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5"/>
  </p:sldMasterIdLst>
  <p:notesMasterIdLst>
    <p:notesMasterId r:id="rId18"/>
  </p:notesMasterIdLst>
  <p:handoutMasterIdLst>
    <p:handoutMasterId r:id="rId19"/>
  </p:handoutMasterIdLst>
  <p:sldIdLst>
    <p:sldId id="303" r:id="rId6"/>
    <p:sldId id="285" r:id="rId7"/>
    <p:sldId id="305" r:id="rId8"/>
    <p:sldId id="315" r:id="rId9"/>
    <p:sldId id="309" r:id="rId10"/>
    <p:sldId id="314" r:id="rId11"/>
    <p:sldId id="319" r:id="rId12"/>
    <p:sldId id="320" r:id="rId13"/>
    <p:sldId id="316" r:id="rId14"/>
    <p:sldId id="317" r:id="rId15"/>
    <p:sldId id="321" r:id="rId16"/>
    <p:sldId id="323" r:id="rId17"/>
  </p:sldIdLst>
  <p:sldSz cx="9144000" cy="6858000" type="screen4x3"/>
  <p:notesSz cx="6950075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5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526BC26-4036-26CF-A480-7830E49F16C4}" name="Sarah Skodak" initials="SS" userId="S::sskodak@strategyconsultingteam.com::6b46521e-f8f0-45e3-b9fb-a53bd0ab8f49" providerId="AD"/>
  <p188:author id="{58685E2E-0BF9-C0B5-C377-5722103ADCA5}" name="Stephanie Quick" initials="SQ" userId="S::squick@strategyconsultingteam.com::fc3a95f7-db4b-45e9-af1c-db07d416ede6" providerId="AD"/>
  <p188:author id="{531E2F6A-3262-592D-7FA6-307C90CFFACC}" name="Rico, Antonieta CIV HQDA DCS G-9" initials="RADG9" userId="Rico, Antonieta CIV HQDA DCS G-9" providerId="None"/>
  <p188:author id="{4772D06C-D547-2FB1-7D5E-874EB915A95D}" name="Kim Ferraro" initials="KF" userId="S::kim.ferraro@mat-inc.net::bbd26e5a-ede9-4059-9984-44bb8f37f32a" providerId="AD"/>
  <p188:author id="{1C9F7F78-42F6-5551-7D2C-523E19D40658}" name="Michael Christopher" initials="MC" userId="S::mchristopher@strategyconsultingteam.com::a5d2d15d-5ed1-4755-b2f3-3472b0fa917d" providerId="AD"/>
  <p188:author id="{6CAD0387-57A0-B9D8-7036-44B2160623E2}" name="Heather Aguilar" initials="HA" userId="S::haguilar@strategyconsultingteam.com::9b3d28f5-7a7e-4525-ab9a-c0bd7eb7f0d8" providerId="AD"/>
  <p188:author id="{DCDA0F93-887C-0F62-1239-BCABF13902DF}" name="Laura Canzonier" initials="LC" userId="S::lcanzonier@strategyconsultingteam.com::98d4ff63-1a0f-4a6b-bba4-bf1140aecdee" providerId="AD"/>
  <p188:author id="{77398195-A695-DA17-CD15-EAFCA291E35A}" name="Murphy, Kristen E CIV USARMY HQDA DCS G-9 (USA)" initials="KM" userId="S::kristen.e.murphy5.civ@army.mil::c973b33b-d2ae-4f61-a2a5-5ad1053e65d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473E"/>
    <a:srgbClr val="82786F"/>
    <a:srgbClr val="898989"/>
    <a:srgbClr val="32362C"/>
    <a:srgbClr val="3B4324"/>
    <a:srgbClr val="D8D8D8"/>
    <a:srgbClr val="C9C9C9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E755C8-FC16-4076-AC01-C4665938CC95}" v="1" dt="2025-03-02T18:31:15.5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58" y="293"/>
      </p:cViewPr>
      <p:guideLst>
        <p:guide orient="horz" pos="2160"/>
        <p:guide pos="2880"/>
        <p:guide orient="horz" pos="5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6/11/relationships/changesInfo" Target="changesInfos/changesInfo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llace Michael Canter" userId="0c0e64d2-87ba-42d2-b046-7bbb9868e24c" providerId="ADAL" clId="{2FE755C8-FC16-4076-AC01-C4665938CC95}"/>
    <pc:docChg chg="modSld">
      <pc:chgData name="Wallace Michael Canter" userId="0c0e64d2-87ba-42d2-b046-7bbb9868e24c" providerId="ADAL" clId="{2FE755C8-FC16-4076-AC01-C4665938CC95}" dt="2025-03-02T18:31:34.067" v="25" actId="1076"/>
      <pc:docMkLst>
        <pc:docMk/>
      </pc:docMkLst>
      <pc:sldChg chg="modSp mod">
        <pc:chgData name="Wallace Michael Canter" userId="0c0e64d2-87ba-42d2-b046-7bbb9868e24c" providerId="ADAL" clId="{2FE755C8-FC16-4076-AC01-C4665938CC95}" dt="2025-03-02T18:30:50.883" v="21" actId="20577"/>
        <pc:sldMkLst>
          <pc:docMk/>
          <pc:sldMk cId="630404159" sldId="305"/>
        </pc:sldMkLst>
        <pc:spChg chg="mod">
          <ac:chgData name="Wallace Michael Canter" userId="0c0e64d2-87ba-42d2-b046-7bbb9868e24c" providerId="ADAL" clId="{2FE755C8-FC16-4076-AC01-C4665938CC95}" dt="2025-03-02T18:30:50.883" v="21" actId="20577"/>
          <ac:spMkLst>
            <pc:docMk/>
            <pc:sldMk cId="630404159" sldId="305"/>
            <ac:spMk id="6" creationId="{5854E93B-8A11-4C34-269D-8A4A24171F40}"/>
          </ac:spMkLst>
        </pc:spChg>
      </pc:sldChg>
      <pc:sldChg chg="modSp mod">
        <pc:chgData name="Wallace Michael Canter" userId="0c0e64d2-87ba-42d2-b046-7bbb9868e24c" providerId="ADAL" clId="{2FE755C8-FC16-4076-AC01-C4665938CC95}" dt="2025-03-02T18:31:34.067" v="25" actId="1076"/>
        <pc:sldMkLst>
          <pc:docMk/>
          <pc:sldMk cId="2688084824" sldId="314"/>
        </pc:sldMkLst>
        <pc:spChg chg="mod">
          <ac:chgData name="Wallace Michael Canter" userId="0c0e64d2-87ba-42d2-b046-7bbb9868e24c" providerId="ADAL" clId="{2FE755C8-FC16-4076-AC01-C4665938CC95}" dt="2025-03-02T18:31:23.081" v="23" actId="1076"/>
          <ac:spMkLst>
            <pc:docMk/>
            <pc:sldMk cId="2688084824" sldId="314"/>
            <ac:spMk id="3" creationId="{180A2A79-D6F4-1916-69E5-B1367338AC05}"/>
          </ac:spMkLst>
        </pc:spChg>
        <pc:picChg chg="mod">
          <ac:chgData name="Wallace Michael Canter" userId="0c0e64d2-87ba-42d2-b046-7bbb9868e24c" providerId="ADAL" clId="{2FE755C8-FC16-4076-AC01-C4665938CC95}" dt="2025-03-02T18:31:34.067" v="25" actId="1076"/>
          <ac:picMkLst>
            <pc:docMk/>
            <pc:sldMk cId="2688084824" sldId="314"/>
            <ac:picMk id="5" creationId="{B24E39D7-AA35-7A79-8710-607C5F08F5F9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2329" cy="462120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l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Hybrid Template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173" y="0"/>
            <a:ext cx="3012329" cy="462120"/>
          </a:xfrm>
          <a:prstGeom prst="rect">
            <a:avLst/>
          </a:prstGeom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89CF21B3-6E8B-C04B-B897-4D8C6F21329D}" type="datetime1">
              <a:rPr lang="en-US" altLang="en-US" smtClean="0"/>
              <a:t>3/2/2025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378"/>
            <a:ext cx="3012329" cy="462120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l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173" y="8772378"/>
            <a:ext cx="3012329" cy="462120"/>
          </a:xfrm>
          <a:prstGeom prst="rect">
            <a:avLst/>
          </a:prstGeom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58A402DD-E4C4-4C75-851C-1553C52CFC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6561458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2150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87" tIns="46244" rIns="92487" bIns="46244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637" y="4387767"/>
            <a:ext cx="5558801" cy="4155919"/>
          </a:xfrm>
          <a:prstGeom prst="rect">
            <a:avLst/>
          </a:prstGeom>
        </p:spPr>
        <p:txBody>
          <a:bodyPr vert="horz" lIns="92487" tIns="46244" rIns="92487" bIns="4624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173" y="8772378"/>
            <a:ext cx="3012329" cy="462120"/>
          </a:xfrm>
          <a:prstGeom prst="rect">
            <a:avLst/>
          </a:prstGeom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9401A651-F9A2-4532-974F-CB50CB79CA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8627512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01A651-F9A2-4532-974F-CB50CB79CAEB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5173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01A651-F9A2-4532-974F-CB50CB79CAEB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48337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01A651-F9A2-4532-974F-CB50CB79CAEB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61279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01A651-F9A2-4532-974F-CB50CB79CAEB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39006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01A651-F9A2-4532-974F-CB50CB79CAEB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016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ARD_Title_Slide_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1" t="9448" r="45043" b="9448"/>
          <a:stretch/>
        </p:blipFill>
        <p:spPr>
          <a:xfrm>
            <a:off x="-8021" y="3693897"/>
            <a:ext cx="9152021" cy="1473960"/>
          </a:xfrm>
          <a:prstGeom prst="rect">
            <a:avLst/>
          </a:prstGeom>
        </p:spPr>
      </p:pic>
      <p:pic>
        <p:nvPicPr>
          <p:cNvPr id="15" name="Picture 8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0" r="-32"/>
          <a:stretch/>
        </p:blipFill>
        <p:spPr bwMode="auto">
          <a:xfrm>
            <a:off x="0" y="3379572"/>
            <a:ext cx="8993946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306339" y="2237044"/>
            <a:ext cx="7046962" cy="1191956"/>
          </a:xfr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lvl1pPr>
              <a:defRPr lang="en-US" sz="4000" b="1" kern="1200" dirty="0" smtClean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title style </a:t>
            </a:r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312047" y="4547973"/>
            <a:ext cx="7041254" cy="294268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lnSpc>
                <a:spcPts val="2000"/>
              </a:lnSpc>
              <a:defRPr lang="en-US" sz="1600" b="0" kern="1200" cap="all" baseline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>
              <a:defRPr lang="en-US" sz="2000" kern="1200" dirty="0" smtClean="0">
                <a:solidFill>
                  <a:srgbClr val="D8D8D8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>
              <a:defRPr lang="en-US" sz="2000" kern="1200" dirty="0" smtClean="0">
                <a:solidFill>
                  <a:srgbClr val="D8D8D8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>
              <a:defRPr lang="en-US" sz="2000" kern="1200" dirty="0" smtClean="0">
                <a:solidFill>
                  <a:srgbClr val="D8D8D8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>
              <a:defRPr lang="en-US" sz="2000" kern="1200" dirty="0" smtClean="0">
                <a:solidFill>
                  <a:srgbClr val="D8D8D8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>
          <a:xfrm>
            <a:off x="312047" y="3991229"/>
            <a:ext cx="7041253" cy="514035"/>
          </a:xfrm>
        </p:spPr>
        <p:txBody>
          <a:bodyPr/>
          <a:lstStyle>
            <a:lvl1pPr>
              <a:defRPr sz="160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-8021" y="6482091"/>
            <a:ext cx="9162181" cy="39695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8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5" r="94877"/>
          <a:stretch/>
        </p:blipFill>
        <p:spPr bwMode="auto">
          <a:xfrm>
            <a:off x="8921087" y="3380234"/>
            <a:ext cx="222913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4"/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 bwMode="auto">
          <a:xfrm>
            <a:off x="7353300" y="287772"/>
            <a:ext cx="1522050" cy="1493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132CC877-4427-3984-7D55-0A474FE16A97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68650" y="98677"/>
            <a:ext cx="1356950" cy="1695719"/>
          </a:xfrm>
          <a:prstGeom prst="rect">
            <a:avLst/>
          </a:prstGeom>
        </p:spPr>
      </p:pic>
      <p:sp>
        <p:nvSpPr>
          <p:cNvPr id="4" name="Footer Placeholder 8">
            <a:extLst>
              <a:ext uri="{FF2B5EF4-FFF2-40B4-BE49-F238E27FC236}">
                <a16:creationId xmlns:a16="http://schemas.microsoft.com/office/drawing/2014/main" id="{F649A737-D4F9-33FD-3FCC-727032C546B5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024939" y="6469062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CUI</a:t>
            </a:r>
          </a:p>
        </p:txBody>
      </p:sp>
    </p:spTree>
    <p:extLst>
      <p:ext uri="{BB962C8B-B14F-4D97-AF65-F5344CB8AC3E}">
        <p14:creationId xmlns:p14="http://schemas.microsoft.com/office/powerpoint/2010/main" val="20661952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RD_Title_Slide_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187" r="37478"/>
          <a:stretch/>
        </p:blipFill>
        <p:spPr>
          <a:xfrm>
            <a:off x="0" y="3325565"/>
            <a:ext cx="9144000" cy="2329808"/>
          </a:xfrm>
          <a:prstGeom prst="rect">
            <a:avLst/>
          </a:prstGeom>
        </p:spPr>
      </p:pic>
      <p:pic>
        <p:nvPicPr>
          <p:cNvPr id="15" name="Picture 8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0" r="-32"/>
          <a:stretch/>
        </p:blipFill>
        <p:spPr bwMode="auto">
          <a:xfrm>
            <a:off x="0" y="3379572"/>
            <a:ext cx="8993946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306339" y="2237044"/>
            <a:ext cx="7046962" cy="1191956"/>
          </a:xfr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lvl1pPr>
              <a:defRPr lang="en-US" sz="4000" b="1" kern="1200" dirty="0" smtClean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title style 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-8023" y="6475118"/>
            <a:ext cx="9152023" cy="39695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6"/>
          </p:nvPr>
        </p:nvSpPr>
        <p:spPr>
          <a:xfrm>
            <a:off x="3024939" y="6469062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CUI</a:t>
            </a:r>
          </a:p>
        </p:txBody>
      </p:sp>
      <p:pic>
        <p:nvPicPr>
          <p:cNvPr id="13" name="Picture 8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5" r="94877"/>
          <a:stretch/>
        </p:blipFill>
        <p:spPr bwMode="auto">
          <a:xfrm>
            <a:off x="8921087" y="3380234"/>
            <a:ext cx="222913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312047" y="4547973"/>
            <a:ext cx="7041254" cy="294268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lnSpc>
                <a:spcPts val="2000"/>
              </a:lnSpc>
              <a:defRPr lang="en-US" sz="1600" b="0" kern="1200" cap="all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>
              <a:defRPr lang="en-US" sz="2000" kern="1200" dirty="0" smtClean="0">
                <a:solidFill>
                  <a:srgbClr val="D8D8D8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>
              <a:defRPr lang="en-US" sz="2000" kern="1200" dirty="0" smtClean="0">
                <a:solidFill>
                  <a:srgbClr val="D8D8D8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>
              <a:defRPr lang="en-US" sz="2000" kern="1200" dirty="0" smtClean="0">
                <a:solidFill>
                  <a:srgbClr val="D8D8D8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>
              <a:defRPr lang="en-US" sz="2000" kern="1200" dirty="0" smtClean="0">
                <a:solidFill>
                  <a:srgbClr val="D8D8D8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sz="quarter" idx="15"/>
          </p:nvPr>
        </p:nvSpPr>
        <p:spPr>
          <a:xfrm>
            <a:off x="312047" y="3991229"/>
            <a:ext cx="7041253" cy="514035"/>
          </a:xfrm>
        </p:spPr>
        <p:txBody>
          <a:bodyPr/>
          <a:lstStyle>
            <a:lvl1pPr>
              <a:defRPr sz="1600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0" name="Picture 14">
            <a:extLst>
              <a:ext uri="{FF2B5EF4-FFF2-40B4-BE49-F238E27FC236}">
                <a16:creationId xmlns:a16="http://schemas.microsoft.com/office/drawing/2014/main" id="{7EA86688-AFE1-5A45-8665-26BEE7BE841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 bwMode="auto">
          <a:xfrm>
            <a:off x="7353300" y="287772"/>
            <a:ext cx="1522050" cy="1493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56E0CADE-9EF3-C48D-DE6B-BF615BBB8D5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68650" y="98677"/>
            <a:ext cx="1356950" cy="169571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D_Transition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8" r="20238"/>
          <a:stretch/>
        </p:blipFill>
        <p:spPr bwMode="auto">
          <a:xfrm>
            <a:off x="300248" y="3379572"/>
            <a:ext cx="7053052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Placeholder 1"/>
          <p:cNvSpPr>
            <a:spLocks noGrp="1"/>
          </p:cNvSpPr>
          <p:nvPr>
            <p:ph type="title"/>
          </p:nvPr>
        </p:nvSpPr>
        <p:spPr bwMode="auto">
          <a:xfrm>
            <a:off x="304800" y="2147673"/>
            <a:ext cx="7257923" cy="1285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lvl1pPr>
              <a:defRPr sz="40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304800" y="3693897"/>
            <a:ext cx="7257923" cy="854075"/>
          </a:xfrm>
        </p:spPr>
        <p:txBody>
          <a:bodyPr/>
          <a:lstStyle>
            <a:lvl1pPr>
              <a:defRPr sz="2000" b="0" cap="all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3"/>
          </p:nvPr>
        </p:nvSpPr>
        <p:spPr>
          <a:xfrm>
            <a:off x="3024939" y="6469062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CUI</a:t>
            </a:r>
          </a:p>
        </p:txBody>
      </p:sp>
    </p:spTree>
    <p:extLst>
      <p:ext uri="{BB962C8B-B14F-4D97-AF65-F5344CB8AC3E}">
        <p14:creationId xmlns:p14="http://schemas.microsoft.com/office/powerpoint/2010/main" val="164295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D_TitleAnd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60" r="17300"/>
          <a:stretch>
            <a:fillRect/>
          </a:stretch>
        </p:blipFill>
        <p:spPr bwMode="auto">
          <a:xfrm>
            <a:off x="996950" y="631225"/>
            <a:ext cx="7189788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 Placeholder 2"/>
          <p:cNvSpPr>
            <a:spLocks noGrp="1"/>
          </p:cNvSpPr>
          <p:nvPr>
            <p:ph idx="1"/>
          </p:nvPr>
        </p:nvSpPr>
        <p:spPr bwMode="auto">
          <a:xfrm>
            <a:off x="304800" y="1228725"/>
            <a:ext cx="8605838" cy="471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024939" y="6469062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CUI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993567" y="266263"/>
            <a:ext cx="717558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62076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D_Two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60" r="17300"/>
          <a:stretch>
            <a:fillRect/>
          </a:stretch>
        </p:blipFill>
        <p:spPr bwMode="auto">
          <a:xfrm>
            <a:off x="996950" y="631225"/>
            <a:ext cx="7189788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3"/>
          <p:cNvSpPr>
            <a:spLocks noGrp="1"/>
          </p:cNvSpPr>
          <p:nvPr>
            <p:ph type="body" sz="quarter" idx="3" hasCustomPrompt="1"/>
          </p:nvPr>
        </p:nvSpPr>
        <p:spPr>
          <a:xfrm>
            <a:off x="4614262" y="1218636"/>
            <a:ext cx="4295714" cy="402901"/>
          </a:xfrm>
        </p:spPr>
        <p:txBody>
          <a:bodyPr/>
          <a:lstStyle>
            <a:lvl1pPr>
              <a:defRPr sz="1800" b="1"/>
            </a:lvl1pPr>
          </a:lstStyle>
          <a:p>
            <a:pPr lvl="0"/>
            <a:r>
              <a:rPr lang="en-US"/>
              <a:t>Click to add content title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294485" y="1221611"/>
            <a:ext cx="4113205" cy="402901"/>
          </a:xfrm>
        </p:spPr>
        <p:txBody>
          <a:bodyPr/>
          <a:lstStyle>
            <a:lvl1pPr>
              <a:defRPr sz="1800" b="1" baseline="0"/>
            </a:lvl1pPr>
          </a:lstStyle>
          <a:p>
            <a:pPr lvl="0"/>
            <a:r>
              <a:rPr lang="en-US"/>
              <a:t>Click to add content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>
          <a:xfrm>
            <a:off x="292100" y="1758461"/>
            <a:ext cx="4099148" cy="4256391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quarter" idx="16"/>
          </p:nvPr>
        </p:nvSpPr>
        <p:spPr>
          <a:xfrm>
            <a:off x="4614530" y="1758461"/>
            <a:ext cx="4296108" cy="4256391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 bwMode="auto">
          <a:xfrm>
            <a:off x="993567" y="266263"/>
            <a:ext cx="717558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>
          <a:xfrm>
            <a:off x="3024939" y="6469062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CUI</a:t>
            </a:r>
          </a:p>
        </p:txBody>
      </p:sp>
    </p:spTree>
    <p:extLst>
      <p:ext uri="{BB962C8B-B14F-4D97-AF65-F5344CB8AC3E}">
        <p14:creationId xmlns:p14="http://schemas.microsoft.com/office/powerpoint/2010/main" val="12718069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D_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60" r="17300"/>
          <a:stretch>
            <a:fillRect/>
          </a:stretch>
        </p:blipFill>
        <p:spPr bwMode="auto">
          <a:xfrm>
            <a:off x="996950" y="631225"/>
            <a:ext cx="7189788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996949" y="262467"/>
            <a:ext cx="7185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024939" y="6469062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CUI</a:t>
            </a:r>
          </a:p>
        </p:txBody>
      </p:sp>
    </p:spTree>
    <p:extLst>
      <p:ext uri="{BB962C8B-B14F-4D97-AF65-F5344CB8AC3E}">
        <p14:creationId xmlns:p14="http://schemas.microsoft.com/office/powerpoint/2010/main" val="2744906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D_Blank_With_Header_and_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60" r="17300"/>
          <a:stretch>
            <a:fillRect/>
          </a:stretch>
        </p:blipFill>
        <p:spPr bwMode="auto">
          <a:xfrm>
            <a:off x="996950" y="631225"/>
            <a:ext cx="7189788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>
          <a:xfrm>
            <a:off x="3024939" y="6469062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CUI</a:t>
            </a:r>
          </a:p>
        </p:txBody>
      </p:sp>
      <p:sp>
        <p:nvSpPr>
          <p:cNvPr id="5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996949" y="262467"/>
            <a:ext cx="7185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/>
              <a:t>BLANK SLIDE</a:t>
            </a:r>
          </a:p>
        </p:txBody>
      </p:sp>
    </p:spTree>
    <p:extLst>
      <p:ext uri="{BB962C8B-B14F-4D97-AF65-F5344CB8AC3E}">
        <p14:creationId xmlns:p14="http://schemas.microsoft.com/office/powerpoint/2010/main" val="3894294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Placeholder 1"/>
          <p:cNvSpPr>
            <a:spLocks noGrp="1"/>
          </p:cNvSpPr>
          <p:nvPr>
            <p:ph type="title"/>
          </p:nvPr>
        </p:nvSpPr>
        <p:spPr bwMode="auto">
          <a:xfrm>
            <a:off x="1008063" y="234950"/>
            <a:ext cx="6697662" cy="80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text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4800" y="1228725"/>
            <a:ext cx="8613775" cy="471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1032" name="Picture 8"/>
          <p:cNvPicPr>
            <a:picLocks noChangeAspect="1"/>
          </p:cNvPicPr>
          <p:nvPr userDrawn="1"/>
        </p:nvPicPr>
        <p:blipFill>
          <a:blip r:embed="rId9"/>
          <a:srcRect/>
          <a:stretch/>
        </p:blipFill>
        <p:spPr bwMode="auto">
          <a:xfrm>
            <a:off x="8231981" y="209760"/>
            <a:ext cx="695325" cy="682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438A385E-D8D1-7003-7EAC-B366047618A8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127980" y="157606"/>
            <a:ext cx="691529" cy="86417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3F45773-5E77-9B99-49FC-F10830725D8A}"/>
              </a:ext>
            </a:extLst>
          </p:cNvPr>
          <p:cNvSpPr/>
          <p:nvPr userDrawn="1"/>
        </p:nvSpPr>
        <p:spPr>
          <a:xfrm>
            <a:off x="0" y="6483096"/>
            <a:ext cx="9144000" cy="38404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5588354B-B8CF-0A3A-F979-8E2F1CE1FE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21179" y="647922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CUI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E10A8E6B-4FBC-0FD9-C222-D68F07ED3A28}"/>
              </a:ext>
            </a:extLst>
          </p:cNvPr>
          <p:cNvSpPr txBox="1">
            <a:spLocks/>
          </p:cNvSpPr>
          <p:nvPr userDrawn="1"/>
        </p:nvSpPr>
        <p:spPr>
          <a:xfrm>
            <a:off x="8390965" y="6492875"/>
            <a:ext cx="735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fld id="{AC86425C-15A7-4C49-8900-4B7507A84D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462E3B01-E9A0-A378-7A8E-17811C146E9A}"/>
              </a:ext>
            </a:extLst>
          </p:cNvPr>
          <p:cNvSpPr txBox="1">
            <a:spLocks/>
          </p:cNvSpPr>
          <p:nvPr userDrawn="1"/>
        </p:nvSpPr>
        <p:spPr>
          <a:xfrm>
            <a:off x="4979" y="6492240"/>
            <a:ext cx="3416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100" b="1" kern="1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 algn="l"/>
            <a:r>
              <a:rPr lang="en-US"/>
              <a:t>DIRECTORATE OF PREVENTION, RESILIENCE AND READINESS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0" r:id="rId1"/>
    <p:sldLayoutId id="2147484233" r:id="rId2"/>
    <p:sldLayoutId id="2147484216" r:id="rId3"/>
    <p:sldLayoutId id="2147484211" r:id="rId4"/>
    <p:sldLayoutId id="2147484212" r:id="rId5"/>
    <p:sldLayoutId id="2147484217" r:id="rId6"/>
    <p:sldLayoutId id="2147484218" r:id="rId7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kern="1200" cap="all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defRPr sz="2000" kern="12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5143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3pPr>
      <a:lvl4pPr marL="13716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4pPr>
      <a:lvl5pPr marL="18288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rmy.mil/socialmedia/official/#registration" TargetMode="External"/><Relationship Id="rId2" Type="http://schemas.openxmlformats.org/officeDocument/2006/relationships/hyperlink" Target="https://www.army.mil/socialmedia" TargetMode="Externa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privacy/center" TargetMode="External"/><Relationship Id="rId2" Type="http://schemas.openxmlformats.org/officeDocument/2006/relationships/hyperlink" Target="https://www.facebook.com/pages/create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x.com/en/privacy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06606" y="2041452"/>
            <a:ext cx="7359009" cy="1387548"/>
          </a:xfrm>
        </p:spPr>
        <p:txBody>
          <a:bodyPr/>
          <a:lstStyle/>
          <a:p>
            <a:r>
              <a:rPr lang="en-US" sz="3200" dirty="0">
                <a:latin typeface="Titillium"/>
                <a:cs typeface="Arial"/>
              </a:rPr>
              <a:t>Soldier And Family Readiness Groups</a:t>
            </a:r>
            <a:br>
              <a:rPr lang="en-US" sz="3200" dirty="0">
                <a:latin typeface="Titillium"/>
                <a:cs typeface="Arial"/>
              </a:rPr>
            </a:br>
            <a:r>
              <a:rPr lang="en-US" sz="3200" dirty="0">
                <a:latin typeface="Titillium" panose="00000500000000000000" pitchFamily="50" charset="0"/>
                <a:cs typeface="Arial"/>
              </a:rPr>
              <a:t>Social Media</a:t>
            </a: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5"/>
          </p:nvPr>
        </p:nvSpPr>
        <p:spPr>
          <a:xfrm>
            <a:off x="312047" y="3991229"/>
            <a:ext cx="7597513" cy="514035"/>
          </a:xfrm>
        </p:spPr>
        <p:txBody>
          <a:bodyPr/>
          <a:lstStyle/>
          <a:p>
            <a:r>
              <a:rPr lang="en-US" sz="1800" b="1" dirty="0">
                <a:latin typeface="+mj-lt"/>
              </a:rPr>
              <a:t>Directorate of prevention, resilience and readiness</a:t>
            </a:r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326586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7253E521-D997-93A7-9AB8-638A1AE67736}"/>
              </a:ext>
            </a:extLst>
          </p:cNvPr>
          <p:cNvGrpSpPr/>
          <p:nvPr/>
        </p:nvGrpSpPr>
        <p:grpSpPr>
          <a:xfrm>
            <a:off x="-2390" y="6516056"/>
            <a:ext cx="3660946" cy="341942"/>
            <a:chOff x="-2390" y="6516056"/>
            <a:chExt cx="3660946" cy="341942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7578067-A87D-8B22-5990-4C0BB7DBA39E}"/>
                </a:ext>
              </a:extLst>
            </p:cNvPr>
            <p:cNvSpPr txBox="1"/>
            <p:nvPr/>
          </p:nvSpPr>
          <p:spPr>
            <a:xfrm>
              <a:off x="-2390" y="6516056"/>
              <a:ext cx="3660946" cy="341942"/>
            </a:xfrm>
            <a:prstGeom prst="rect">
              <a:avLst/>
            </a:prstGeom>
            <a:solidFill>
              <a:schemeClr val="tx1"/>
            </a:solidFill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BA6CE2EE-6D8B-6A17-9ECB-8F6D414CAD85}"/>
                </a:ext>
              </a:extLst>
            </p:cNvPr>
            <p:cNvSpPr txBox="1"/>
            <p:nvPr/>
          </p:nvSpPr>
          <p:spPr>
            <a:xfrm>
              <a:off x="382594" y="6537577"/>
              <a:ext cx="2917280" cy="30777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400" b="1">
                  <a:solidFill>
                    <a:srgbClr val="FFFFFF"/>
                  </a:solidFill>
                  <a:latin typeface="Arial"/>
                  <a:ea typeface="ＭＳ Ｐゴシック"/>
                  <a:cs typeface="Arial"/>
                </a:rPr>
                <a:t>DPRR</a:t>
              </a:r>
              <a:endParaRPr lang="en-US" sz="1400" b="1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6E9BD7F7-F387-67EA-B33C-9A81EAA80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/>
                <a:ea typeface="ＭＳ Ｐゴシック"/>
                <a:cs typeface="Arial"/>
              </a:rPr>
              <a:t>Operations Security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6368883-C64C-DF4D-148D-A6F5F39887E3}"/>
              </a:ext>
            </a:extLst>
          </p:cNvPr>
          <p:cNvSpPr txBox="1"/>
          <p:nvPr/>
        </p:nvSpPr>
        <p:spPr>
          <a:xfrm>
            <a:off x="363130" y="1547854"/>
            <a:ext cx="7276035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Arial"/>
                <a:ea typeface="ＭＳ Ｐゴシック"/>
                <a:cs typeface="Arial"/>
              </a:rPr>
              <a:t>Items that should not be discussed on social media platforms:</a:t>
            </a:r>
            <a:endParaRPr lang="en-US" sz="2000" dirty="0">
              <a:latin typeface="Arial"/>
              <a:ea typeface="ＭＳ Ｐゴシック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4F1F6A2-6330-157C-D387-927844F9F026}"/>
              </a:ext>
            </a:extLst>
          </p:cNvPr>
          <p:cNvSpPr txBox="1"/>
          <p:nvPr/>
        </p:nvSpPr>
        <p:spPr>
          <a:xfrm>
            <a:off x="382594" y="2208777"/>
            <a:ext cx="7896086" cy="378565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/>
                <a:ea typeface="ＭＳ Ｐゴシック"/>
                <a:cs typeface="Arial"/>
              </a:rPr>
              <a:t>Overseas base descriptions, including weapon and equipment systems.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Arial"/>
              <a:ea typeface="ＭＳ Ｐゴシック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/>
                <a:ea typeface="ＭＳ Ｐゴシック"/>
                <a:cs typeface="Arial"/>
              </a:rPr>
              <a:t>APO addresses for units.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Arial"/>
              <a:ea typeface="ＭＳ Ｐゴシック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/>
                <a:ea typeface="ＭＳ Ｐゴシック"/>
                <a:cs typeface="Arial"/>
              </a:rPr>
              <a:t>Routine military activities and results of operations.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Arial"/>
              <a:ea typeface="ＭＳ Ｐゴシック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/>
                <a:ea typeface="ＭＳ Ｐゴシック"/>
                <a:cs typeface="Arial"/>
              </a:rPr>
              <a:t>Future operations, including deployment dates.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Arial"/>
              <a:ea typeface="ＭＳ Ｐゴシック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/>
                <a:ea typeface="ＭＳ Ｐゴシック"/>
                <a:cs typeface="Arial"/>
              </a:rPr>
              <a:t>Discussions of areas frequented by service members overseas.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Arial"/>
              <a:ea typeface="ＭＳ Ｐゴシック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/>
                <a:ea typeface="ＭＳ Ｐゴシック"/>
                <a:cs typeface="Arial"/>
              </a:rPr>
              <a:t>Unit morale.</a:t>
            </a:r>
            <a:endParaRPr lang="en-US" sz="20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0066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C0954D-12D8-8C5B-2B5B-16B52C540D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230E55E9-FDF7-9FBF-6334-2E71A86EAF68}"/>
              </a:ext>
            </a:extLst>
          </p:cNvPr>
          <p:cNvGrpSpPr/>
          <p:nvPr/>
        </p:nvGrpSpPr>
        <p:grpSpPr>
          <a:xfrm>
            <a:off x="-2390" y="6516056"/>
            <a:ext cx="3660946" cy="341942"/>
            <a:chOff x="-2390" y="6516056"/>
            <a:chExt cx="3660946" cy="341942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67AD7E5-75D3-4EF3-8D18-D739BAC374F8}"/>
                </a:ext>
              </a:extLst>
            </p:cNvPr>
            <p:cNvSpPr txBox="1"/>
            <p:nvPr/>
          </p:nvSpPr>
          <p:spPr>
            <a:xfrm>
              <a:off x="-2390" y="6516056"/>
              <a:ext cx="3660946" cy="341942"/>
            </a:xfrm>
            <a:prstGeom prst="rect">
              <a:avLst/>
            </a:prstGeom>
            <a:solidFill>
              <a:schemeClr val="tx1"/>
            </a:solidFill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5A2527F7-6AAB-DFFA-CE46-3F9A49B84795}"/>
                </a:ext>
              </a:extLst>
            </p:cNvPr>
            <p:cNvSpPr txBox="1"/>
            <p:nvPr/>
          </p:nvSpPr>
          <p:spPr>
            <a:xfrm>
              <a:off x="382594" y="6537577"/>
              <a:ext cx="2917280" cy="30777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400" b="1" dirty="0">
                  <a:solidFill>
                    <a:srgbClr val="FFFFFF"/>
                  </a:solidFill>
                  <a:latin typeface="Arial"/>
                  <a:ea typeface="ＭＳ Ｐゴシック"/>
                  <a:cs typeface="Arial"/>
                </a:rPr>
                <a:t>DPRR</a:t>
              </a:r>
              <a:endParaRPr lang="en-US" sz="1400" b="1" dirty="0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92C0203C-D6C2-345C-6B20-C61B76A33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/>
                <a:ea typeface="ＭＳ Ｐゴシック"/>
                <a:cs typeface="Arial"/>
              </a:rPr>
              <a:t>Social Media Resources 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E4C443D-2808-8E00-DDE7-D358BD3AA572}"/>
              </a:ext>
            </a:extLst>
          </p:cNvPr>
          <p:cNvSpPr txBox="1"/>
          <p:nvPr/>
        </p:nvSpPr>
        <p:spPr>
          <a:xfrm>
            <a:off x="292652" y="1176129"/>
            <a:ext cx="8326781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Wingdings"/>
              <a:buChar char="§"/>
            </a:pPr>
            <a:endParaRPr lang="en-US" dirty="0">
              <a:latin typeface="Arial"/>
              <a:ea typeface="ＭＳ Ｐゴシック"/>
              <a:cs typeface="Arial"/>
            </a:endParaRPr>
          </a:p>
          <a:p>
            <a:endParaRPr lang="en-US" dirty="0">
              <a:latin typeface="Arial"/>
              <a:ea typeface="ＭＳ Ｐゴシック"/>
              <a:cs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DE6CFD8-3C5B-6EFF-6407-9EFFB71C4326}"/>
              </a:ext>
            </a:extLst>
          </p:cNvPr>
          <p:cNvSpPr txBox="1"/>
          <p:nvPr/>
        </p:nvSpPr>
        <p:spPr>
          <a:xfrm>
            <a:off x="638953" y="1467293"/>
            <a:ext cx="7634177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U.S. Army Social Media Guide </a:t>
            </a:r>
            <a:br>
              <a:rPr lang="en-US" sz="1800" dirty="0"/>
            </a:br>
            <a:r>
              <a:rPr lang="en-US" sz="1800" dirty="0"/>
              <a:t>This website will acquaint you with your role in Army social media and provide you with policies, guidance and recommendations on how to become a more effective communicator and representative of the U.S. Army—creating an environment where trusted information is disseminated to the Army Family and the public.</a:t>
            </a:r>
            <a:br>
              <a:rPr lang="en-US" sz="1800" dirty="0"/>
            </a:br>
            <a:r>
              <a:rPr lang="en-US" sz="1800" dirty="0">
                <a:hlinkClick r:id="rId2"/>
              </a:rPr>
              <a:t>https://www.army.mil/socialmedia</a:t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0E5BA4-3694-741F-564E-4A3762C5766D}"/>
              </a:ext>
            </a:extLst>
          </p:cNvPr>
          <p:cNvSpPr txBox="1"/>
          <p:nvPr/>
        </p:nvSpPr>
        <p:spPr>
          <a:xfrm>
            <a:off x="638952" y="3827916"/>
            <a:ext cx="7634177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U.S. Army Information on Registering an Official Account </a:t>
            </a:r>
            <a:br>
              <a:rPr lang="en-US" sz="1800" dirty="0"/>
            </a:br>
            <a:r>
              <a:rPr lang="en-US" sz="1800" dirty="0"/>
              <a:t>All accounts created and managed using federal government resources (including time, manpower and funds) to communicate the work of the Army must be registered.</a:t>
            </a:r>
            <a:br>
              <a:rPr lang="en-US" sz="1800" dirty="0"/>
            </a:br>
            <a:r>
              <a:rPr lang="en-US" sz="1800" dirty="0">
                <a:hlinkClick r:id="rId3"/>
              </a:rPr>
              <a:t>https://www.army.mil/socialmedia/official/#registration</a:t>
            </a:r>
            <a:br>
              <a:rPr lang="en-US" sz="1800" dirty="0"/>
            </a:br>
            <a:br>
              <a:rPr lang="en-US" sz="20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18887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135B37-AAB4-AA58-11FE-72866B5126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0F916707-EBC2-BE39-E338-F6D25FDBDE72}"/>
              </a:ext>
            </a:extLst>
          </p:cNvPr>
          <p:cNvGrpSpPr/>
          <p:nvPr/>
        </p:nvGrpSpPr>
        <p:grpSpPr>
          <a:xfrm>
            <a:off x="-2390" y="6516056"/>
            <a:ext cx="3660946" cy="341942"/>
            <a:chOff x="-2390" y="6516056"/>
            <a:chExt cx="3660946" cy="341942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7DFDF6F-A73F-5A6D-BDBC-3117D4998731}"/>
                </a:ext>
              </a:extLst>
            </p:cNvPr>
            <p:cNvSpPr txBox="1"/>
            <p:nvPr/>
          </p:nvSpPr>
          <p:spPr>
            <a:xfrm>
              <a:off x="-2390" y="6516056"/>
              <a:ext cx="3660946" cy="341942"/>
            </a:xfrm>
            <a:prstGeom prst="rect">
              <a:avLst/>
            </a:prstGeom>
            <a:solidFill>
              <a:schemeClr val="tx1"/>
            </a:solidFill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963255C3-8B88-5A21-FF52-2CF7F404423C}"/>
                </a:ext>
              </a:extLst>
            </p:cNvPr>
            <p:cNvSpPr txBox="1"/>
            <p:nvPr/>
          </p:nvSpPr>
          <p:spPr>
            <a:xfrm>
              <a:off x="382594" y="6537577"/>
              <a:ext cx="2917280" cy="30777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400" b="1">
                  <a:solidFill>
                    <a:srgbClr val="FFFFFF"/>
                  </a:solidFill>
                  <a:latin typeface="Arial"/>
                  <a:ea typeface="ＭＳ Ｐゴシック"/>
                  <a:cs typeface="Arial"/>
                </a:rPr>
                <a:t>DPRR</a:t>
              </a:r>
              <a:endParaRPr lang="en-US" sz="1400" b="1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F523AF87-12C8-2989-FFCB-4C9CCF6CF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/>
                <a:ea typeface="ＭＳ Ｐゴシック"/>
                <a:cs typeface="Arial"/>
              </a:rPr>
              <a:t>Social Media Resources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18F1DA-60A1-6EAB-66C5-0F010D0E9322}"/>
              </a:ext>
            </a:extLst>
          </p:cNvPr>
          <p:cNvSpPr txBox="1"/>
          <p:nvPr/>
        </p:nvSpPr>
        <p:spPr>
          <a:xfrm>
            <a:off x="712381" y="1493004"/>
            <a:ext cx="697495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Facebook Community Page Creation</a:t>
            </a:r>
            <a:br>
              <a:rPr lang="en-US" sz="1800" b="1" dirty="0"/>
            </a:br>
            <a:r>
              <a:rPr lang="en-US" sz="1800" dirty="0">
                <a:hlinkClick r:id="rId2"/>
              </a:rPr>
              <a:t>https://www.facebook.com/pages/create</a:t>
            </a:r>
            <a:br>
              <a:rPr lang="en-US" sz="1800" b="1" dirty="0"/>
            </a:br>
            <a:endParaRPr lang="en-US" sz="1800" b="1" dirty="0"/>
          </a:p>
          <a:p>
            <a:r>
              <a:rPr lang="en-US" sz="1800" b="1" dirty="0"/>
              <a:t>Facebook Privacy Center</a:t>
            </a:r>
            <a:br>
              <a:rPr lang="en-US" sz="1800" dirty="0"/>
            </a:br>
            <a:r>
              <a:rPr lang="en-US" sz="1800" dirty="0">
                <a:hlinkClick r:id="rId3"/>
              </a:rPr>
              <a:t>https://www.facebook.com/privacy/center</a:t>
            </a:r>
            <a:br>
              <a:rPr lang="en-US" sz="1800" dirty="0"/>
            </a:b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1800" b="1" dirty="0"/>
              <a:t>X Privacy Policy</a:t>
            </a:r>
            <a:br>
              <a:rPr lang="en-US" dirty="0"/>
            </a:br>
            <a:r>
              <a:rPr lang="en-US" sz="1800" dirty="0">
                <a:hlinkClick r:id="rId4"/>
              </a:rPr>
              <a:t>https://x.com/en/privacy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607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Agenda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212106" y="6469062"/>
            <a:ext cx="420688" cy="42068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8D604B7-7F2E-4598-97D7-C78FF17369B4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79122B6-FA7A-D6F4-7C3B-DA9169C84A4C}"/>
              </a:ext>
            </a:extLst>
          </p:cNvPr>
          <p:cNvGrpSpPr/>
          <p:nvPr/>
        </p:nvGrpSpPr>
        <p:grpSpPr>
          <a:xfrm>
            <a:off x="-2390" y="6516056"/>
            <a:ext cx="3660946" cy="341942"/>
            <a:chOff x="-2390" y="6516056"/>
            <a:chExt cx="3660946" cy="341942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925896B6-E730-8A68-978F-F8B67C2CBC51}"/>
                </a:ext>
              </a:extLst>
            </p:cNvPr>
            <p:cNvSpPr txBox="1"/>
            <p:nvPr/>
          </p:nvSpPr>
          <p:spPr>
            <a:xfrm>
              <a:off x="-2390" y="6516056"/>
              <a:ext cx="3660946" cy="341942"/>
            </a:xfrm>
            <a:prstGeom prst="rect">
              <a:avLst/>
            </a:prstGeom>
            <a:solidFill>
              <a:schemeClr val="tx1"/>
            </a:solidFill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1C3982F-73B3-EF37-6076-6D87AB2DAD21}"/>
                </a:ext>
              </a:extLst>
            </p:cNvPr>
            <p:cNvSpPr txBox="1"/>
            <p:nvPr/>
          </p:nvSpPr>
          <p:spPr>
            <a:xfrm>
              <a:off x="382594" y="6537577"/>
              <a:ext cx="2917280" cy="30777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400" b="1">
                  <a:solidFill>
                    <a:srgbClr val="FFFFFF"/>
                  </a:solidFill>
                  <a:latin typeface="Arial"/>
                  <a:ea typeface="ＭＳ Ｐゴシック"/>
                  <a:cs typeface="Arial"/>
                </a:rPr>
                <a:t>DPRR</a:t>
              </a:r>
              <a:endParaRPr lang="en-US" sz="1400" b="1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1027754F-9B20-6163-E20E-9CBF9B5B915E}"/>
              </a:ext>
            </a:extLst>
          </p:cNvPr>
          <p:cNvSpPr txBox="1"/>
          <p:nvPr/>
        </p:nvSpPr>
        <p:spPr>
          <a:xfrm>
            <a:off x="606112" y="1402698"/>
            <a:ext cx="8219872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Soldier and Family Readiness Group overview</a:t>
            </a:r>
            <a:endParaRPr lang="en-US" dirty="0">
              <a:latin typeface="Arial"/>
              <a:ea typeface="ＭＳ Ｐゴシック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Purpose of SFRG social media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SFRG platforms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Operations security</a:t>
            </a:r>
            <a:endParaRPr lang="en-US" dirty="0">
              <a:latin typeface="Arial"/>
              <a:ea typeface="ＭＳ Ｐゴシック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Social media resources </a:t>
            </a:r>
            <a:endParaRPr lang="en-US" dirty="0">
              <a:latin typeface="Arial"/>
              <a:ea typeface="ＭＳ Ｐゴシック"/>
            </a:endParaRPr>
          </a:p>
        </p:txBody>
      </p:sp>
      <p:pic>
        <p:nvPicPr>
          <p:cNvPr id="1026" name="Picture 2" descr="BACH SFRG Volunteer With ASYMCA">
            <a:extLst>
              <a:ext uri="{FF2B5EF4-FFF2-40B4-BE49-F238E27FC236}">
                <a16:creationId xmlns:a16="http://schemas.microsoft.com/office/drawing/2014/main" id="{9D28854E-6E22-2DE7-9127-C3F6EA56F6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671" y="4035056"/>
            <a:ext cx="2857500" cy="1785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HBN, IIIAC SFRG Provides Thanksgiving Baskets to Soldiers and their Families">
            <a:extLst>
              <a:ext uri="{FF2B5EF4-FFF2-40B4-BE49-F238E27FC236}">
                <a16:creationId xmlns:a16="http://schemas.microsoft.com/office/drawing/2014/main" id="{6DE41D2E-FA29-BDC7-7941-6F09794475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49" y="4035056"/>
            <a:ext cx="2857500" cy="1785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10th AAMDC goes for gold in Sembach Block Party">
            <a:extLst>
              <a:ext uri="{FF2B5EF4-FFF2-40B4-BE49-F238E27FC236}">
                <a16:creationId xmlns:a16="http://schemas.microsoft.com/office/drawing/2014/main" id="{BB58532C-9FAF-4BC6-5348-BD5464846F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4828" y="4035056"/>
            <a:ext cx="2857501" cy="1785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/>
                <a:cs typeface="Arial"/>
              </a:rPr>
              <a:t>SFRG Overview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212106" y="6469062"/>
            <a:ext cx="420688" cy="42068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8D604B7-7F2E-4598-97D7-C78FF17369B4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CF42478-C975-A448-2589-3BE9752CCE8B}"/>
              </a:ext>
            </a:extLst>
          </p:cNvPr>
          <p:cNvGrpSpPr/>
          <p:nvPr/>
        </p:nvGrpSpPr>
        <p:grpSpPr>
          <a:xfrm>
            <a:off x="-2390" y="6516056"/>
            <a:ext cx="3660946" cy="341942"/>
            <a:chOff x="-2390" y="6516056"/>
            <a:chExt cx="3660946" cy="341942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05284E2-FA27-F1E3-0347-E7DFD7CDE644}"/>
                </a:ext>
              </a:extLst>
            </p:cNvPr>
            <p:cNvSpPr txBox="1"/>
            <p:nvPr/>
          </p:nvSpPr>
          <p:spPr>
            <a:xfrm>
              <a:off x="-2390" y="6516056"/>
              <a:ext cx="3660946" cy="341942"/>
            </a:xfrm>
            <a:prstGeom prst="rect">
              <a:avLst/>
            </a:prstGeom>
            <a:solidFill>
              <a:schemeClr val="tx1"/>
            </a:solidFill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BBE26EE-463B-CA8B-8E7B-E1B61FBE020D}"/>
                </a:ext>
              </a:extLst>
            </p:cNvPr>
            <p:cNvSpPr txBox="1"/>
            <p:nvPr/>
          </p:nvSpPr>
          <p:spPr>
            <a:xfrm>
              <a:off x="382594" y="6537577"/>
              <a:ext cx="2917280" cy="30777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400" b="1">
                  <a:solidFill>
                    <a:srgbClr val="FFFFFF"/>
                  </a:solidFill>
                  <a:latin typeface="Arial"/>
                  <a:ea typeface="ＭＳ Ｐゴシック"/>
                  <a:cs typeface="Arial"/>
                </a:rPr>
                <a:t>DPRR</a:t>
              </a:r>
              <a:endParaRPr lang="en-US" sz="1400" b="1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E6EA69C4-9D71-5C56-E318-F21495689CC5}"/>
              </a:ext>
            </a:extLst>
          </p:cNvPr>
          <p:cNvSpPr txBox="1"/>
          <p:nvPr/>
        </p:nvSpPr>
        <p:spPr>
          <a:xfrm>
            <a:off x="331304" y="2401955"/>
            <a:ext cx="8285368" cy="352010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54E93B-8A11-4C34-269D-8A4A24171F40}"/>
              </a:ext>
            </a:extLst>
          </p:cNvPr>
          <p:cNvSpPr txBox="1"/>
          <p:nvPr/>
        </p:nvSpPr>
        <p:spPr>
          <a:xfrm>
            <a:off x="325781" y="1351508"/>
            <a:ext cx="8296413" cy="378565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Soldier and Family Readiness Groups are crucial to keeping Families up-to-date on critical information while supporting them through their Army journey. </a:t>
            </a:r>
          </a:p>
          <a:p>
            <a:endParaRPr lang="en-US" dirty="0"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cs typeface="Arial"/>
              </a:rPr>
              <a:t>SFRGs are a command-sponsored organization of Family members, volunteers, Soldiers and Army Civilians belonging to a unit that together provide an avenue of mutual support and assistance and a network of communication among the Family members, the chain of command, chain of concern and community resources.</a:t>
            </a:r>
          </a:p>
        </p:txBody>
      </p:sp>
    </p:spTree>
    <p:extLst>
      <p:ext uri="{BB962C8B-B14F-4D97-AF65-F5344CB8AC3E}">
        <p14:creationId xmlns:p14="http://schemas.microsoft.com/office/powerpoint/2010/main" val="630404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4725538-35F9-DAA0-D9A8-2218EEC2B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of Social media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7824C86-BB2E-AC18-E1AE-5EA0DE4C6A88}"/>
              </a:ext>
            </a:extLst>
          </p:cNvPr>
          <p:cNvGrpSpPr/>
          <p:nvPr/>
        </p:nvGrpSpPr>
        <p:grpSpPr>
          <a:xfrm>
            <a:off x="-2390" y="6516056"/>
            <a:ext cx="3660946" cy="341942"/>
            <a:chOff x="-2390" y="6516056"/>
            <a:chExt cx="3660946" cy="341942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EEFAC7E9-B5B0-2100-E46A-D8EFD76E366E}"/>
                </a:ext>
              </a:extLst>
            </p:cNvPr>
            <p:cNvSpPr txBox="1"/>
            <p:nvPr/>
          </p:nvSpPr>
          <p:spPr>
            <a:xfrm>
              <a:off x="-2390" y="6516056"/>
              <a:ext cx="3660946" cy="341942"/>
            </a:xfrm>
            <a:prstGeom prst="rect">
              <a:avLst/>
            </a:prstGeom>
            <a:solidFill>
              <a:schemeClr val="tx1"/>
            </a:solidFill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85941CC-9909-4126-47F0-B9A55600573D}"/>
                </a:ext>
              </a:extLst>
            </p:cNvPr>
            <p:cNvSpPr txBox="1"/>
            <p:nvPr/>
          </p:nvSpPr>
          <p:spPr>
            <a:xfrm>
              <a:off x="382594" y="6537577"/>
              <a:ext cx="2917280" cy="30777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400" b="1">
                  <a:solidFill>
                    <a:srgbClr val="FFFFFF"/>
                  </a:solidFill>
                  <a:latin typeface="Arial"/>
                  <a:ea typeface="ＭＳ Ｐゴシック"/>
                  <a:cs typeface="Arial"/>
                </a:rPr>
                <a:t>DPRR</a:t>
              </a:r>
              <a:endParaRPr lang="en-US" sz="1400" b="1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458F6B07-6046-B386-7C59-7AA54354EB74}"/>
              </a:ext>
            </a:extLst>
          </p:cNvPr>
          <p:cNvSpPr txBox="1"/>
          <p:nvPr/>
        </p:nvSpPr>
        <p:spPr>
          <a:xfrm>
            <a:off x="382594" y="1559621"/>
            <a:ext cx="7965108" cy="449353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Arial"/>
                <a:ea typeface="ＭＳ Ｐゴシック"/>
                <a:cs typeface="Arial"/>
              </a:rPr>
              <a:t>SFRGs use social media to connect with Army spouses by sharing what is happening from installation to installation. This includes activities like:</a:t>
            </a:r>
          </a:p>
          <a:p>
            <a:endParaRPr lang="en-US" sz="2200" dirty="0">
              <a:latin typeface="Arial"/>
              <a:ea typeface="ＭＳ Ｐゴシック"/>
              <a:cs typeface="Arial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Arial"/>
                <a:ea typeface="ＭＳ Ｐゴシック"/>
                <a:cs typeface="Arial"/>
              </a:rPr>
              <a:t>Fundraising events.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Arial"/>
                <a:ea typeface="ＭＳ Ｐゴシック"/>
                <a:cs typeface="Arial"/>
              </a:rPr>
              <a:t>Classes and trainings.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Arial"/>
                <a:ea typeface="ＭＳ Ｐゴシック"/>
                <a:cs typeface="Arial"/>
              </a:rPr>
              <a:t>Resource information.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Arial"/>
                <a:ea typeface="ＭＳ Ｐゴシック"/>
                <a:cs typeface="Arial"/>
              </a:rPr>
              <a:t>Forums for conversation.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Arial"/>
                <a:ea typeface="ＭＳ Ｐゴシック"/>
                <a:cs typeface="Arial"/>
              </a:rPr>
              <a:t>Community building.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>
              <a:latin typeface="Arial"/>
              <a:ea typeface="ＭＳ Ｐゴシック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Arial"/>
                <a:ea typeface="ＭＳ Ｐゴシック"/>
                <a:cs typeface="Arial"/>
              </a:rPr>
              <a:t>Using social media in this capacity allows spouses and Family members to easily stay informed about SFRG business and outreach. </a:t>
            </a:r>
          </a:p>
        </p:txBody>
      </p:sp>
    </p:spTree>
    <p:extLst>
      <p:ext uri="{BB962C8B-B14F-4D97-AF65-F5344CB8AC3E}">
        <p14:creationId xmlns:p14="http://schemas.microsoft.com/office/powerpoint/2010/main" val="1610182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60437" y="266263"/>
            <a:ext cx="7252890" cy="457200"/>
          </a:xfrm>
        </p:spPr>
        <p:txBody>
          <a:bodyPr/>
          <a:lstStyle/>
          <a:p>
            <a:r>
              <a:rPr lang="en-US" dirty="0">
                <a:ea typeface="ＭＳ Ｐゴシック"/>
                <a:cs typeface="Arial"/>
              </a:rPr>
              <a:t>SFRG Social media Platforms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212106" y="6469062"/>
            <a:ext cx="420688" cy="42068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8D604B7-7F2E-4598-97D7-C78FF17369B4}" type="slidenum">
              <a:rPr lang="en-US" altLang="en-US" dirty="0" smtClean="0"/>
              <a:pPr>
                <a:defRPr/>
              </a:pPr>
              <a:t>5</a:t>
            </a:fld>
            <a:endParaRPr lang="en-US" alt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375D1D39-05BC-E6B1-075E-2A2126E9A878}"/>
              </a:ext>
            </a:extLst>
          </p:cNvPr>
          <p:cNvGrpSpPr/>
          <p:nvPr/>
        </p:nvGrpSpPr>
        <p:grpSpPr>
          <a:xfrm>
            <a:off x="-2390" y="6516056"/>
            <a:ext cx="3660946" cy="341942"/>
            <a:chOff x="-2390" y="6516056"/>
            <a:chExt cx="3660946" cy="341942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6170FBD-F0ED-293F-4C67-259459897005}"/>
                </a:ext>
              </a:extLst>
            </p:cNvPr>
            <p:cNvSpPr txBox="1"/>
            <p:nvPr/>
          </p:nvSpPr>
          <p:spPr>
            <a:xfrm>
              <a:off x="-2390" y="6516056"/>
              <a:ext cx="3660946" cy="341942"/>
            </a:xfrm>
            <a:prstGeom prst="rect">
              <a:avLst/>
            </a:prstGeom>
            <a:solidFill>
              <a:schemeClr val="tx1"/>
            </a:solidFill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2536147-9821-414F-08A1-97244037F84D}"/>
                </a:ext>
              </a:extLst>
            </p:cNvPr>
            <p:cNvSpPr txBox="1"/>
            <p:nvPr/>
          </p:nvSpPr>
          <p:spPr>
            <a:xfrm>
              <a:off x="382594" y="6537577"/>
              <a:ext cx="2917280" cy="30777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400" b="1">
                  <a:solidFill>
                    <a:srgbClr val="FFFFFF"/>
                  </a:solidFill>
                  <a:latin typeface="Arial"/>
                  <a:ea typeface="ＭＳ Ｐゴシック"/>
                  <a:cs typeface="Arial"/>
                </a:rPr>
                <a:t>DPRR</a:t>
              </a:r>
              <a:endParaRPr lang="en-US" sz="1400" b="1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9901546B-9DC8-EBC9-EA90-0CDC0CF681BC}"/>
              </a:ext>
            </a:extLst>
          </p:cNvPr>
          <p:cNvSpPr txBox="1"/>
          <p:nvPr/>
        </p:nvSpPr>
        <p:spPr>
          <a:xfrm>
            <a:off x="420501" y="1300937"/>
            <a:ext cx="8302997" cy="538609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latin typeface="Arial"/>
                <a:ea typeface="ＭＳ Ｐゴシック"/>
                <a:cs typeface="Arial"/>
              </a:rPr>
              <a:t>Blogs</a:t>
            </a:r>
          </a:p>
          <a:p>
            <a:r>
              <a:rPr lang="en-US" sz="2000" b="1" dirty="0">
                <a:latin typeface="Arial"/>
                <a:ea typeface="ＭＳ Ｐゴシック"/>
                <a:cs typeface="Arial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/>
                <a:ea typeface="ＭＳ Ｐゴシック"/>
                <a:cs typeface="Arial"/>
              </a:rPr>
              <a:t>Blogs allow space for spouses to share in more detail about their Army experiences and help to enhance a community of support.</a:t>
            </a:r>
          </a:p>
          <a:p>
            <a:endParaRPr lang="en-US" sz="2000" dirty="0">
              <a:latin typeface="Arial"/>
              <a:ea typeface="ＭＳ Ｐゴシック"/>
              <a:cs typeface="Arial"/>
            </a:endParaRPr>
          </a:p>
          <a:p>
            <a:r>
              <a:rPr lang="en-US" sz="2000" b="1" dirty="0">
                <a:latin typeface="Arial"/>
                <a:ea typeface="ＭＳ Ｐゴシック"/>
                <a:cs typeface="Arial"/>
              </a:rPr>
              <a:t>Facebook</a:t>
            </a:r>
          </a:p>
          <a:p>
            <a:endParaRPr lang="en-US" sz="2000" b="1" dirty="0">
              <a:latin typeface="Arial"/>
              <a:ea typeface="ＭＳ Ｐゴシック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/>
                <a:ea typeface="ＭＳ Ｐゴシック"/>
                <a:cs typeface="Arial"/>
              </a:rPr>
              <a:t>Facebook allows SFRGs to create a community page. On Facebook, they can plan meetings, share resources, start discussions and post photos.</a:t>
            </a:r>
          </a:p>
          <a:p>
            <a:endParaRPr lang="en-US" sz="2000" dirty="0">
              <a:latin typeface="Arial"/>
              <a:ea typeface="ＭＳ Ｐゴシック"/>
              <a:cs typeface="Arial"/>
            </a:endParaRPr>
          </a:p>
          <a:p>
            <a:r>
              <a:rPr lang="en-US" sz="2000" b="1" dirty="0">
                <a:latin typeface="Arial"/>
                <a:ea typeface="ＭＳ Ｐゴシック"/>
                <a:cs typeface="Arial"/>
              </a:rPr>
              <a:t>X</a:t>
            </a:r>
          </a:p>
          <a:p>
            <a:endParaRPr lang="en-US" sz="2000" b="1" dirty="0">
              <a:latin typeface="Arial"/>
              <a:ea typeface="ＭＳ Ｐゴシック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/>
                <a:ea typeface="ＭＳ Ｐゴシック"/>
                <a:cs typeface="Arial"/>
              </a:rPr>
              <a:t>X distributes resources and information in a quick and timely manner to a larger group of followers. It can be easier than using other communication methods or scheduling a monthly meeting.</a:t>
            </a:r>
            <a:br>
              <a:rPr lang="en-US" dirty="0">
                <a:latin typeface="Arial"/>
                <a:ea typeface="ＭＳ Ｐゴシック"/>
                <a:cs typeface="Arial"/>
              </a:rPr>
            </a:br>
            <a:endParaRPr lang="en-US" dirty="0">
              <a:latin typeface="Arial"/>
              <a:ea typeface="ＭＳ Ｐゴシック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0055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  <a:ea typeface="ＭＳ Ｐゴシック"/>
                <a:cs typeface="Arial"/>
              </a:rPr>
              <a:t>Operations Security</a:t>
            </a:r>
            <a:endParaRPr lang="en-US" dirty="0">
              <a:latin typeface="+mn-lt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74E50DB-3E13-BDE0-4BEE-9F34CDC350BC}"/>
              </a:ext>
            </a:extLst>
          </p:cNvPr>
          <p:cNvGrpSpPr/>
          <p:nvPr/>
        </p:nvGrpSpPr>
        <p:grpSpPr>
          <a:xfrm>
            <a:off x="-2390" y="6516056"/>
            <a:ext cx="3660946" cy="341942"/>
            <a:chOff x="-2390" y="6516056"/>
            <a:chExt cx="3660946" cy="341942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AEC0063-1484-D3CF-9659-328EF112DDFC}"/>
                </a:ext>
              </a:extLst>
            </p:cNvPr>
            <p:cNvSpPr txBox="1"/>
            <p:nvPr/>
          </p:nvSpPr>
          <p:spPr>
            <a:xfrm>
              <a:off x="-2390" y="6516056"/>
              <a:ext cx="3660946" cy="341942"/>
            </a:xfrm>
            <a:prstGeom prst="rect">
              <a:avLst/>
            </a:prstGeom>
            <a:solidFill>
              <a:schemeClr val="tx1"/>
            </a:solidFill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5A111B6-B8C7-9D7B-CAAC-BD0D6896B981}"/>
                </a:ext>
              </a:extLst>
            </p:cNvPr>
            <p:cNvSpPr txBox="1"/>
            <p:nvPr/>
          </p:nvSpPr>
          <p:spPr>
            <a:xfrm>
              <a:off x="382594" y="6537577"/>
              <a:ext cx="2917280" cy="30777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400" b="1">
                  <a:solidFill>
                    <a:srgbClr val="FFFFFF"/>
                  </a:solidFill>
                  <a:latin typeface="Arial"/>
                  <a:ea typeface="ＭＳ Ｐゴシック"/>
                  <a:cs typeface="Arial"/>
                </a:rPr>
                <a:t>DPRR</a:t>
              </a:r>
              <a:endParaRPr lang="en-US" sz="1400" b="1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180A2A79-D6F4-1916-69E5-B1367338AC05}"/>
              </a:ext>
            </a:extLst>
          </p:cNvPr>
          <p:cNvSpPr txBox="1"/>
          <p:nvPr/>
        </p:nvSpPr>
        <p:spPr>
          <a:xfrm>
            <a:off x="623957" y="1063068"/>
            <a:ext cx="7896086" cy="267765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>
                <a:latin typeface="Arial"/>
                <a:ea typeface="ＭＳ Ｐゴシック"/>
                <a:cs typeface="Arial"/>
              </a:rPr>
              <a:t>Operations security should always be a primary concern when using social media.</a:t>
            </a:r>
          </a:p>
          <a:p>
            <a:endParaRPr lang="en-US" sz="2100" dirty="0">
              <a:latin typeface="Arial"/>
              <a:ea typeface="ＭＳ Ｐゴシック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>
                <a:latin typeface="Arial"/>
                <a:ea typeface="ＭＳ Ｐゴシック"/>
                <a:cs typeface="Arial"/>
              </a:rPr>
              <a:t>Posting sensitive information can be detrimental to Soldier and Family safety.</a:t>
            </a:r>
          </a:p>
          <a:p>
            <a:endParaRPr lang="en-US" sz="2100" dirty="0">
              <a:latin typeface="Arial"/>
              <a:ea typeface="ＭＳ Ｐゴシック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>
                <a:latin typeface="Arial"/>
                <a:ea typeface="ＭＳ Ｐゴシック"/>
                <a:cs typeface="Arial"/>
              </a:rPr>
              <a:t>Ensure that information posted online is for public distribution and represents Army Values. </a:t>
            </a:r>
          </a:p>
        </p:txBody>
      </p:sp>
      <p:pic>
        <p:nvPicPr>
          <p:cNvPr id="5" name="Picture 4" descr="Text&#10;&#10;AI-generated content may be incorrect.">
            <a:extLst>
              <a:ext uri="{FF2B5EF4-FFF2-40B4-BE49-F238E27FC236}">
                <a16:creationId xmlns:a16="http://schemas.microsoft.com/office/drawing/2014/main" id="{B24E39D7-AA35-7A79-8710-607C5F08F5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469282" y="3645373"/>
            <a:ext cx="3944043" cy="2767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084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A4F006-962E-DA8C-7358-C92C816E8F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7EFB9155-FE7D-B904-BE12-A920C466F180}"/>
              </a:ext>
            </a:extLst>
          </p:cNvPr>
          <p:cNvGrpSpPr/>
          <p:nvPr/>
        </p:nvGrpSpPr>
        <p:grpSpPr>
          <a:xfrm>
            <a:off x="-2390" y="6516056"/>
            <a:ext cx="3660946" cy="341942"/>
            <a:chOff x="-2390" y="6516056"/>
            <a:chExt cx="3660946" cy="341942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A06C58D-F372-017C-7EAA-01BE5158078E}"/>
                </a:ext>
              </a:extLst>
            </p:cNvPr>
            <p:cNvSpPr txBox="1"/>
            <p:nvPr/>
          </p:nvSpPr>
          <p:spPr>
            <a:xfrm>
              <a:off x="-2390" y="6516056"/>
              <a:ext cx="3660946" cy="341942"/>
            </a:xfrm>
            <a:prstGeom prst="rect">
              <a:avLst/>
            </a:prstGeom>
            <a:solidFill>
              <a:schemeClr val="tx1"/>
            </a:solidFill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256B28C-78D7-DF11-FBCB-5DE6954344B4}"/>
                </a:ext>
              </a:extLst>
            </p:cNvPr>
            <p:cNvSpPr txBox="1"/>
            <p:nvPr/>
          </p:nvSpPr>
          <p:spPr>
            <a:xfrm>
              <a:off x="382594" y="6537577"/>
              <a:ext cx="2917280" cy="30777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400" b="1">
                  <a:solidFill>
                    <a:srgbClr val="FFFFFF"/>
                  </a:solidFill>
                  <a:latin typeface="Arial"/>
                  <a:ea typeface="ＭＳ Ｐゴシック"/>
                  <a:cs typeface="Arial"/>
                </a:rPr>
                <a:t>DPRR</a:t>
              </a:r>
              <a:endParaRPr lang="en-US" sz="1400" b="1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434DED58-D90F-FFCB-B4F3-0AB29E2E0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/>
                <a:ea typeface="ＭＳ Ｐゴシック"/>
                <a:cs typeface="Arial"/>
              </a:rPr>
              <a:t>Operations Security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ECDB93-5227-8A05-79B7-23B7DEF14ADB}"/>
              </a:ext>
            </a:extLst>
          </p:cNvPr>
          <p:cNvSpPr txBox="1"/>
          <p:nvPr/>
        </p:nvSpPr>
        <p:spPr>
          <a:xfrm>
            <a:off x="513110" y="1339405"/>
            <a:ext cx="7896086" cy="429348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>
                <a:latin typeface="Arial"/>
                <a:ea typeface="ＭＳ Ｐゴシック"/>
                <a:cs typeface="Arial"/>
              </a:rPr>
              <a:t>It’s important that all SFRGs with a social media presence review and abide by the standard operating procedure for official U.S. Army external online presence.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100" dirty="0">
              <a:latin typeface="Arial"/>
              <a:ea typeface="ＭＳ Ｐゴシック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>
                <a:latin typeface="Arial"/>
                <a:ea typeface="ＭＳ Ｐゴシック"/>
                <a:cs typeface="Arial"/>
              </a:rPr>
              <a:t>Spouses and Army Families should be trained on basic operations security to include what can and can’t be posted. This includes: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100" dirty="0">
              <a:latin typeface="Arial"/>
              <a:ea typeface="ＭＳ Ｐゴシック"/>
              <a:cs typeface="Arial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100" dirty="0">
                <a:latin typeface="Arial"/>
                <a:ea typeface="ＭＳ Ｐゴシック"/>
                <a:cs typeface="Arial"/>
              </a:rPr>
              <a:t>Asking permission before posting personally identifiable information online.</a:t>
            </a:r>
          </a:p>
          <a:p>
            <a:pPr lvl="1"/>
            <a:endParaRPr lang="en-US" sz="2100" dirty="0">
              <a:latin typeface="Arial"/>
              <a:ea typeface="ＭＳ Ｐゴシック"/>
              <a:cs typeface="Arial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100" dirty="0">
                <a:latin typeface="Arial"/>
                <a:ea typeface="ＭＳ Ｐゴシック"/>
                <a:cs typeface="Arial"/>
              </a:rPr>
              <a:t>Being careful about posting locations on social media platforms.</a:t>
            </a:r>
          </a:p>
        </p:txBody>
      </p:sp>
    </p:spTree>
    <p:extLst>
      <p:ext uri="{BB962C8B-B14F-4D97-AF65-F5344CB8AC3E}">
        <p14:creationId xmlns:p14="http://schemas.microsoft.com/office/powerpoint/2010/main" val="3323143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BB1ED7-019B-5D3D-FD7E-3A8FA3F1DD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35200763-73F7-8384-A49F-6675264AE685}"/>
              </a:ext>
            </a:extLst>
          </p:cNvPr>
          <p:cNvGrpSpPr/>
          <p:nvPr/>
        </p:nvGrpSpPr>
        <p:grpSpPr>
          <a:xfrm>
            <a:off x="-2390" y="6516056"/>
            <a:ext cx="3660946" cy="341942"/>
            <a:chOff x="-2390" y="6516056"/>
            <a:chExt cx="3660946" cy="341942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0390E1E-9F15-29AD-2D5B-DDA9EE1725DB}"/>
                </a:ext>
              </a:extLst>
            </p:cNvPr>
            <p:cNvSpPr txBox="1"/>
            <p:nvPr/>
          </p:nvSpPr>
          <p:spPr>
            <a:xfrm>
              <a:off x="-2390" y="6516056"/>
              <a:ext cx="3660946" cy="341942"/>
            </a:xfrm>
            <a:prstGeom prst="rect">
              <a:avLst/>
            </a:prstGeom>
            <a:solidFill>
              <a:schemeClr val="tx1"/>
            </a:solidFill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EEFB220-66DE-1506-DB24-B1CFB539069C}"/>
                </a:ext>
              </a:extLst>
            </p:cNvPr>
            <p:cNvSpPr txBox="1"/>
            <p:nvPr/>
          </p:nvSpPr>
          <p:spPr>
            <a:xfrm>
              <a:off x="382594" y="6537577"/>
              <a:ext cx="2917280" cy="30777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400" b="1">
                  <a:solidFill>
                    <a:srgbClr val="FFFFFF"/>
                  </a:solidFill>
                  <a:latin typeface="Arial"/>
                  <a:ea typeface="ＭＳ Ｐゴシック"/>
                  <a:cs typeface="Arial"/>
                </a:rPr>
                <a:t>DPRR</a:t>
              </a:r>
              <a:endParaRPr lang="en-US" sz="1400" b="1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E410286C-91DC-D50B-7F98-773FF98B8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/>
                <a:ea typeface="ＭＳ Ｐゴシック"/>
                <a:cs typeface="Arial"/>
              </a:rPr>
              <a:t>Operations Security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BE301A-C019-00BD-6626-8730391F7DCF}"/>
              </a:ext>
            </a:extLst>
          </p:cNvPr>
          <p:cNvSpPr txBox="1"/>
          <p:nvPr/>
        </p:nvSpPr>
        <p:spPr>
          <a:xfrm>
            <a:off x="470581" y="1449199"/>
            <a:ext cx="7896086" cy="286232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/>
                <a:ea typeface="ＭＳ Ｐゴシック"/>
                <a:cs typeface="Arial"/>
              </a:rPr>
              <a:t>SFRGs should be cautious when accepting requests for new community members and interacting with people online.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Arial"/>
              <a:ea typeface="ＭＳ Ｐゴシック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/>
                <a:ea typeface="ＭＳ Ｐゴシック"/>
                <a:cs typeface="Arial"/>
              </a:rPr>
              <a:t>SFRGs should never accept a connection request from someone they do not know without further investigation.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Arial"/>
              <a:ea typeface="ＭＳ Ｐゴシック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/>
                <a:ea typeface="ＭＳ Ｐゴシック"/>
                <a:cs typeface="Arial"/>
              </a:rPr>
              <a:t>SFRGs should not provide too much information in profiles of community members to avoid exposure to people who want to steal identities or other sensitive operational information. </a:t>
            </a:r>
          </a:p>
        </p:txBody>
      </p:sp>
    </p:spTree>
    <p:extLst>
      <p:ext uri="{BB962C8B-B14F-4D97-AF65-F5344CB8AC3E}">
        <p14:creationId xmlns:p14="http://schemas.microsoft.com/office/powerpoint/2010/main" val="3068078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4A8DDFB-B25F-8805-60CD-B8B251BD3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/>
                <a:ea typeface="ＭＳ Ｐゴシック"/>
                <a:cs typeface="Arial"/>
              </a:rPr>
              <a:t>Operations Security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D8C64C6-CCA8-BD33-B8D9-800E96476954}"/>
              </a:ext>
            </a:extLst>
          </p:cNvPr>
          <p:cNvGrpSpPr/>
          <p:nvPr/>
        </p:nvGrpSpPr>
        <p:grpSpPr>
          <a:xfrm>
            <a:off x="-2390" y="6516056"/>
            <a:ext cx="3660946" cy="341942"/>
            <a:chOff x="-2390" y="6516056"/>
            <a:chExt cx="3660946" cy="341942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7317E04-0EB1-F5A8-D1DE-60901DCFEA0B}"/>
                </a:ext>
              </a:extLst>
            </p:cNvPr>
            <p:cNvSpPr txBox="1"/>
            <p:nvPr/>
          </p:nvSpPr>
          <p:spPr>
            <a:xfrm>
              <a:off x="-2390" y="6516056"/>
              <a:ext cx="3660946" cy="341942"/>
            </a:xfrm>
            <a:prstGeom prst="rect">
              <a:avLst/>
            </a:prstGeom>
            <a:solidFill>
              <a:schemeClr val="tx1"/>
            </a:solidFill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BFCBC3B8-CC76-F443-EE90-C8C480FBE5E8}"/>
                </a:ext>
              </a:extLst>
            </p:cNvPr>
            <p:cNvSpPr txBox="1"/>
            <p:nvPr/>
          </p:nvSpPr>
          <p:spPr>
            <a:xfrm>
              <a:off x="382594" y="6537577"/>
              <a:ext cx="2917280" cy="30777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400" b="1">
                  <a:solidFill>
                    <a:srgbClr val="FFFFFF"/>
                  </a:solidFill>
                  <a:latin typeface="Arial"/>
                  <a:ea typeface="ＭＳ Ｐゴシック"/>
                  <a:cs typeface="Arial"/>
                </a:rPr>
                <a:t>DPRR</a:t>
              </a:r>
              <a:endParaRPr lang="en-US" sz="1400" b="1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716AE80B-A69B-9C61-E3B5-4066C972D25E}"/>
              </a:ext>
            </a:extLst>
          </p:cNvPr>
          <p:cNvSpPr txBox="1"/>
          <p:nvPr/>
        </p:nvSpPr>
        <p:spPr>
          <a:xfrm>
            <a:off x="382594" y="1426811"/>
            <a:ext cx="7589629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Arial"/>
                <a:ea typeface="ＭＳ Ｐゴシック"/>
                <a:cs typeface="Arial"/>
              </a:rPr>
              <a:t>Items safe to discuss on social media platforms:</a:t>
            </a:r>
            <a:endParaRPr lang="en-US" sz="2000" dirty="0">
              <a:latin typeface="Arial"/>
              <a:ea typeface="ＭＳ Ｐゴシック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2743EAD-8D30-6F57-B8F9-B3CCCF2A681A}"/>
              </a:ext>
            </a:extLst>
          </p:cNvPr>
          <p:cNvSpPr txBox="1"/>
          <p:nvPr/>
        </p:nvSpPr>
        <p:spPr>
          <a:xfrm>
            <a:off x="382594" y="2191907"/>
            <a:ext cx="7832585" cy="29238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/>
                <a:ea typeface="ＭＳ Ｐゴシック"/>
                <a:cs typeface="Arial"/>
              </a:rPr>
              <a:t>Pride and support for service, units, specialties and service members.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Arial"/>
              <a:ea typeface="ＭＳ Ｐゴシック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/>
                <a:ea typeface="ＭＳ Ｐゴシック"/>
                <a:cs typeface="Arial"/>
              </a:rPr>
              <a:t>Generalizations about service or duty.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Arial"/>
              <a:ea typeface="ＭＳ Ｐゴシック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/>
                <a:ea typeface="ＭＳ Ｐゴシック"/>
                <a:cs typeface="Arial"/>
              </a:rPr>
              <a:t>General status of the location of a unit.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Arial"/>
              <a:ea typeface="ＭＳ Ｐゴシック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/>
                <a:ea typeface="ＭＳ Ｐゴシック"/>
                <a:cs typeface="Arial"/>
              </a:rPr>
              <a:t>Any information already in the public domain posted by official sources.</a:t>
            </a:r>
            <a:endParaRPr lang="en-US" sz="2000" dirty="0"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250772489"/>
      </p:ext>
    </p:extLst>
  </p:cSld>
  <p:clrMapOvr>
    <a:masterClrMapping/>
  </p:clrMapOvr>
</p:sld>
</file>

<file path=ppt/theme/theme1.xml><?xml version="1.0" encoding="utf-8"?>
<a:theme xmlns:a="http://schemas.openxmlformats.org/drawingml/2006/main" name="ARD_Master_Template">
  <a:themeElements>
    <a:clrScheme name="R2 Color Palette">
      <a:dk1>
        <a:srgbClr val="000000"/>
      </a:dk1>
      <a:lt1>
        <a:srgbClr val="FFFFFF"/>
      </a:lt1>
      <a:dk2>
        <a:srgbClr val="77797B"/>
      </a:dk2>
      <a:lt2>
        <a:srgbClr val="FFFFFF"/>
      </a:lt2>
      <a:accent1>
        <a:srgbClr val="F4B71A"/>
      </a:accent1>
      <a:accent2>
        <a:srgbClr val="246199"/>
      </a:accent2>
      <a:accent3>
        <a:srgbClr val="622E71"/>
      </a:accent3>
      <a:accent4>
        <a:srgbClr val="7A993D"/>
      </a:accent4>
      <a:accent5>
        <a:srgbClr val="ED7C23"/>
      </a:accent5>
      <a:accent6>
        <a:srgbClr val="D8D8D8"/>
      </a:accent6>
      <a:hlink>
        <a:srgbClr val="005878"/>
      </a:hlink>
      <a:folHlink>
        <a:srgbClr val="00B0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D_Powerpoint_Template_20201229_FINAL" id="{98CD5157-727C-534B-922B-6D0BFA336052}" vid="{DF9BA652-0BFA-F648-898C-DF4FF42CB3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c1c2928-3507-491a-a0f7-900236e1cc95">
      <Terms xmlns="http://schemas.microsoft.com/office/infopath/2007/PartnerControls"/>
    </lcf76f155ced4ddcb4097134ff3c332f>
    <Notes xmlns="6c1c2928-3507-491a-a0f7-900236e1cc95" xsi:nil="true"/>
    <TaxCatchAll xmlns="f8166263-dae4-4a19-bad3-fdbfda6298c2" xsi:nil="true"/>
    <l8d40799e5534d78979544709a60b2db xmlns="6c1c2928-3507-491a-a0f7-900236e1cc95">
      <Terms xmlns="http://schemas.microsoft.com/office/infopath/2007/PartnerControls"/>
    </l8d40799e5534d78979544709a60b2db>
    <_dlc_DocId xmlns="f8166263-dae4-4a19-bad3-fdbfda6298c2">6ECEFNF6QD26-1559382530-47605</_dlc_DocId>
    <_dlc_DocIdUrl xmlns="f8166263-dae4-4a19-bad3-fdbfda6298c2">
      <Url>https://sctgov.sharepoint.us/sites/ARDOperations/_layouts/15/DocIdRedir.aspx?ID=6ECEFNF6QD26-1559382530-47605</Url>
      <Description>6ECEFNF6QD26-1559382530-47605</Description>
    </_dlc_DocIdUrl>
    <_x0032_024 xmlns="6c1c2928-3507-491a-a0f7-900236e1cc9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4B4A03A0E64C44A8E988EB2CB598C0" ma:contentTypeVersion="25" ma:contentTypeDescription="Create a new document." ma:contentTypeScope="" ma:versionID="c0cd727f62f27a1291126b49f7915cd7">
  <xsd:schema xmlns:xsd="http://www.w3.org/2001/XMLSchema" xmlns:xs="http://www.w3.org/2001/XMLSchema" xmlns:p="http://schemas.microsoft.com/office/2006/metadata/properties" xmlns:ns2="6c1c2928-3507-491a-a0f7-900236e1cc95" xmlns:ns3="f8166263-dae4-4a19-bad3-fdbfda6298c2" targetNamespace="http://schemas.microsoft.com/office/2006/metadata/properties" ma:root="true" ma:fieldsID="91f01d05c45e06a8f6f22867d08230af" ns2:_="" ns3:_="">
    <xsd:import namespace="6c1c2928-3507-491a-a0f7-900236e1cc95"/>
    <xsd:import namespace="f8166263-dae4-4a19-bad3-fdbfda6298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Notes" minOccurs="0"/>
                <xsd:element ref="ns2:l8d40799e5534d78979544709a60b2db" minOccurs="0"/>
                <xsd:element ref="ns2:MediaServiceLocation" minOccurs="0"/>
                <xsd:element ref="ns3:_dlc_DocId" minOccurs="0"/>
                <xsd:element ref="ns3:_dlc_DocIdUrl" minOccurs="0"/>
                <xsd:element ref="ns3:_dlc_DocIdPersistId" minOccurs="0"/>
                <xsd:element ref="ns2:MediaServiceObjectDetectorVersions" minOccurs="0"/>
                <xsd:element ref="ns2:MediaServiceSearchProperties" minOccurs="0"/>
                <xsd:element ref="ns2:_x0032_024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1c2928-3507-491a-a0f7-900236e1cc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c96d91ea-3614-492c-ae13-121a443a120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Notes" ma:index="20" nillable="true" ma:displayName="Notes" ma:format="Dropdown" ma:internalName="Notes">
      <xsd:simpleType>
        <xsd:restriction base="dms:Note">
          <xsd:maxLength value="255"/>
        </xsd:restriction>
      </xsd:simpleType>
    </xsd:element>
    <xsd:element name="l8d40799e5534d78979544709a60b2db" ma:index="22" nillable="true" ma:taxonomy="true" ma:internalName="l8d40799e5534d78979544709a60b2db" ma:taxonomyFieldName="Tags" ma:displayName="Tags" ma:default="" ma:fieldId="{58d40799-e553-4d78-9795-44709a60b2db}" ma:sspId="c96d91ea-3614-492c-ae13-121a443a120e" ma:termSetId="d58293f0-10aa-41e1-bd7c-e6eed5d9360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x0032_024" ma:index="29" nillable="true" ma:displayName="2024" ma:format="Dropdown" ma:internalName="_x0032_024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166263-dae4-4a19-bad3-fdbfda6298c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e39f073-137e-4687-8ab8-9cb3868d6b10}" ma:internalName="TaxCatchAll" ma:showField="CatchAllData" ma:web="f8166263-dae4-4a19-bad3-fdbfda6298c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_dlc_DocId" ma:index="24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2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6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7C31FD88-3560-4120-B3F8-554DF2C848D0}">
  <ds:schemaRefs>
    <ds:schemaRef ds:uri="6c1c2928-3507-491a-a0f7-900236e1cc95"/>
    <ds:schemaRef ds:uri="f8166263-dae4-4a19-bad3-fdbfda6298c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7E6DE47-B8C2-4697-B8BF-7D485796CB4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4470B32-24DF-48CB-A0DF-554297BAB9B0}">
  <ds:schemaRefs>
    <ds:schemaRef ds:uri="6c1c2928-3507-491a-a0f7-900236e1cc95"/>
    <ds:schemaRef ds:uri="f8166263-dae4-4a19-bad3-fdbfda6298c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4.xml><?xml version="1.0" encoding="utf-8"?>
<ds:datastoreItem xmlns:ds="http://schemas.openxmlformats.org/officeDocument/2006/customXml" ds:itemID="{AE351B95-0E05-43D8-8424-D56D3B629DC6}">
  <ds:schemaRefs>
    <ds:schemaRef ds:uri="http://schemas.microsoft.com/sharepoint/events"/>
  </ds:schemaRefs>
</ds:datastoreItem>
</file>

<file path=docMetadata/LabelInfo.xml><?xml version="1.0" encoding="utf-8"?>
<clbl:labelList xmlns:clbl="http://schemas.microsoft.com/office/2020/mipLabelMetadata">
  <clbl:label id="{6829583f-c9c7-4e80-879f-96e770c54f35}" enabled="0" method="" siteId="{6829583f-c9c7-4e80-879f-96e770c54f35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ARD_Master_Template</Template>
  <TotalTime>1360</TotalTime>
  <Words>753</Words>
  <Application>Microsoft Office PowerPoint</Application>
  <PresentationFormat>On-screen Show (4:3)</PresentationFormat>
  <Paragraphs>102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ＭＳ Ｐゴシック</vt:lpstr>
      <vt:lpstr>Arial</vt:lpstr>
      <vt:lpstr>Titillium</vt:lpstr>
      <vt:lpstr>Wingdings</vt:lpstr>
      <vt:lpstr>ARD_Master_Template</vt:lpstr>
      <vt:lpstr>Soldier And Family Readiness Groups Social Media</vt:lpstr>
      <vt:lpstr>Agenda</vt:lpstr>
      <vt:lpstr>SFRG Overview</vt:lpstr>
      <vt:lpstr>Purpose of Social media</vt:lpstr>
      <vt:lpstr>SFRG Social media Platforms</vt:lpstr>
      <vt:lpstr>Operations Security</vt:lpstr>
      <vt:lpstr>Operations Security</vt:lpstr>
      <vt:lpstr>Operations Security </vt:lpstr>
      <vt:lpstr>Operations Security</vt:lpstr>
      <vt:lpstr>Operations Security</vt:lpstr>
      <vt:lpstr>Social Media Resources </vt:lpstr>
      <vt:lpstr>Social Media Resources</vt:lpstr>
    </vt:vector>
  </TitlesOfParts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 (Arial bold 40)</dc:title>
  <dc:subject>Active Army</dc:subject>
  <dc:creator>Cecilia Briones</dc:creator>
  <cp:lastModifiedBy>Wallace Michael Canter</cp:lastModifiedBy>
  <cp:revision>273</cp:revision>
  <dcterms:created xsi:type="dcterms:W3CDTF">2022-10-08T17:57:53Z</dcterms:created>
  <dcterms:modified xsi:type="dcterms:W3CDTF">2025-03-02T18:31:34Z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0x010100674B4A03A0E64C44A8E988EB2CB598C0</vt:lpwstr>
  </property>
  <property fmtid="{D5CDD505-2E9C-101B-9397-08002B2CF9AE}" pid="3" name="_dlc_DocIdItemGuid">
    <vt:lpwstr>97347593-f597-4bca-8685-b3894568958a</vt:lpwstr>
  </property>
  <property fmtid="{D5CDD505-2E9C-101B-9397-08002B2CF9AE}" pid="4" name="MediaServiceImageTags">
    <vt:lpwstr/>
  </property>
  <property fmtid="{D5CDD505-2E9C-101B-9397-08002B2CF9AE}" pid="5" name="Tags">
    <vt:lpwstr/>
  </property>
</Properties>
</file>