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5.xml" ContentType="application/vnd.openxmlformats-officedocument.presentationml.notesSlide+xml"/>
  <Override PartName="/ppt/notesSlides/notesSlide32.xml" ContentType="application/vnd.openxmlformats-officedocument.presentationml.notesSlide+xml"/>
  <Override PartName="/ppt/notesSlides/notesSlide19.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20.xml" ContentType="application/vnd.openxmlformats-officedocument.presentationml.notesSlide+xml"/>
  <Override PartName="/ppt/notesSlides/notesSlide4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9.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2.xml" ContentType="application/vnd.openxmlformats-officedocument.presentationml.notesSlide+xml"/>
  <Override PartName="/ppt/notesSlides/notesSlide24.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46.xml" ContentType="application/vnd.openxmlformats-officedocument.presentationml.notesSlide+xml"/>
  <Override PartName="/ppt/notesSlides/notesSlide31.xml" ContentType="application/vnd.openxmlformats-officedocument.presentationml.notesSlide+xml"/>
  <Override PartName="/ppt/notesSlides/notesSlide1.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40.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3.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1"/>
    <p:sldMasterId id="2147483690" r:id="rId2"/>
    <p:sldMasterId id="2147483700" r:id="rId3"/>
  </p:sldMasterIdLst>
  <p:notesMasterIdLst>
    <p:notesMasterId r:id="rId59"/>
  </p:notesMasterIdLst>
  <p:handoutMasterIdLst>
    <p:handoutMasterId r:id="rId60"/>
  </p:handoutMasterIdLst>
  <p:sldIdLst>
    <p:sldId id="831" r:id="rId4"/>
    <p:sldId id="946" r:id="rId5"/>
    <p:sldId id="907" r:id="rId6"/>
    <p:sldId id="990" r:id="rId7"/>
    <p:sldId id="906" r:id="rId8"/>
    <p:sldId id="951" r:id="rId9"/>
    <p:sldId id="993" r:id="rId10"/>
    <p:sldId id="950" r:id="rId11"/>
    <p:sldId id="952" r:id="rId12"/>
    <p:sldId id="953" r:id="rId13"/>
    <p:sldId id="994" r:id="rId14"/>
    <p:sldId id="908" r:id="rId15"/>
    <p:sldId id="975" r:id="rId16"/>
    <p:sldId id="909" r:id="rId17"/>
    <p:sldId id="966" r:id="rId18"/>
    <p:sldId id="911" r:id="rId19"/>
    <p:sldId id="972" r:id="rId20"/>
    <p:sldId id="913" r:id="rId21"/>
    <p:sldId id="979" r:id="rId22"/>
    <p:sldId id="961" r:id="rId23"/>
    <p:sldId id="962" r:id="rId24"/>
    <p:sldId id="916" r:id="rId25"/>
    <p:sldId id="941" r:id="rId26"/>
    <p:sldId id="976" r:id="rId27"/>
    <p:sldId id="980" r:id="rId28"/>
    <p:sldId id="956" r:id="rId29"/>
    <p:sldId id="963" r:id="rId30"/>
    <p:sldId id="921" r:id="rId31"/>
    <p:sldId id="937" r:id="rId32"/>
    <p:sldId id="964" r:id="rId33"/>
    <p:sldId id="981" r:id="rId34"/>
    <p:sldId id="943" r:id="rId35"/>
    <p:sldId id="973" r:id="rId36"/>
    <p:sldId id="924" r:id="rId37"/>
    <p:sldId id="984" r:id="rId38"/>
    <p:sldId id="967" r:id="rId39"/>
    <p:sldId id="985" r:id="rId40"/>
    <p:sldId id="968" r:id="rId41"/>
    <p:sldId id="986" r:id="rId42"/>
    <p:sldId id="970" r:id="rId43"/>
    <p:sldId id="988" r:id="rId44"/>
    <p:sldId id="936" r:id="rId45"/>
    <p:sldId id="974" r:id="rId46"/>
    <p:sldId id="959" r:id="rId47"/>
    <p:sldId id="960" r:id="rId48"/>
    <p:sldId id="957" r:id="rId49"/>
    <p:sldId id="989" r:id="rId50"/>
    <p:sldId id="995" r:id="rId51"/>
    <p:sldId id="996" r:id="rId52"/>
    <p:sldId id="938" r:id="rId53"/>
    <p:sldId id="997" r:id="rId54"/>
    <p:sldId id="1360" r:id="rId55"/>
    <p:sldId id="998" r:id="rId56"/>
    <p:sldId id="828" r:id="rId57"/>
    <p:sldId id="991" r:id="rId58"/>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E32"/>
    <a:srgbClr val="EAB01C"/>
    <a:srgbClr val="D58D00"/>
    <a:srgbClr val="CA8400"/>
    <a:srgbClr val="BD820A"/>
    <a:srgbClr val="A16200"/>
    <a:srgbClr val="C09C2F"/>
    <a:srgbClr val="BD8408"/>
    <a:srgbClr val="0C0B03"/>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3620" autoAdjust="0"/>
  </p:normalViewPr>
  <p:slideViewPr>
    <p:cSldViewPr snapToGrid="0">
      <p:cViewPr varScale="1">
        <p:scale>
          <a:sx n="55" d="100"/>
          <a:sy n="55" d="100"/>
        </p:scale>
        <p:origin x="1456"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9132"/>
    </p:cViewPr>
  </p:sorterViewPr>
  <p:notesViewPr>
    <p:cSldViewPr snapToGrid="0">
      <p:cViewPr varScale="1">
        <p:scale>
          <a:sx n="47" d="100"/>
          <a:sy n="47" d="100"/>
        </p:scale>
        <p:origin x="2712"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ustomXml" Target="../customXml/item1.xml"/><Relationship Id="rId5" Type="http://schemas.openxmlformats.org/officeDocument/2006/relationships/slide" Target="slides/slide2.xml"/><Relationship Id="rId61"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69" Type="http://schemas.openxmlformats.org/officeDocument/2006/relationships/customXml" Target="../customXml/item4.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729" y="340704"/>
            <a:ext cx="3803904" cy="285365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0" y="3761773"/>
            <a:ext cx="6857999" cy="3641540"/>
          </a:xfrm>
          <a:prstGeom prst="rect">
            <a:avLst/>
          </a:prstGeom>
        </p:spPr>
        <p:txBody>
          <a:bodyPr lIns="87437" tIns="43719" rIns="87437" bIns="43719" anchor="ctr"/>
          <a:lstStyle/>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Annual Unit Suicide Prevention Training</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Practicing ACE Module</a:t>
            </a:r>
          </a:p>
          <a:p>
            <a:pPr algn="ctr" defTabSz="874371">
              <a:spcBef>
                <a:spcPct val="0"/>
              </a:spcBef>
              <a:spcAft>
                <a:spcPts val="574"/>
              </a:spcAft>
              <a:defRPr/>
            </a:pPr>
            <a:r>
              <a:rPr lang="en-US" altLang="en-US" sz="2400" b="1" i="1" dirty="0">
                <a:solidFill>
                  <a:srgbClr val="FFC422"/>
                </a:solidFill>
                <a:latin typeface="Franklin Gothic Medium" charset="0"/>
                <a:ea typeface="Franklin Gothic Medium" charset="0"/>
                <a:cs typeface="Franklin Gothic Medium" charset="0"/>
              </a:rPr>
              <a:t>ACE Base +1</a:t>
            </a:r>
          </a:p>
          <a:p>
            <a:pPr algn="ctr" defTabSz="874371">
              <a:lnSpc>
                <a:spcPct val="150000"/>
              </a:lnSpc>
              <a:spcBef>
                <a:spcPct val="0"/>
              </a:spcBef>
              <a:defRPr/>
            </a:pPr>
            <a:r>
              <a:rPr lang="en-US" altLang="en-US" sz="1100">
                <a:solidFill>
                  <a:schemeClr val="bg1"/>
                </a:solidFill>
                <a:latin typeface="Franklin Gothic Book" charset="0"/>
                <a:ea typeface="Franklin Gothic Book" charset="0"/>
                <a:cs typeface="Franklin Gothic Book" charset="0"/>
              </a:rPr>
              <a:t>September </a:t>
            </a:r>
            <a:r>
              <a:rPr lang="en-US" altLang="en-US" sz="1100" dirty="0">
                <a:solidFill>
                  <a:schemeClr val="bg1"/>
                </a:solidFill>
                <a:latin typeface="Franklin Gothic Book" charset="0"/>
                <a:ea typeface="Franklin Gothic Book" charset="0"/>
                <a:cs typeface="Franklin Gothic Book" charset="0"/>
              </a:rPr>
              <a:t>2023</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1.3</a:t>
            </a:r>
          </a:p>
        </p:txBody>
      </p:sp>
      <p:sp>
        <p:nvSpPr>
          <p:cNvPr id="9220" name="Rectangle 7"/>
          <p:cNvSpPr>
            <a:spLocks noChangeArrowheads="1"/>
          </p:cNvSpPr>
          <p:nvPr/>
        </p:nvSpPr>
        <p:spPr bwMode="auto">
          <a:xfrm>
            <a:off x="1699359" y="299668"/>
            <a:ext cx="3551361" cy="5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41" tIns="43721" rIns="87441" bIns="43721">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5646431" y="121539"/>
            <a:ext cx="1054699" cy="1048603"/>
          </a:xfrm>
          <a:prstGeom prst="rect">
            <a:avLst/>
          </a:prstGeom>
        </p:spPr>
      </p:pic>
      <p:pic>
        <p:nvPicPr>
          <p:cNvPr id="2" name="Picture 1">
            <a:extLst>
              <a:ext uri="{FF2B5EF4-FFF2-40B4-BE49-F238E27FC236}">
                <a16:creationId xmlns:a16="http://schemas.microsoft.com/office/drawing/2014/main" id="{87DD9443-4478-822C-6908-99AAEC72D4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92069" y="207"/>
            <a:ext cx="1245244"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1C04E5D2-1106-D574-BAD8-68D582A0B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17" y="84581"/>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447062" y="591536"/>
          <a:ext cx="6026441" cy="1141747"/>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1141747">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4832" y="9015347"/>
            <a:ext cx="6858000" cy="262569"/>
          </a:xfrm>
          <a:prstGeom prst="rect">
            <a:avLst/>
          </a:prstGeom>
          <a:noFill/>
        </p:spPr>
        <p:txBody>
          <a:bodyPr wrap="square" lIns="92390" tIns="46195" rIns="92390" bIns="46195" rtlCol="0">
            <a:spAutoFit/>
          </a:bodyPr>
          <a:lstStyle/>
          <a:p>
            <a:pPr algn="ctr"/>
            <a:r>
              <a:rPr lang="en-US" sz="1100" i="1" dirty="0"/>
              <a:t>v-A</a:t>
            </a:r>
          </a:p>
        </p:txBody>
      </p:sp>
      <p:pic>
        <p:nvPicPr>
          <p:cNvPr id="17" name="Picture 16"/>
          <p:cNvPicPr>
            <a:picLocks noChangeAspect="1"/>
          </p:cNvPicPr>
          <p:nvPr/>
        </p:nvPicPr>
        <p:blipFill>
          <a:blip r:embed="rId3"/>
          <a:stretch>
            <a:fillRect/>
          </a:stretch>
        </p:blipFill>
        <p:spPr>
          <a:xfrm>
            <a:off x="561785" y="1336946"/>
            <a:ext cx="5628552" cy="5844396"/>
          </a:xfrm>
          <a:prstGeom prst="rect">
            <a:avLst/>
          </a:prstGeom>
        </p:spPr>
      </p:pic>
      <p:sp>
        <p:nvSpPr>
          <p:cNvPr id="2" name="TextBox 1">
            <a:extLst>
              <a:ext uri="{FF2B5EF4-FFF2-40B4-BE49-F238E27FC236}">
                <a16:creationId xmlns:a16="http://schemas.microsoft.com/office/drawing/2014/main" id="{9A438371-8637-7FB5-630A-29B3D3DB6066}"/>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356251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775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374650"/>
            <a:ext cx="3805238" cy="2852738"/>
          </a:xfrm>
        </p:spPr>
      </p:sp>
      <p:sp>
        <p:nvSpPr>
          <p:cNvPr id="5" name="TextBox 4"/>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111970366"/>
              </p:ext>
            </p:extLst>
          </p:nvPr>
        </p:nvGraphicFramePr>
        <p:xfrm>
          <a:off x="225768" y="3326678"/>
          <a:ext cx="4043177" cy="3559057"/>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365625">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rgbClr val="FF0000"/>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the module (and yourself, if necessary) and state that active participation will help strengthen unit cohesion.</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Introduce the module (and yourself, if necessary).</a:t>
                      </a:r>
                    </a:p>
                  </a:txBody>
                  <a:tcPr marL="94750" marR="94750" marT="52004" marB="520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080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t>
                      </a:r>
                      <a:r>
                        <a:rPr lang="en-US" sz="1100" b="0" dirty="0">
                          <a:solidFill>
                            <a:schemeClr val="tx1"/>
                          </a:solidFill>
                          <a:latin typeface="Arial" panose="020B0604020202020204" pitchFamily="34" charset="0"/>
                          <a:cs typeface="Arial" panose="020B0604020202020204" pitchFamily="34" charset="0"/>
                        </a:rPr>
                        <a:t>ACE suicide prevention training,</a:t>
                      </a:r>
                      <a:r>
                        <a:rPr lang="en-US" sz="1100" b="0" baseline="0" dirty="0">
                          <a:solidFill>
                            <a:schemeClr val="tx1"/>
                          </a:solidFill>
                          <a:latin typeface="Arial" panose="020B0604020202020204" pitchFamily="34" charset="0"/>
                          <a:cs typeface="Arial" panose="020B0604020202020204" pitchFamily="34" charset="0"/>
                        </a:rPr>
                        <a:t> specifically the </a:t>
                      </a:r>
                      <a:r>
                        <a:rPr lang="en-US" sz="1100" b="0" i="1" baseline="0" dirty="0">
                          <a:solidFill>
                            <a:schemeClr val="tx1"/>
                          </a:solidFill>
                          <a:latin typeface="Arial" panose="020B0604020202020204" pitchFamily="34" charset="0"/>
                          <a:cs typeface="Arial" panose="020B0604020202020204" pitchFamily="34" charset="0"/>
                        </a:rPr>
                        <a:t>Practicing ACE</a:t>
                      </a:r>
                      <a:r>
                        <a:rPr lang="en-US" sz="1100" b="0" baseline="0" dirty="0">
                          <a:solidFill>
                            <a:schemeClr val="tx1"/>
                          </a:solidFill>
                          <a:latin typeface="Arial" panose="020B0604020202020204" pitchFamily="34" charset="0"/>
                          <a:cs typeface="Arial" panose="020B0604020202020204" pitchFamily="34" charset="0"/>
                        </a:rPr>
                        <a:t> module.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0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lvl="0">
                        <a:spcBef>
                          <a:spcPts val="600"/>
                        </a:spcBef>
                        <a:defRPr/>
                      </a:pPr>
                      <a:r>
                        <a:rPr lang="en-US" sz="1100" b="1" dirty="0">
                          <a:solidFill>
                            <a:schemeClr val="tx1"/>
                          </a:solidFill>
                          <a:latin typeface="Arial" panose="020B0604020202020204" pitchFamily="34" charset="0"/>
                          <a:cs typeface="Arial" panose="020B0604020202020204" pitchFamily="34" charset="0"/>
                        </a:rPr>
                        <a:t>State that active participation can help strengthen connections and unit cohesion.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24725909"/>
                  </a:ext>
                </a:extLst>
              </a:tr>
              <a:tr h="56378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Fully engaging in the training discussions and exercises alongside your fellow unit members can help strengthen connections and unit cohesion, which will build protective factors within the unit.</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This is a natural transition to the next slide.]</a:t>
                      </a:r>
                      <a:endParaRPr lang="en-US" sz="1100" b="0" i="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062724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1-A</a:t>
            </a:r>
          </a:p>
        </p:txBody>
      </p:sp>
      <p:sp>
        <p:nvSpPr>
          <p:cNvPr id="12" name="Rectangle 11"/>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52AE6B5-5434-4961-A373-9A1204E91263}"/>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146103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2140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000596260"/>
              </p:ext>
            </p:extLst>
          </p:nvPr>
        </p:nvGraphicFramePr>
        <p:xfrm>
          <a:off x="212949" y="3320204"/>
          <a:ext cx="4043177" cy="5625873"/>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712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Discuss challenges that Soldiers may face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that could interfere with implementing the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ASK, CARE, ESCORT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endParaRPr lang="en-US" sz="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02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Share</a:t>
                      </a:r>
                      <a:r>
                        <a:rPr lang="en-US" sz="1100" b="1" baseline="0" dirty="0">
                          <a:solidFill>
                            <a:schemeClr val="tx1"/>
                          </a:solidFill>
                          <a:latin typeface="Arial" panose="020B0604020202020204" pitchFamily="34" charset="0"/>
                          <a:cs typeface="Arial" panose="020B0604020202020204" pitchFamily="34" charset="0"/>
                        </a:rPr>
                        <a:t> the reality about many Soldiers not seeking help when needed.</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2969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Many service members who have reported suicidal</a:t>
                      </a:r>
                      <a:r>
                        <a:rPr lang="en-US" sz="1100" b="0" i="0" kern="1200" baseline="0" dirty="0">
                          <a:solidFill>
                            <a:schemeClr val="dk1"/>
                          </a:solidFill>
                          <a:effectLst/>
                          <a:latin typeface="Arial" panose="020B0604020202020204" pitchFamily="34" charset="0"/>
                          <a:ea typeface="+mn-ea"/>
                          <a:cs typeface="Arial" panose="020B0604020202020204" pitchFamily="34" charset="0"/>
                        </a:rPr>
                        <a:t> thoughts or a suicide attempt since joining the military have indicated that they did not talk to anyone or seek help.</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mn-ea"/>
                          <a:cs typeface="Arial" panose="020B0604020202020204" pitchFamily="34" charset="0"/>
                        </a:rPr>
                        <a:t>[</a:t>
                      </a:r>
                      <a:r>
                        <a:rPr lang="en-US" sz="1100" b="1" i="1" kern="1200" baseline="0" dirty="0">
                          <a:solidFill>
                            <a:schemeClr val="dk1"/>
                          </a:solidFill>
                          <a:effectLst/>
                          <a:latin typeface="Arial" panose="020B0604020202020204" pitchFamily="34" charset="0"/>
                          <a:ea typeface="+mn-ea"/>
                          <a:cs typeface="Arial" panose="020B0604020202020204" pitchFamily="34" charset="0"/>
                        </a:rPr>
                        <a:t>NOTE</a:t>
                      </a:r>
                      <a:r>
                        <a:rPr lang="en-US" sz="1100" b="0" i="1" kern="1200" baseline="0" dirty="0">
                          <a:solidFill>
                            <a:schemeClr val="dk1"/>
                          </a:solidFill>
                          <a:effectLst/>
                          <a:latin typeface="Arial" panose="020B0604020202020204" pitchFamily="34" charset="0"/>
                          <a:ea typeface="+mn-ea"/>
                          <a:cs typeface="Arial" panose="020B0604020202020204" pitchFamily="34" charset="0"/>
                        </a:rPr>
                        <a:t>: This information was included in the notes of the ACE Base module. It is used here for the purpose of Soldiers considering how taking initiative to ASK how someone is doing could make a positive difference.]</a:t>
                      </a:r>
                      <a:endParaRPr lang="en-US" sz="1100" b="0" i="1"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32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defTabSz="916093">
                        <a:defRPr/>
                      </a:pPr>
                      <a:r>
                        <a:rPr lang="en-US" sz="1100" b="1" dirty="0">
                          <a:solidFill>
                            <a:schemeClr val="tx1"/>
                          </a:solidFill>
                          <a:latin typeface="Arial" panose="020B0604020202020204" pitchFamily="34" charset="0"/>
                          <a:cs typeface="Arial" panose="020B0604020202020204" pitchFamily="34" charset="0"/>
                        </a:rPr>
                        <a:t>Highlight</a:t>
                      </a:r>
                      <a:r>
                        <a:rPr lang="en-US" sz="1100" b="1" baseline="0" dirty="0">
                          <a:solidFill>
                            <a:schemeClr val="tx1"/>
                          </a:solidFill>
                          <a:latin typeface="Arial" panose="020B0604020202020204" pitchFamily="34" charset="0"/>
                          <a:cs typeface="Arial" panose="020B0604020202020204" pitchFamily="34" charset="0"/>
                        </a:rPr>
                        <a:t> that suicide prevention involves both reaching out for help if one needs it and also people actively engaging with a person and intervening if there are noticeable concerns.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8136720"/>
                  </a:ext>
                </a:extLst>
              </a:tr>
              <a:tr h="178404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While it is encouraged that Soldiers take initiative to seek help or find support from others to talk about their struggles, this information shows that it is not always the case.</a:t>
                      </a:r>
                    </a:p>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were likely opportunities for others to notice potential risk factors and there may have been missed opportunities to employ ACE and specifically ASK how the Soldier was doing.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710030"/>
                  </a:ext>
                </a:extLst>
              </a:tr>
            </a:tbl>
          </a:graphicData>
        </a:graphic>
      </p:graphicFrame>
      <p:sp>
        <p:nvSpPr>
          <p:cNvPr id="8" name="TextBox 7"/>
          <p:cNvSpPr txBox="1"/>
          <p:nvPr/>
        </p:nvSpPr>
        <p:spPr>
          <a:xfrm>
            <a:off x="0" y="9016472"/>
            <a:ext cx="6858000" cy="261967"/>
          </a:xfrm>
          <a:prstGeom prst="rect">
            <a:avLst/>
          </a:prstGeom>
          <a:noFill/>
        </p:spPr>
        <p:txBody>
          <a:bodyPr wrap="square" lIns="92390" tIns="46195" rIns="92390" bIns="46195" rtlCol="0">
            <a:spAutoFit/>
          </a:bodyPr>
          <a:lstStyle/>
          <a:p>
            <a:pPr algn="ctr"/>
            <a:r>
              <a:rPr lang="en-US" sz="1100" i="1" dirty="0"/>
              <a:t>2-A</a:t>
            </a:r>
          </a:p>
        </p:txBody>
      </p:sp>
      <p:sp>
        <p:nvSpPr>
          <p:cNvPr id="12" name="Isosceles Triangle 11">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10" name="Rectangle 9">
            <a:extLst>
              <a:ext uri="{FF2B5EF4-FFF2-40B4-BE49-F238E27FC236}">
                <a16:creationId xmlns:a16="http://schemas.microsoft.com/office/drawing/2014/main" id="{85C44098-33E2-4459-8E1B-3DD6378B32AC}"/>
              </a:ext>
            </a:extLst>
          </p:cNvPr>
          <p:cNvSpPr/>
          <p:nvPr/>
        </p:nvSpPr>
        <p:spPr>
          <a:xfrm>
            <a:off x="3744686" y="342913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1" name="TextBox 10">
            <a:extLst>
              <a:ext uri="{FF2B5EF4-FFF2-40B4-BE49-F238E27FC236}">
                <a16:creationId xmlns:a16="http://schemas.microsoft.com/office/drawing/2014/main" id="{AF0DE305-39FD-471C-9DE3-94DADE2B003D}"/>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3" name="TextBox 12">
            <a:extLst>
              <a:ext uri="{FF2B5EF4-FFF2-40B4-BE49-F238E27FC236}">
                <a16:creationId xmlns:a16="http://schemas.microsoft.com/office/drawing/2014/main" id="{1E5B8323-4588-44FB-842B-D61CEBAC191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339745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90213511"/>
              </p:ext>
            </p:extLst>
          </p:nvPr>
        </p:nvGraphicFramePr>
        <p:xfrm>
          <a:off x="198437" y="384639"/>
          <a:ext cx="4114800" cy="8488531"/>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5541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a:t>
                      </a:r>
                      <a:r>
                        <a:rPr lang="en-US" sz="1100" b="1" baseline="0" dirty="0">
                          <a:solidFill>
                            <a:schemeClr val="tx1"/>
                          </a:solidFill>
                          <a:latin typeface="Arial" panose="020B0604020202020204" pitchFamily="34" charset="0"/>
                          <a:cs typeface="Arial" panose="020B0604020202020204" pitchFamily="34" charset="0"/>
                        </a:rPr>
                        <a:t> reasons that might contribute to Soldiers not engaging a person and implementing the ASK, CARE, ESCORT process. </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306731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600"/>
                        </a:spcBef>
                        <a:spcAft>
                          <a:spcPts val="600"/>
                        </a:spcAft>
                        <a:buClrTx/>
                        <a:buSzTx/>
                        <a:buFont typeface="Arial"/>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some potential reasons that could keep a Soldier from engaging a person who appears to be struggling and implementing the ASK, CARE, ESCORT process?</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Possible examples include</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wanting to put the other person in a position that they might feel embarrassed</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wanting to avoid either party from feeling awkward or embarrassed</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assuming the person will open up on their own time if they want to talk; a belief that asking would be invading a person’s privacy</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sure how to ask or how to start the conversation</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uncertain whether you can handle the situation well if they do disclose thoughts of self-harm.]</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541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the type of relationship a Soldier has with the other person may bring about unique challenges to overcome.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45555955"/>
                  </a:ext>
                </a:extLst>
              </a:tr>
              <a:tr h="20764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There may be some slight differences in how it feels to ASK, CARE, and ESCORT someone based on the relationship you have with that person.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For example, you might feel more anxious or less anxious depending on how close you are with the other person</a:t>
                      </a:r>
                      <a:r>
                        <a:rPr lang="en-US" sz="1100" kern="0" baseline="0" dirty="0">
                          <a:solidFill>
                            <a:prstClr val="black"/>
                          </a:solidFill>
                          <a:latin typeface="Arial" panose="020B0604020202020204" pitchFamily="34" charset="0"/>
                          <a:cs typeface="Arial" panose="020B0604020202020204" pitchFamily="34" charset="0"/>
                        </a:rPr>
                        <a:t> or the level of trust in the relationship.</a:t>
                      </a:r>
                      <a:endParaRPr lang="en-US" sz="1100" kern="0" dirty="0">
                        <a:solidFill>
                          <a:prstClr val="black"/>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Consider</a:t>
                      </a:r>
                      <a:r>
                        <a:rPr lang="en-US" sz="1100" kern="0" baseline="0" dirty="0">
                          <a:solidFill>
                            <a:prstClr val="black"/>
                          </a:solidFill>
                          <a:latin typeface="Arial" panose="020B0604020202020204" pitchFamily="34" charset="0"/>
                          <a:cs typeface="Arial" panose="020B0604020202020204" pitchFamily="34" charset="0"/>
                        </a:rPr>
                        <a:t> how using ACE might look or feel differently if the other person is a good friend </a:t>
                      </a:r>
                      <a:r>
                        <a:rPr lang="en-US" sz="1100" kern="0" dirty="0">
                          <a:solidFill>
                            <a:prstClr val="black"/>
                          </a:solidFill>
                          <a:latin typeface="Arial" panose="020B0604020202020204" pitchFamily="34" charset="0"/>
                          <a:cs typeface="Arial" panose="020B0604020202020204" pitchFamily="34" charset="0"/>
                        </a:rPr>
                        <a:t>versus a Soldier in another platoon you don’t know very well. Or it might feel differently if it is a leader or a subordinate.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Despite the differences, every</a:t>
                      </a:r>
                      <a:r>
                        <a:rPr lang="en-US" sz="1100" kern="0" baseline="0" dirty="0">
                          <a:solidFill>
                            <a:prstClr val="black"/>
                          </a:solidFill>
                          <a:latin typeface="Arial" panose="020B0604020202020204" pitchFamily="34" charset="0"/>
                          <a:cs typeface="Arial" panose="020B0604020202020204" pitchFamily="34" charset="0"/>
                        </a:rPr>
                        <a:t> Soldier deserves to have someone who has got their back and is able and willing to help.</a:t>
                      </a:r>
                      <a:endParaRPr lang="en-US" sz="1100" kern="0" dirty="0">
                        <a:solidFill>
                          <a:prstClr val="black"/>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032268"/>
                  </a:ext>
                </a:extLst>
              </a:tr>
              <a:tr h="336409">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50576868"/>
                  </a:ext>
                </a:extLst>
              </a:tr>
              <a:tr h="939651">
                <a:tc>
                  <a:txBody>
                    <a:bodyPr/>
                    <a:lstStyle/>
                    <a:p>
                      <a:pPr algn="ct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training will help you overcome some of these challenges so that you can be that person that a Soldier talks to and gets the help they need.</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15340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8" name="TextBox 7">
            <a:extLst>
              <a:ext uri="{FF2B5EF4-FFF2-40B4-BE49-F238E27FC236}">
                <a16:creationId xmlns:a16="http://schemas.microsoft.com/office/drawing/2014/main" id="{2ABF5BE1-B2E6-4F90-A217-C1E316AB7A4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448829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754021064"/>
              </p:ext>
            </p:extLst>
          </p:nvPr>
        </p:nvGraphicFramePr>
        <p:xfrm>
          <a:off x="212949" y="3320204"/>
          <a:ext cx="4043177" cy="570578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70725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emphasize the importance of practicing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537">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0"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97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60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a:t>
                      </a:r>
                      <a:r>
                        <a:rPr lang="en-US" sz="1100" baseline="0" dirty="0">
                          <a:solidFill>
                            <a:schemeClr val="tx1"/>
                          </a:solidFill>
                          <a:latin typeface="Arial" panose="020B0604020202020204" pitchFamily="34" charset="0"/>
                          <a:cs typeface="Arial" panose="020B0604020202020204" pitchFamily="34" charset="0"/>
                        </a:rPr>
                        <a:t> purpose of this module is to strengthen individual and collective unit suicide prevention skills through practical application activities and discussions.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44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Provide an overview of the module.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39715139"/>
                  </a:ext>
                </a:extLst>
              </a:tr>
              <a:tr h="219369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During the first part of the training, we will discuss the potential challenges you might face when using ACE in real-life, and you will work together to determine strategies to overcome them.</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You will also be introduced to two skills that can enhance your communication and your effectiveness throughout the ACE process.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The second part of the training will include a simulation training exercise where you and a partner will act out a scenario. This will be an opportunity to put your skills to the test and get feedback from your partner.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We will then wrap up the module by reviewing ways to strengthen protective factors within yourself and your unit.</a:t>
                      </a:r>
                      <a:endParaRPr lang="en-US" sz="1100" b="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100" baseline="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58578"/>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3-A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9" name="Isosceles Triangle 8">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11" name="TextBox 10">
            <a:extLst>
              <a:ext uri="{FF2B5EF4-FFF2-40B4-BE49-F238E27FC236}">
                <a16:creationId xmlns:a16="http://schemas.microsoft.com/office/drawing/2014/main" id="{9B915071-28E5-46F0-9839-B10ACEAD27D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200" i="1" baseline="0" dirty="0">
                <a:solidFill>
                  <a:schemeClr val="tx1"/>
                </a:solidFill>
                <a:latin typeface="Arial" panose="020B0604020202020204" pitchFamily="34" charset="0"/>
                <a:cs typeface="Arial" panose="020B0604020202020204" pitchFamily="34" charset="0"/>
              </a:rPr>
              <a:t>[</a:t>
            </a:r>
            <a:r>
              <a:rPr lang="en-US" sz="1200" b="1" i="1" baseline="0" dirty="0">
                <a:solidFill>
                  <a:schemeClr val="tx1"/>
                </a:solidFill>
                <a:latin typeface="Arial" panose="020B0604020202020204" pitchFamily="34" charset="0"/>
                <a:cs typeface="Arial" panose="020B0604020202020204" pitchFamily="34" charset="0"/>
              </a:rPr>
              <a:t>NOTE</a:t>
            </a:r>
            <a:r>
              <a:rPr lang="en-US" sz="1200" i="1" baseline="0" dirty="0">
                <a:solidFill>
                  <a:schemeClr val="tx1"/>
                </a:solidFill>
                <a:latin typeface="Arial" panose="020B0604020202020204" pitchFamily="34" charset="0"/>
                <a:cs typeface="Arial" panose="020B0604020202020204" pitchFamily="34" charset="0"/>
              </a:rPr>
              <a:t>: </a:t>
            </a:r>
            <a:r>
              <a:rPr lang="en-US" sz="1200" i="1" baseline="0" dirty="0">
                <a:solidFill>
                  <a:prstClr val="black"/>
                </a:solidFill>
                <a:latin typeface="Arial" panose="020B0604020202020204" pitchFamily="34" charset="0"/>
                <a:cs typeface="Arial" panose="020B0604020202020204" pitchFamily="34" charset="0"/>
              </a:rPr>
              <a:t>The </a:t>
            </a:r>
            <a:r>
              <a:rPr lang="en-US" sz="1200" i="1" dirty="0">
                <a:solidFill>
                  <a:prstClr val="black"/>
                </a:solidFill>
                <a:latin typeface="Arial" panose="020B0604020202020204" pitchFamily="34" charset="0"/>
                <a:cs typeface="Arial" panose="020B0604020202020204" pitchFamily="34" charset="0"/>
              </a:rPr>
              <a:t>Terminal Learning Objective (TLO) is as follows: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2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Action</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Demonstrate and/or verbalize appropriate application of each phase of the ACE procedures given a scenario.</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2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Condition</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 a classroom environment, given training materials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2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Standard</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Participants will, with 100% accuracy as assessed by the instructor</a:t>
            </a:r>
          </a:p>
          <a:p>
            <a:pPr marL="231775" marR="0" lvl="0" indent="-122238"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Practice the steps of ACE to increase confidence levels for how and when to apply them</a:t>
            </a:r>
          </a:p>
          <a:p>
            <a:pPr marR="0" lvl="0" algn="l" defTabSz="914400" rtl="0" eaLnBrk="0" fontAlgn="base" latinLnBrk="0" hangingPunct="0">
              <a:lnSpc>
                <a:spcPct val="100000"/>
              </a:lnSpc>
              <a:spcBef>
                <a:spcPct val="0"/>
              </a:spcBef>
              <a:spcAft>
                <a:spcPts val="600"/>
              </a:spcAft>
              <a:buClrTx/>
              <a:buSzTx/>
              <a:tabLst/>
              <a:defRPr/>
            </a:pPr>
            <a:r>
              <a:rPr lang="en-US" sz="1200" b="0" i="1" dirty="0">
                <a:solidFill>
                  <a:prstClr val="black"/>
                </a:solidFill>
                <a:latin typeface="Arial" panose="020B0604020202020204" pitchFamily="34" charset="0"/>
                <a:cs typeface="Arial" panose="020B0604020202020204" pitchFamily="34" charset="0"/>
              </a:rPr>
              <a:t>There will be checks on learning throughout the training to ensure the objective and standards are being met.]</a:t>
            </a:r>
            <a:endPar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35126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68830829"/>
              </p:ext>
            </p:extLst>
          </p:nvPr>
        </p:nvGraphicFramePr>
        <p:xfrm>
          <a:off x="198437" y="384639"/>
          <a:ext cx="4114800" cy="277526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5166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State the importance of of practicing ACE.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217281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To </a:t>
                      </a:r>
                      <a:r>
                        <a:rPr lang="en-US" sz="1100" dirty="0">
                          <a:solidFill>
                            <a:schemeClr val="tx1"/>
                          </a:solidFill>
                          <a:latin typeface="Arial" panose="020B0604020202020204" pitchFamily="34" charset="0"/>
                          <a:cs typeface="Arial" panose="020B0604020202020204" pitchFamily="34" charset="0"/>
                        </a:rPr>
                        <a:t>maintain proficiency, similar</a:t>
                      </a:r>
                      <a:r>
                        <a:rPr lang="en-US" sz="1100" baseline="0" dirty="0">
                          <a:solidFill>
                            <a:schemeClr val="tx1"/>
                          </a:solidFill>
                          <a:latin typeface="Arial" panose="020B0604020202020204" pitchFamily="34" charset="0"/>
                          <a:cs typeface="Arial" panose="020B0604020202020204" pitchFamily="34" charset="0"/>
                        </a:rPr>
                        <a:t> to </a:t>
                      </a:r>
                      <a:r>
                        <a:rPr lang="en-US" sz="1100" dirty="0">
                          <a:solidFill>
                            <a:schemeClr val="tx1"/>
                          </a:solidFill>
                          <a:latin typeface="Arial" panose="020B0604020202020204" pitchFamily="34" charset="0"/>
                          <a:cs typeface="Arial" panose="020B0604020202020204" pitchFamily="34" charset="0"/>
                        </a:rPr>
                        <a:t>individual and collective tasks,</a:t>
                      </a:r>
                      <a:r>
                        <a:rPr lang="en-US" sz="1100" baseline="0" dirty="0">
                          <a:solidFill>
                            <a:schemeClr val="tx1"/>
                          </a:solidFill>
                          <a:latin typeface="Arial" panose="020B0604020202020204" pitchFamily="34" charset="0"/>
                          <a:cs typeface="Arial" panose="020B0604020202020204" pitchFamily="34" charset="0"/>
                        </a:rPr>
                        <a:t> ACE techniques and procedures need to be rehearsed and refined</a:t>
                      </a:r>
                      <a:r>
                        <a:rPr lang="en-US" sz="1100" dirty="0">
                          <a:solidFill>
                            <a:schemeClr val="tx1"/>
                          </a:solidFill>
                          <a:latin typeface="Arial" panose="020B0604020202020204" pitchFamily="34" charset="0"/>
                          <a:cs typeface="Arial" panose="020B0604020202020204" pitchFamily="34" charset="0"/>
                        </a:rPr>
                        <a: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This training will enhance your competence in effectively applying ACE</a:t>
                      </a:r>
                      <a:r>
                        <a:rPr lang="en-US" sz="1100" baseline="0" dirty="0">
                          <a:solidFill>
                            <a:schemeClr val="tx1"/>
                          </a:solidFill>
                          <a:latin typeface="Arial" panose="020B0604020202020204" pitchFamily="34" charset="0"/>
                          <a:cs typeface="Arial" panose="020B0604020202020204" pitchFamily="34" charset="0"/>
                        </a:rPr>
                        <a:t> to reduce the risk of suicide.</a:t>
                      </a:r>
                      <a:endParaRPr lang="en-US" sz="1100" dirty="0">
                        <a:solidFill>
                          <a:schemeClr val="tx1"/>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As</a:t>
                      </a:r>
                      <a:r>
                        <a:rPr lang="en-US" sz="1100" baseline="0" dirty="0">
                          <a:solidFill>
                            <a:schemeClr val="tx1"/>
                          </a:solidFill>
                          <a:latin typeface="Arial" panose="020B0604020202020204" pitchFamily="34" charset="0"/>
                          <a:cs typeface="Arial" panose="020B0604020202020204" pitchFamily="34" charset="0"/>
                        </a:rPr>
                        <a:t> a result, this training can increase your confidence in your ability to respond appropriately when you recognize concerning behaviors from a fellow Soldier who is struggling with a life event or in a crisis thinking about and/or planning suicide.</a:t>
                      </a:r>
                      <a:endParaRPr lang="en-US" sz="1100" b="0" i="1" baseline="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b="0" i="1" baseline="0" dirty="0">
                          <a:solidFill>
                            <a:schemeClr val="tx1"/>
                          </a:solidFill>
                          <a:latin typeface="Arial" panose="020B0604020202020204" pitchFamily="34" charset="0"/>
                          <a:cs typeface="Arial" panose="020B0604020202020204" pitchFamily="34" charset="0"/>
                        </a:rPr>
                        <a:t>: This is a natural transition to the next slide.]</a:t>
                      </a:r>
                      <a:endParaRPr lang="en-US" sz="1100" b="0" i="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dirty="0">
                <a:ln>
                  <a:noFill/>
                </a:ln>
                <a:solidFill>
                  <a:prstClr val="black"/>
                </a:solidFill>
                <a:effectLst/>
                <a:uLnTx/>
                <a:uFillTx/>
                <a:latin typeface="Calibri" panose="020F0502020204030204"/>
                <a:ea typeface="+mn-ea"/>
                <a:cs typeface="+mn-cs"/>
              </a:rPr>
              <a:t>3</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8" name="TextBox 7">
            <a:extLst>
              <a:ext uri="{FF2B5EF4-FFF2-40B4-BE49-F238E27FC236}">
                <a16:creationId xmlns:a16="http://schemas.microsoft.com/office/drawing/2014/main" id="{CBB2BE00-BD66-4807-99D1-B0D2075F229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588432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42900" y="333375"/>
            <a:ext cx="3803650" cy="285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551540247"/>
              </p:ext>
            </p:extLst>
          </p:nvPr>
        </p:nvGraphicFramePr>
        <p:xfrm>
          <a:off x="294944" y="3308580"/>
          <a:ext cx="4028633" cy="4826221"/>
        </p:xfrm>
        <a:graphic>
          <a:graphicData uri="http://schemas.openxmlformats.org/drawingml/2006/table">
            <a:tbl>
              <a:tblPr firstRow="1" bandRow="1">
                <a:tableStyleId>{5C22544A-7EE6-4342-B048-85BDC9FD1C3A}</a:tableStyleId>
              </a:tblPr>
              <a:tblGrid>
                <a:gridCol w="364186">
                  <a:extLst>
                    <a:ext uri="{9D8B030D-6E8A-4147-A177-3AD203B41FA5}">
                      <a16:colId xmlns:a16="http://schemas.microsoft.com/office/drawing/2014/main" val="20000"/>
                    </a:ext>
                  </a:extLst>
                </a:gridCol>
                <a:gridCol w="3664447">
                  <a:extLst>
                    <a:ext uri="{9D8B030D-6E8A-4147-A177-3AD203B41FA5}">
                      <a16:colId xmlns:a16="http://schemas.microsoft.com/office/drawing/2014/main" val="20001"/>
                    </a:ext>
                  </a:extLst>
                </a:gridCol>
              </a:tblGrid>
              <a:tr h="66256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ACE as a suicide prevention tool.</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8722">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00" b="0" i="1"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349215"/>
                  </a:ext>
                </a:extLst>
              </a:tr>
              <a:tr h="5316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latin typeface="Arial" panose="020B0604020202020204" pitchFamily="34" charset="0"/>
                          <a:cs typeface="Arial" panose="020B0604020202020204" pitchFamily="34" charset="0"/>
                        </a:rPr>
                        <a:t>Review ACE as a suicide prevention tool to mitigate</a:t>
                      </a:r>
                      <a:r>
                        <a:rPr lang="en-US" sz="1100" b="1" baseline="0" dirty="0">
                          <a:latin typeface="Arial" panose="020B0604020202020204" pitchFamily="34" charset="0"/>
                          <a:cs typeface="Arial" panose="020B0604020202020204" pitchFamily="34" charset="0"/>
                        </a:rPr>
                        <a:t> risk</a:t>
                      </a:r>
                      <a:r>
                        <a:rPr lang="en-US" sz="1100" b="1" dirty="0">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2606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As a reminder, ACE is a simple way to remember the immediate actions to take for helping a team member in need of assistance.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Like</a:t>
                      </a:r>
                      <a:r>
                        <a:rPr lang="en-US" sz="1100" dirty="0">
                          <a:solidFill>
                            <a:schemeClr val="tx1"/>
                          </a:solidFill>
                          <a:latin typeface="Arial" panose="020B0604020202020204" pitchFamily="34" charset="0"/>
                          <a:cs typeface="Arial" panose="020B0604020202020204" pitchFamily="34" charset="0"/>
                        </a:rPr>
                        <a:t> CPR or Buddy Aid,</a:t>
                      </a:r>
                      <a:r>
                        <a:rPr lang="en-US" sz="1100" baseline="0" dirty="0">
                          <a:solidFill>
                            <a:schemeClr val="tx1"/>
                          </a:solidFill>
                          <a:latin typeface="Arial" panose="020B0604020202020204" pitchFamily="34" charset="0"/>
                          <a:cs typeface="Arial" panose="020B0604020202020204" pitchFamily="34" charset="0"/>
                        </a:rPr>
                        <a:t> </a:t>
                      </a:r>
                      <a:r>
                        <a:rPr lang="en-US" sz="1100" i="0" baseline="0" dirty="0">
                          <a:solidFill>
                            <a:schemeClr val="tx1"/>
                          </a:solidFill>
                          <a:latin typeface="Arial" panose="020B0604020202020204" pitchFamily="34" charset="0"/>
                          <a:cs typeface="Arial" panose="020B0604020202020204" pitchFamily="34" charset="0"/>
                        </a:rPr>
                        <a:t>assess</a:t>
                      </a:r>
                      <a:r>
                        <a:rPr lang="en-US" sz="1100" i="1"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the situation</a:t>
                      </a:r>
                      <a:r>
                        <a:rPr lang="en-US" sz="1100" baseline="0" dirty="0">
                          <a:solidFill>
                            <a:schemeClr val="tx1"/>
                          </a:solidFill>
                          <a:latin typeface="Arial" panose="020B0604020202020204" pitchFamily="34" charset="0"/>
                          <a:cs typeface="Arial" panose="020B0604020202020204" pitchFamily="34" charset="0"/>
                        </a:rPr>
                        <a:t> </a:t>
                      </a:r>
                      <a:r>
                        <a:rPr lang="en-US" sz="1100" i="0" baseline="0" dirty="0">
                          <a:solidFill>
                            <a:schemeClr val="tx1"/>
                          </a:solidFill>
                          <a:latin typeface="Arial" panose="020B0604020202020204" pitchFamily="34" charset="0"/>
                          <a:cs typeface="Arial" panose="020B0604020202020204" pitchFamily="34" charset="0"/>
                        </a:rPr>
                        <a:t>by first </a:t>
                      </a:r>
                      <a:r>
                        <a:rPr lang="en-US" sz="1100" b="1" i="1" baseline="0" dirty="0">
                          <a:solidFill>
                            <a:schemeClr val="tx1"/>
                          </a:solidFill>
                          <a:latin typeface="Arial" panose="020B0604020202020204" pitchFamily="34" charset="0"/>
                          <a:cs typeface="Arial" panose="020B0604020202020204" pitchFamily="34" charset="0"/>
                        </a:rPr>
                        <a:t>ASK</a:t>
                      </a:r>
                      <a:r>
                        <a:rPr lang="en-US" sz="1100" i="1" baseline="0" dirty="0">
                          <a:solidFill>
                            <a:schemeClr val="tx1"/>
                          </a:solidFill>
                          <a:latin typeface="Arial" panose="020B0604020202020204" pitchFamily="34" charset="0"/>
                          <a:cs typeface="Arial" panose="020B0604020202020204" pitchFamily="34" charset="0"/>
                        </a:rPr>
                        <a:t>ing </a:t>
                      </a:r>
                      <a:r>
                        <a:rPr lang="en-US" sz="1100" i="0" baseline="0" dirty="0">
                          <a:solidFill>
                            <a:schemeClr val="tx1"/>
                          </a:solidFill>
                          <a:latin typeface="Arial" panose="020B0604020202020204" pitchFamily="34" charset="0"/>
                          <a:cs typeface="Arial" panose="020B0604020202020204" pitchFamily="34" charset="0"/>
                        </a:rPr>
                        <a:t>if help is needed</a:t>
                      </a:r>
                      <a:r>
                        <a:rPr lang="en-US" sz="1100" b="1" i="1" baseline="0" dirty="0">
                          <a:solidFill>
                            <a:schemeClr val="tx1"/>
                          </a:solidFill>
                          <a:latin typeface="Arial" panose="020B0604020202020204" pitchFamily="34" charset="0"/>
                          <a:cs typeface="Arial" panose="020B0604020202020204" pitchFamily="34" charset="0"/>
                        </a:rPr>
                        <a:t>,</a:t>
                      </a:r>
                      <a:r>
                        <a:rPr lang="en-US" sz="1100" dirty="0">
                          <a:solidFill>
                            <a:schemeClr val="tx1"/>
                          </a:solidFill>
                          <a:latin typeface="Arial" panose="020B0604020202020204" pitchFamily="34" charset="0"/>
                          <a:cs typeface="Arial" panose="020B0604020202020204" pitchFamily="34" charset="0"/>
                        </a:rPr>
                        <a:t> then provide </a:t>
                      </a:r>
                      <a:r>
                        <a:rPr lang="en-US" sz="1100" b="1" i="1" dirty="0">
                          <a:solidFill>
                            <a:schemeClr val="tx1"/>
                          </a:solidFill>
                          <a:latin typeface="Arial" panose="020B0604020202020204" pitchFamily="34" charset="0"/>
                          <a:cs typeface="Arial" panose="020B0604020202020204" pitchFamily="34" charset="0"/>
                        </a:rPr>
                        <a:t>CARE</a:t>
                      </a:r>
                      <a:r>
                        <a:rPr lang="en-US" sz="1100" dirty="0">
                          <a:solidFill>
                            <a:schemeClr val="tx1"/>
                          </a:solidFill>
                          <a:latin typeface="Arial" panose="020B0604020202020204" pitchFamily="34" charset="0"/>
                          <a:cs typeface="Arial" panose="020B0604020202020204" pitchFamily="34" charset="0"/>
                        </a:rPr>
                        <a:t> to stabilize and provide</a:t>
                      </a:r>
                      <a:r>
                        <a:rPr lang="en-US" sz="1100" baseline="0"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safety, and finally provide</a:t>
                      </a:r>
                      <a:r>
                        <a:rPr lang="en-US" sz="1100" baseline="0" dirty="0">
                          <a:solidFill>
                            <a:schemeClr val="tx1"/>
                          </a:solidFill>
                          <a:latin typeface="Arial" panose="020B0604020202020204" pitchFamily="34" charset="0"/>
                          <a:cs typeface="Arial" panose="020B0604020202020204" pitchFamily="34" charset="0"/>
                        </a:rPr>
                        <a:t> </a:t>
                      </a:r>
                      <a:r>
                        <a:rPr lang="en-US" sz="1100" b="0" i="0" baseline="0" dirty="0">
                          <a:solidFill>
                            <a:schemeClr val="tx1"/>
                          </a:solidFill>
                          <a:latin typeface="Arial" panose="020B0604020202020204" pitchFamily="34" charset="0"/>
                          <a:cs typeface="Arial" panose="020B0604020202020204" pitchFamily="34" charset="0"/>
                        </a:rPr>
                        <a:t>safe</a:t>
                      </a:r>
                      <a:r>
                        <a:rPr lang="en-US" sz="1100" b="1" i="1" dirty="0">
                          <a:solidFill>
                            <a:schemeClr val="tx1"/>
                          </a:solidFill>
                          <a:latin typeface="Arial" panose="020B0604020202020204" pitchFamily="34" charset="0"/>
                          <a:cs typeface="Arial" panose="020B0604020202020204" pitchFamily="34" charset="0"/>
                        </a:rPr>
                        <a:t> ESCORT</a:t>
                      </a:r>
                      <a:r>
                        <a:rPr lang="en-US" sz="1100" dirty="0">
                          <a:solidFill>
                            <a:schemeClr val="tx1"/>
                          </a:solidFill>
                          <a:latin typeface="Arial" panose="020B0604020202020204" pitchFamily="34" charset="0"/>
                          <a:cs typeface="Arial" panose="020B0604020202020204" pitchFamily="34" charset="0"/>
                        </a:rPr>
                        <a:t> to helping resource</a:t>
                      </a:r>
                      <a:r>
                        <a:rPr lang="en-US" sz="1100" baseline="0" dirty="0">
                          <a:solidFill>
                            <a:schemeClr val="tx1"/>
                          </a:solidFill>
                          <a:latin typeface="Arial" panose="020B0604020202020204" pitchFamily="34" charset="0"/>
                          <a:cs typeface="Arial" panose="020B0604020202020204" pitchFamily="34" charset="0"/>
                        </a:rPr>
                        <a:t> to ensure a positive outcome</a:t>
                      </a:r>
                      <a:r>
                        <a:rPr lang="en-US" sz="1100" dirty="0">
                          <a:solidFill>
                            <a:schemeClr val="tx1"/>
                          </a:solidFill>
                          <a:latin typeface="Arial" panose="020B0604020202020204" pitchFamily="34" charset="0"/>
                          <a:cs typeface="Arial" panose="020B0604020202020204" pitchFamily="34" charset="0"/>
                        </a:rPr>
                        <a: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Early application of ACE principles can</a:t>
                      </a:r>
                      <a:r>
                        <a:rPr lang="en-US" sz="1100" baseline="0" dirty="0">
                          <a:solidFill>
                            <a:schemeClr val="tx1"/>
                          </a:solidFill>
                          <a:latin typeface="Arial" panose="020B0604020202020204" pitchFamily="34" charset="0"/>
                          <a:cs typeface="Arial" panose="020B0604020202020204" pitchFamily="34" charset="0"/>
                        </a:rPr>
                        <a:t> help</a:t>
                      </a:r>
                      <a:r>
                        <a:rPr lang="en-US" sz="1100" dirty="0">
                          <a:solidFill>
                            <a:schemeClr val="tx1"/>
                          </a:solidFill>
                          <a:latin typeface="Arial" panose="020B0604020202020204" pitchFamily="34" charset="0"/>
                          <a:cs typeface="Arial" panose="020B0604020202020204" pitchFamily="34" charset="0"/>
                        </a:rPr>
                        <a:t> mitigate suicide risk by reducing the chances that a problem becomes</a:t>
                      </a:r>
                      <a:r>
                        <a:rPr lang="en-US" sz="1100" baseline="0" dirty="0">
                          <a:solidFill>
                            <a:schemeClr val="tx1"/>
                          </a:solidFill>
                          <a:latin typeface="Arial" panose="020B0604020202020204" pitchFamily="34" charset="0"/>
                          <a:cs typeface="Arial" panose="020B0604020202020204" pitchFamily="34" charset="0"/>
                        </a:rPr>
                        <a:t> a</a:t>
                      </a:r>
                      <a:r>
                        <a:rPr lang="en-US" sz="1100" dirty="0">
                          <a:solidFill>
                            <a:schemeClr val="tx1"/>
                          </a:solidFill>
                          <a:latin typeface="Arial" panose="020B0604020202020204" pitchFamily="34" charset="0"/>
                          <a:cs typeface="Arial" panose="020B0604020202020204" pitchFamily="34" charset="0"/>
                        </a:rPr>
                        <a:t> crisis or has </a:t>
                      </a:r>
                      <a:r>
                        <a:rPr lang="en-US" sz="1100" dirty="0">
                          <a:latin typeface="Arial" panose="020B0604020202020204" pitchFamily="34" charset="0"/>
                          <a:cs typeface="Arial" panose="020B0604020202020204" pitchFamily="34" charset="0"/>
                        </a:rPr>
                        <a:t>an adverse outcome, such</a:t>
                      </a:r>
                      <a:r>
                        <a:rPr lang="en-US" sz="1100" baseline="0" dirty="0">
                          <a:latin typeface="Arial" panose="020B0604020202020204" pitchFamily="34" charset="0"/>
                          <a:cs typeface="Arial" panose="020B0604020202020204" pitchFamily="34" charset="0"/>
                        </a:rPr>
                        <a:t> as</a:t>
                      </a:r>
                      <a:r>
                        <a:rPr lang="en-US" sz="1100" dirty="0">
                          <a:latin typeface="Arial" panose="020B0604020202020204" pitchFamily="34" charset="0"/>
                          <a:cs typeface="Arial" panose="020B0604020202020204" pitchFamily="34" charset="0"/>
                        </a:rPr>
                        <a:t> suicide.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064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7026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Let’s do a quick review of the signs that can</a:t>
                      </a:r>
                      <a:r>
                        <a:rPr lang="en-US" sz="1100" baseline="0" dirty="0">
                          <a:solidFill>
                            <a:schemeClr val="tx1"/>
                          </a:solidFill>
                          <a:latin typeface="Arial" panose="020B0604020202020204" pitchFamily="34" charset="0"/>
                          <a:cs typeface="Arial" panose="020B0604020202020204" pitchFamily="34" charset="0"/>
                        </a:rPr>
                        <a:t> help you to </a:t>
                      </a:r>
                      <a:r>
                        <a:rPr lang="en-US" sz="1100" dirty="0">
                          <a:solidFill>
                            <a:schemeClr val="tx1"/>
                          </a:solidFill>
                          <a:latin typeface="Arial" panose="020B0604020202020204" pitchFamily="34" charset="0"/>
                          <a:cs typeface="Arial" panose="020B0604020202020204" pitchFamily="34" charset="0"/>
                        </a:rPr>
                        <a:t>assess the</a:t>
                      </a:r>
                      <a:r>
                        <a:rPr lang="en-US" sz="1100" baseline="0" dirty="0">
                          <a:solidFill>
                            <a:schemeClr val="tx1"/>
                          </a:solidFill>
                          <a:latin typeface="Arial" panose="020B0604020202020204" pitchFamily="34" charset="0"/>
                          <a:cs typeface="Arial" panose="020B0604020202020204" pitchFamily="34" charset="0"/>
                        </a:rPr>
                        <a:t> level of risk, and thus guide your actions with using ACE.</a:t>
                      </a:r>
                      <a:endParaRPr lang="en-US" sz="1100"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4-A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ader Placeholder 1"/>
          <p:cNvSpPr txBox="1">
            <a:spLocks/>
          </p:cNvSpPr>
          <p:nvPr/>
        </p:nvSpPr>
        <p:spPr>
          <a:xfrm>
            <a:off x="0" y="38170"/>
            <a:ext cx="5098648" cy="34202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latin typeface="Arial" panose="020B0604020202020204" pitchFamily="34" charset="0"/>
                <a:cs typeface="Arial" panose="020B0604020202020204" pitchFamily="34" charset="0"/>
              </a:rPr>
              <a:t>ACE Unit Training- Practicing Ask Care Escort</a:t>
            </a:r>
          </a:p>
        </p:txBody>
      </p:sp>
      <p:sp>
        <p:nvSpPr>
          <p:cNvPr id="11" name="TextBox 10">
            <a:extLst>
              <a:ext uri="{FF2B5EF4-FFF2-40B4-BE49-F238E27FC236}">
                <a16:creationId xmlns:a16="http://schemas.microsoft.com/office/drawing/2014/main" id="{CB0FD3BD-733C-4B03-A067-9026545C743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536688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4-B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6710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1383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597769144"/>
              </p:ext>
            </p:extLst>
          </p:nvPr>
        </p:nvGraphicFramePr>
        <p:xfrm>
          <a:off x="212949" y="3320205"/>
          <a:ext cx="4043177" cy="532214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74100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Use the traffic light metaphor to provide a brief refresher of protective factors, risk factors, and warning signs that can help Soldiers </a:t>
                      </a:r>
                      <a:r>
                        <a:rPr lang="en-US" sz="1100" b="1" baseline="0" dirty="0">
                          <a:solidFill>
                            <a:schemeClr val="tx1"/>
                          </a:solidFill>
                          <a:latin typeface="Arial" panose="020B0604020202020204" pitchFamily="34" charset="0"/>
                          <a:cs typeface="Arial" panose="020B0604020202020204" pitchFamily="34" charset="0"/>
                        </a:rPr>
                        <a:t>u</a:t>
                      </a:r>
                      <a:r>
                        <a:rPr lang="en-US" sz="1100" b="1" dirty="0">
                          <a:solidFill>
                            <a:schemeClr val="tx1"/>
                          </a:solidFill>
                          <a:latin typeface="Arial" panose="020B0604020202020204" pitchFamily="34" charset="0"/>
                          <a:cs typeface="Arial" panose="020B0604020202020204" pitchFamily="34" charset="0"/>
                        </a:rPr>
                        <a:t>nderstand and identify risk levels.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r>
                        <a:rPr kumimoji="0" lang="en-US" sz="1100" b="1"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NOTE</a:t>
                      </a: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If this module is trained immediately after the Base module, then this slide can be skipped over.]</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941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a brief review of w</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arning signs, risk factors, and protective factors.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5669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Warning signs, risk factors, and protective factors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all have a role in identifying risk. </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Let’s do a quick review.</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Red light warning signs indicate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immediate risk</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they are indicators or signals that usually occur just</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prior</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 suicide event, meaning they are time sensitive, requiring immediate and rapid intervention.</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Yellow light risk factors indicate the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potential</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risk</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for suicidal thoughts and/or actions.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hey do not always represent an emergency or crisis;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h</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owever, when the number of risk factors increase, then the risk for suicide becomes greater.</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For example, a poor diet, lack of exercise, and a family history of heart problems indicates an increased risk for a heart attack. In the same way, financial distress, relationship issues, and increasing isolation are factors that represent a greater risk for suicidal thinking and/or actions.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6472"/>
            <a:ext cx="6858000" cy="261967"/>
          </a:xfrm>
          <a:prstGeom prst="rect">
            <a:avLst/>
          </a:prstGeom>
          <a:noFill/>
        </p:spPr>
        <p:txBody>
          <a:bodyPr wrap="square" lIns="92390" tIns="46195" rIns="92390" bIns="46195" rtlCol="0">
            <a:spAutoFit/>
          </a:bodyPr>
          <a:lstStyle/>
          <a:p>
            <a:pPr algn="ctr"/>
            <a:r>
              <a:rPr lang="en-US" sz="1100" i="1" dirty="0"/>
              <a:t>5-A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14" name="TextBox 13"/>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9" name="TextBox 8">
            <a:extLst>
              <a:ext uri="{FF2B5EF4-FFF2-40B4-BE49-F238E27FC236}">
                <a16:creationId xmlns:a16="http://schemas.microsoft.com/office/drawing/2014/main" id="{E605B59A-60F4-4881-B89A-865DE5712F07}"/>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847055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97463320"/>
              </p:ext>
            </p:extLst>
          </p:nvPr>
        </p:nvGraphicFramePr>
        <p:xfrm>
          <a:off x="198437" y="384639"/>
          <a:ext cx="4114800" cy="4430717"/>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Green light</a:t>
                      </a:r>
                      <a:r>
                        <a:rPr lang="en-US" sz="1100" b="0" baseline="0" dirty="0">
                          <a:solidFill>
                            <a:schemeClr val="tx1"/>
                          </a:solidFill>
                          <a:latin typeface="Arial" panose="020B0604020202020204" pitchFamily="34" charset="0"/>
                          <a:ea typeface="Verdana" panose="020B0604030504040204" pitchFamily="34" charset="0"/>
                          <a:cs typeface="Arial" panose="020B0604020202020204" pitchFamily="34" charset="0"/>
                        </a:rPr>
                        <a:t> p</a:t>
                      </a: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rotective factors a</a:t>
                      </a:r>
                      <a:r>
                        <a:rPr lang="en-US" sz="1100" b="0" dirty="0">
                          <a:solidFill>
                            <a:schemeClr val="tx1"/>
                          </a:solidFill>
                          <a:latin typeface="Arial" panose="020B0604020202020204" pitchFamily="34" charset="0"/>
                          <a:cs typeface="Arial" panose="020B0604020202020204" pitchFamily="34" charset="0"/>
                        </a:rPr>
                        <a:t>re behaviors, characteristics, or conditions possessed by individuals, families, and/or units that</a:t>
                      </a:r>
                      <a:r>
                        <a:rPr lang="en-US" sz="1100" b="0" baseline="0" dirty="0">
                          <a:solidFill>
                            <a:schemeClr val="tx1"/>
                          </a:solidFill>
                          <a:latin typeface="Arial" panose="020B0604020202020204" pitchFamily="34" charset="0"/>
                          <a:cs typeface="Arial" panose="020B0604020202020204" pitchFamily="34" charset="0"/>
                        </a:rPr>
                        <a:t> aid in the </a:t>
                      </a:r>
                      <a:r>
                        <a:rPr lang="en-US" sz="1100" b="0" dirty="0">
                          <a:solidFill>
                            <a:schemeClr val="tx1"/>
                          </a:solidFill>
                          <a:latin typeface="Arial" panose="020B0604020202020204" pitchFamily="34" charset="0"/>
                          <a:cs typeface="Arial" panose="020B0604020202020204" pitchFamily="34" charset="0"/>
                        </a:rPr>
                        <a:t>management of stressful life events and work to mitigate the potential for suicide.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338081"/>
                  </a:ext>
                </a:extLst>
              </a:tr>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State that how a Soldier uses ACE will differ depending on the risk level they are responding to.</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Being aware and alert to the signs and indicators can help you assess a person’s risk level for self-injury or death by suicide.</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Furthermore, </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you use ACE will differ depending on the risk level you are responding to. You may recall in the ACE Base module how you uniquely applied ACE to bolster protective factors, to diminish risk if noticing risk factors, and to respond to mitigate a crisis when noticing warning signs.</a:t>
                      </a:r>
                      <a:endPar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564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66164678"/>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pPr>
                      <a:r>
                        <a:rPr lang="en-US" sz="1100" b="0" dirty="0">
                          <a:latin typeface="Arial" panose="020B0604020202020204" pitchFamily="34" charset="0"/>
                          <a:cs typeface="Arial" panose="020B0604020202020204" pitchFamily="34" charset="0"/>
                        </a:rPr>
                        <a:t>Now that</a:t>
                      </a:r>
                      <a:r>
                        <a:rPr lang="en-US" sz="1100" b="0" baseline="0" dirty="0">
                          <a:latin typeface="Arial" panose="020B0604020202020204" pitchFamily="34" charset="0"/>
                          <a:cs typeface="Arial" panose="020B0604020202020204" pitchFamily="34" charset="0"/>
                        </a:rPr>
                        <a:t> we have refreshed our understanding of what ACE is and how to recognize risk levels, let’s get in some practice using ACE.</a:t>
                      </a:r>
                      <a:endParaRPr lang="en-US" sz="1100" b="0"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12193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5-B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8" name="TextBox 7">
            <a:extLst>
              <a:ext uri="{FF2B5EF4-FFF2-40B4-BE49-F238E27FC236}">
                <a16:creationId xmlns:a16="http://schemas.microsoft.com/office/drawing/2014/main" id="{7AAFE09E-BA41-42CF-9500-9E020843FD1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764830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126217853"/>
              </p:ext>
            </p:extLst>
          </p:nvPr>
        </p:nvGraphicFramePr>
        <p:xfrm>
          <a:off x="192589" y="3257839"/>
          <a:ext cx="4043177" cy="579592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4313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a discussion of the practical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application of ASK, such as identifying</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strategies to overcome potential challenges.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670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small group discussion about strategies a Soldier might use to overcome challenges and take initiative to ASK how a Soldier is doing</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ASKing questions to check in can be challenging, regardless of whether there are indicators</a:t>
                      </a:r>
                      <a:r>
                        <a:rPr lang="en-US" sz="1100" kern="0" baseline="0" dirty="0">
                          <a:solidFill>
                            <a:prstClr val="black"/>
                          </a:solidFill>
                          <a:latin typeface="Arial" panose="020B0604020202020204" pitchFamily="34" charset="0"/>
                          <a:cs typeface="Arial" panose="020B0604020202020204" pitchFamily="34" charset="0"/>
                        </a:rPr>
                        <a:t> of yellow light </a:t>
                      </a:r>
                      <a:r>
                        <a:rPr lang="en-US" sz="1100" kern="0" dirty="0">
                          <a:solidFill>
                            <a:prstClr val="black"/>
                          </a:solidFill>
                          <a:latin typeface="Arial" panose="020B0604020202020204" pitchFamily="34" charset="0"/>
                          <a:cs typeface="Arial" panose="020B0604020202020204" pitchFamily="34" charset="0"/>
                        </a:rPr>
                        <a:t>risk factors, red light</a:t>
                      </a:r>
                      <a:r>
                        <a:rPr lang="en-US" sz="1100" kern="0" baseline="0" dirty="0">
                          <a:solidFill>
                            <a:prstClr val="black"/>
                          </a:solidFill>
                          <a:latin typeface="Arial" panose="020B0604020202020204" pitchFamily="34" charset="0"/>
                          <a:cs typeface="Arial" panose="020B0604020202020204" pitchFamily="34" charset="0"/>
                        </a:rPr>
                        <a:t> </a:t>
                      </a:r>
                      <a:r>
                        <a:rPr lang="en-US" sz="1100" kern="0" dirty="0">
                          <a:solidFill>
                            <a:prstClr val="black"/>
                          </a:solidFill>
                          <a:latin typeface="Arial" panose="020B0604020202020204" pitchFamily="34" charset="0"/>
                          <a:cs typeface="Arial" panose="020B0604020202020204" pitchFamily="34" charset="0"/>
                        </a:rPr>
                        <a:t>warning signs, or even when things seem steady with green light protective factors.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Having strategies to overcome the potential challenges or discomfort</a:t>
                      </a:r>
                      <a:r>
                        <a:rPr lang="en-US" sz="1100" kern="0" baseline="0" dirty="0">
                          <a:solidFill>
                            <a:prstClr val="black"/>
                          </a:solidFill>
                          <a:latin typeface="Arial" panose="020B0604020202020204" pitchFamily="34" charset="0"/>
                          <a:cs typeface="Arial" panose="020B0604020202020204" pitchFamily="34" charset="0"/>
                        </a:rPr>
                        <a:t> that you might feel about ASKing or checking in on a Soldier can help you open the lines of communication.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baseline="0" dirty="0">
                          <a:solidFill>
                            <a:prstClr val="black"/>
                          </a:solidFill>
                          <a:latin typeface="Arial" panose="020B0604020202020204" pitchFamily="34" charset="0"/>
                          <a:cs typeface="Arial" panose="020B0604020202020204" pitchFamily="34" charset="0"/>
                        </a:rPr>
                        <a:t>In small groups of 3-4 Soldiers, discuss the following:</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strategies a </a:t>
                      </a:r>
                      <a:r>
                        <a:rPr lang="en-US" sz="1100" kern="0" dirty="0">
                          <a:solidFill>
                            <a:prstClr val="black"/>
                          </a:solidFill>
                          <a:latin typeface="Arial" panose="020B0604020202020204" pitchFamily="34" charset="0"/>
                          <a:cs typeface="Arial" panose="020B0604020202020204" pitchFamily="34" charset="0"/>
                        </a:rPr>
                        <a:t>Soldier could use to over</a:t>
                      </a:r>
                      <a:r>
                        <a:rPr lang="en-US" sz="1100" kern="0" baseline="0" dirty="0">
                          <a:solidFill>
                            <a:prstClr val="black"/>
                          </a:solidFill>
                          <a:latin typeface="Arial" panose="020B0604020202020204" pitchFamily="34" charset="0"/>
                          <a:cs typeface="Arial" panose="020B0604020202020204" pitchFamily="34" charset="0"/>
                        </a:rPr>
                        <a:t>come challenges associated with </a:t>
                      </a:r>
                      <a:r>
                        <a:rPr lang="en-US" sz="1100" kern="0" dirty="0">
                          <a:solidFill>
                            <a:prstClr val="black"/>
                          </a:solidFill>
                          <a:latin typeface="Arial" panose="020B0604020202020204" pitchFamily="34" charset="0"/>
                          <a:cs typeface="Arial" panose="020B0604020202020204" pitchFamily="34" charset="0"/>
                        </a:rPr>
                        <a:t>ASKing</a:t>
                      </a:r>
                      <a:r>
                        <a:rPr lang="en-US" sz="1100" kern="0" baseline="0" dirty="0">
                          <a:solidFill>
                            <a:prstClr val="black"/>
                          </a:solidFill>
                          <a:latin typeface="Arial" panose="020B0604020202020204" pitchFamily="34" charset="0"/>
                          <a:cs typeface="Arial" panose="020B0604020202020204" pitchFamily="34" charset="0"/>
                        </a:rPr>
                        <a:t> or checking in with a fellow Soldier</a:t>
                      </a:r>
                      <a:r>
                        <a:rPr lang="en-US" sz="1100" kern="0" dirty="0">
                          <a:solidFill>
                            <a:prstClr val="black"/>
                          </a:solidFill>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discussions small groups. Then restate the question and allow the groups to share their ideas with one another. Possible examples include</a:t>
                      </a:r>
                    </a:p>
                    <a:p>
                      <a:pPr marL="461963" marR="0" lvl="0" indent="-115888"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drawing motivation from the Army Values like Loyalty to others, Duty to protect others from potential harm, or Personal Courage to do what is right</a:t>
                      </a:r>
                    </a:p>
                    <a:p>
                      <a:pPr marL="461963" marR="0" lvl="0" indent="-115888"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being proactive to build connection, rapport,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and trust.]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6-A</a:t>
            </a: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44681" cy="33568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3744686" y="342913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6D1D5594-0965-4928-BC6C-2E2B76E1637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496523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20984003"/>
              </p:ext>
            </p:extLst>
          </p:nvPr>
        </p:nvGraphicFramePr>
        <p:xfrm>
          <a:off x="198437" y="384639"/>
          <a:ext cx="4114800" cy="253593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Affirm that the strategies they have identified will aid them in effectively implementing the ACE process and making a positive difference in the life of a fellow Soldier.</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these strategies, you are more equipped to “break the ice” with someone who may be struggling with a life event or may be in crisis.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techniques you’ve just identified can help you effectively implement the ACE process, and more importantly, can make a positive difference in the life of your fellow Soldier.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8" name="TextBox 7">
            <a:extLst>
              <a:ext uri="{FF2B5EF4-FFF2-40B4-BE49-F238E27FC236}">
                <a16:creationId xmlns:a16="http://schemas.microsoft.com/office/drawing/2014/main" id="{A215E507-7181-40A2-AF6B-1EDE9874FF9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821497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969637744"/>
              </p:ext>
            </p:extLst>
          </p:nvPr>
        </p:nvGraphicFramePr>
        <p:xfrm>
          <a:off x="192589" y="3257839"/>
          <a:ext cx="4043177" cy="56801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2124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helpful considerations when it comes to ASKing someone about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825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helpful considerations when it comes to ASKing someone about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268073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things to keep in mind when ASKing someone about suicide.</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Be direct</a:t>
                      </a:r>
                      <a:r>
                        <a:rPr lang="en-US" sz="1100" dirty="0">
                          <a:solidFill>
                            <a:schemeClr val="tx1"/>
                          </a:solidFill>
                          <a:latin typeface="Arial" panose="020B0604020202020204" pitchFamily="34" charset="0"/>
                          <a:cs typeface="Arial" panose="020B0604020202020204" pitchFamily="34" charset="0"/>
                        </a:rPr>
                        <a:t>.</a:t>
                      </a:r>
                      <a:r>
                        <a:rPr lang="en-US" sz="1100" baseline="0" dirty="0">
                          <a:solidFill>
                            <a:schemeClr val="tx1"/>
                          </a:solidFill>
                          <a:latin typeface="Arial" panose="020B0604020202020204" pitchFamily="34" charset="0"/>
                          <a:cs typeface="Arial" panose="020B0604020202020204" pitchFamily="34" charset="0"/>
                        </a:rPr>
                        <a:t> I</a:t>
                      </a:r>
                      <a:r>
                        <a:rPr lang="en-US" sz="1100" dirty="0">
                          <a:solidFill>
                            <a:schemeClr val="tx1"/>
                          </a:solidFill>
                          <a:latin typeface="Arial" panose="020B0604020202020204" pitchFamily="34" charset="0"/>
                          <a:cs typeface="Arial" panose="020B0604020202020204" pitchFamily="34" charset="0"/>
                        </a:rPr>
                        <a:t>t’s important to get a clear response.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Consider what might</a:t>
                      </a:r>
                      <a:r>
                        <a:rPr lang="en-US" sz="1100" baseline="0" dirty="0">
                          <a:solidFill>
                            <a:schemeClr val="tx1"/>
                          </a:solidFill>
                          <a:latin typeface="Arial" panose="020B0604020202020204" pitchFamily="34" charset="0"/>
                          <a:cs typeface="Arial" panose="020B0604020202020204" pitchFamily="34" charset="0"/>
                        </a:rPr>
                        <a:t> hold you back from ASKing, such as your own personal challenges, and consider the </a:t>
                      </a:r>
                      <a:r>
                        <a:rPr lang="en-US" sz="1100" b="0" baseline="0" dirty="0">
                          <a:solidFill>
                            <a:schemeClr val="tx1"/>
                          </a:solidFill>
                          <a:latin typeface="Arial" panose="020B0604020202020204" pitchFamily="34" charset="0"/>
                          <a:cs typeface="Arial" panose="020B0604020202020204" pitchFamily="34" charset="0"/>
                        </a:rPr>
                        <a:t>strategies</a:t>
                      </a:r>
                      <a:r>
                        <a:rPr lang="en-US" sz="1100" baseline="0" dirty="0">
                          <a:solidFill>
                            <a:schemeClr val="tx1"/>
                          </a:solidFill>
                          <a:latin typeface="Arial" panose="020B0604020202020204" pitchFamily="34" charset="0"/>
                          <a:cs typeface="Arial" panose="020B0604020202020204" pitchFamily="34" charset="0"/>
                        </a:rPr>
                        <a:t> that may help you to overcome them.</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Trust that the benefits of ASKing outweigh any perceived costs. For example, ASKing may seem awkward or like you are butting in, but to overcome that discomfort, know this… it’s better to ask and be wrong than to not ask and have something terrible happen. </a:t>
                      </a:r>
                    </a:p>
                    <a:p>
                      <a:pPr marL="173038" marR="0" lvl="0" indent="-173038"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More than likely the person will thank you for asking about their well-being and now knows you have their back, which can help increase your connection and level of trust.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r h="28372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26690602"/>
                  </a:ext>
                </a:extLst>
              </a:tr>
              <a:tr h="6873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is the first step. Asking a question to check in with a fellow Soldier does more than give you valuable information; the act of asking also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shows that you CARE.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971144"/>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7</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4E22859-E55B-4ACF-A9A8-40978C39BC1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811625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7</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36477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78586508"/>
              </p:ext>
            </p:extLst>
          </p:nvPr>
        </p:nvGraphicFramePr>
        <p:xfrm>
          <a:off x="254000" y="3267962"/>
          <a:ext cx="4075362" cy="5831156"/>
        </p:xfrm>
        <a:graphic>
          <a:graphicData uri="http://schemas.openxmlformats.org/drawingml/2006/table">
            <a:tbl>
              <a:tblPr firstRow="1" bandRow="1">
                <a:tableStyleId>{5C22544A-7EE6-4342-B048-85BDC9FD1C3A}</a:tableStyleId>
              </a:tblPr>
              <a:tblGrid>
                <a:gridCol w="404758">
                  <a:extLst>
                    <a:ext uri="{9D8B030D-6E8A-4147-A177-3AD203B41FA5}">
                      <a16:colId xmlns:a16="http://schemas.microsoft.com/office/drawing/2014/main" val="20000"/>
                    </a:ext>
                  </a:extLst>
                </a:gridCol>
                <a:gridCol w="3670604">
                  <a:extLst>
                    <a:ext uri="{9D8B030D-6E8A-4147-A177-3AD203B41FA5}">
                      <a16:colId xmlns:a16="http://schemas.microsoft.com/office/drawing/2014/main" val="20001"/>
                    </a:ext>
                  </a:extLst>
                </a:gridCol>
              </a:tblGrid>
              <a:tr h="18626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an overview of active listening and empathy and how the skills can enhance the ACE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i="1" dirty="0">
                          <a:solidFill>
                            <a:schemeClr val="tx1"/>
                          </a:solidFill>
                          <a:latin typeface="Arial" panose="020B0604020202020204" pitchFamily="34" charset="0"/>
                          <a:cs typeface="Arial" panose="020B0604020202020204" pitchFamily="34" charset="0"/>
                        </a:rPr>
                        <a:t>[SLIDE BUILDS]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090678"/>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a:t>
                      </a:r>
                      <a:r>
                        <a:rPr lang="en-US" sz="1100" b="1" baseline="0" dirty="0">
                          <a:solidFill>
                            <a:schemeClr val="tx1"/>
                          </a:solidFill>
                          <a:latin typeface="Arial" panose="020B0604020202020204" pitchFamily="34" charset="0"/>
                          <a:cs typeface="Arial" panose="020B0604020202020204" pitchFamily="34" charset="0"/>
                        </a:rPr>
                        <a:t> two skills that can help a Soldier engage in the CARE step of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77050112"/>
                  </a:ext>
                </a:extLst>
              </a:tr>
              <a:tr h="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ASK a question, it can demonstrate you care, but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you listen</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matters too. There are two skills that can help you when engaging in the CARE step of ACE: active listening and showing empathy.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1123367"/>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an overview of active listening.</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361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Listening is essential for effective communication. There is a difference between passively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listening and actively listening. The latter takes intention and effort. </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Active listening implies listening thoughtfully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and deliberately to capture the nuances of what the speaker is communicating. Techniques that support active listening include</a:t>
                      </a:r>
                    </a:p>
                    <a:p>
                      <a:pPr marL="461963" lvl="0" indent="-115888" fontAlgn="base">
                        <a:spcBef>
                          <a:spcPct val="0"/>
                        </a:spcBef>
                        <a:spcAft>
                          <a:spcPts val="600"/>
                        </a:spcAft>
                        <a:buFont typeface="Arial" panose="020B0604020202020204" pitchFamily="34" charset="0"/>
                        <a:buChar char="-"/>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nonverbal behaviors like an attentive and open posture, making appropriate eye contact, affirmative nods, and facial expressions that reflect the speaker’s emotion</a:t>
                      </a:r>
                    </a:p>
                    <a:p>
                      <a:pPr marL="461963" lvl="0" indent="-115888" fontAlgn="base">
                        <a:spcBef>
                          <a:spcPct val="0"/>
                        </a:spcBef>
                        <a:spcAft>
                          <a:spcPts val="600"/>
                        </a:spcAft>
                        <a:buFont typeface="Arial" panose="020B0604020202020204" pitchFamily="34" charset="0"/>
                        <a:buChar char="-"/>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verbal behaviors like</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providing</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 affirming responses like “I see” or “go on,”</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summarizing what is said to ensure understanding, and asking open-ended questions to gain </a:t>
                      </a:r>
                      <a:b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b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clarity and depth of understanding. </a:t>
                      </a:r>
                      <a:endPar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8</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46148"/>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2" name="Isosceles Triangle 11">
            <a:extLst>
              <a:ext uri="{FF2B5EF4-FFF2-40B4-BE49-F238E27FC236}">
                <a16:creationId xmlns:a16="http://schemas.microsoft.com/office/drawing/2014/main" id="{78BF8DC5-2500-402A-BEC3-EE5F9E46D6C2}"/>
              </a:ext>
            </a:extLst>
          </p:cNvPr>
          <p:cNvSpPr/>
          <p:nvPr/>
        </p:nvSpPr>
        <p:spPr>
          <a:xfrm rot="5400000">
            <a:off x="4059936" y="8613648"/>
            <a:ext cx="344681" cy="33568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96D330-FA36-4677-8755-9031079D2A2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29952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29612504"/>
              </p:ext>
            </p:extLst>
          </p:nvPr>
        </p:nvGraphicFramePr>
        <p:xfrm>
          <a:off x="198437" y="384639"/>
          <a:ext cx="4114800" cy="8510813"/>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ea typeface="Verdana" panose="020B0604030504040204" pitchFamily="34" charset="0"/>
                          <a:cs typeface="Arial" panose="020B0604020202020204" pitchFamily="34" charset="0"/>
                        </a:rPr>
                        <a:t>Benefits of active listening include gaining a shared understanding of events, circumstances, and emotions involved in the conversation and it communicates back to the speaker that they are heard, respected, and cared for.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7741095"/>
                  </a:ext>
                </a:extLst>
              </a:tr>
              <a:tr h="4000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an overview of the skill of empathy.</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0374032"/>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Empathy is a skill that can also help you to understand a person and their experiences at a deeper level. Specifically, empathy is the ability to recognize, understand, and appreciate another person’s situation, motives, perspectives, and feelings. </a:t>
                      </a:r>
                    </a:p>
                    <a:p>
                      <a:pPr marL="171450" lvl="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One way to demonstrate empathy is to engage in active listening behaviors. Other ways to show empathy include</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putting aside your viewpoint and feelings and listening with an open mind</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allowing the speaker to finish sharing and refraining from giving unsolicited advice or your perspective</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thoughtful questions with a genuine curiosity and not with a planned agenda</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acknowledging and accepting their feelings as they are without trying to change how they feel</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234030"/>
                  </a:ext>
                </a:extLst>
              </a:tr>
              <a:tr h="63453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active listening &amp; showing empathy can enhance the ACE process and support suicide prevention efforts.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25408705"/>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Engaging in the skills of active listening and showing empathy helps to build trust and rapport which in turn can bolster the protective factor of strong connections. This can lead to more open and honest communication that gives more insight into how </a:t>
                      </a:r>
                      <a:b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b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to best CARE for and, if necessary, ESCORT the Soldier.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447444"/>
                  </a:ext>
                </a:extLst>
              </a:tr>
              <a:tr h="3075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86895724"/>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you have ASKed a question to open up lines of communication and have shown you CARE through active listening and showing empathy, now you’ve determined it is time to ESCORT.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28602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8-B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8" name="TextBox 7">
            <a:extLst>
              <a:ext uri="{FF2B5EF4-FFF2-40B4-BE49-F238E27FC236}">
                <a16:creationId xmlns:a16="http://schemas.microsoft.com/office/drawing/2014/main" id="{46CDF23E-F882-4654-A3EC-C5BA6F0DB52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508086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685641375"/>
              </p:ext>
            </p:extLst>
          </p:nvPr>
        </p:nvGraphicFramePr>
        <p:xfrm>
          <a:off x="192589" y="3279259"/>
          <a:ext cx="4043177" cy="54261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a discussion of the practical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application of ESCORT, such as identifying</a:t>
                      </a:r>
                      <a:r>
                        <a:rPr lang="en-US" sz="1100" b="1" baseline="0" dirty="0">
                          <a:solidFill>
                            <a:schemeClr val="tx1"/>
                          </a:solidFill>
                          <a:latin typeface="Arial" panose="020B0604020202020204" pitchFamily="34" charset="0"/>
                          <a:cs typeface="Arial" panose="020B0604020202020204" pitchFamily="34" charset="0"/>
                        </a:rPr>
                        <a:t> strategies to overcome potential challenges.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4965">
                <a:tc>
                  <a:txBody>
                    <a:bodyPr/>
                    <a:lstStyle/>
                    <a:p>
                      <a:endParaRPr lang="en-US" sz="10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i="1" dirty="0">
                          <a:solidFill>
                            <a:schemeClr val="tx1"/>
                          </a:solidFill>
                          <a:latin typeface="Arial" panose="020B0604020202020204" pitchFamily="34" charset="0"/>
                          <a:cs typeface="Arial" panose="020B0604020202020204" pitchFamily="34" charset="0"/>
                        </a:rPr>
                        <a:t>: T</a:t>
                      </a:r>
                      <a:r>
                        <a:rPr lang="en-US" sz="1100" i="1" kern="0" dirty="0">
                          <a:solidFill>
                            <a:schemeClr val="tx1"/>
                          </a:solidFill>
                          <a:latin typeface="Arial" panose="020B0604020202020204" pitchFamily="34" charset="0"/>
                          <a:cs typeface="Arial" panose="020B0604020202020204" pitchFamily="34" charset="0"/>
                        </a:rPr>
                        <a:t>he point of the discussions on this slide is not to determine </a:t>
                      </a:r>
                      <a:r>
                        <a:rPr lang="en-US" sz="1100" i="1" u="sng" kern="0" dirty="0">
                          <a:solidFill>
                            <a:schemeClr val="tx1"/>
                          </a:solidFill>
                          <a:latin typeface="Arial" panose="020B0604020202020204" pitchFamily="34" charset="0"/>
                          <a:cs typeface="Arial" panose="020B0604020202020204" pitchFamily="34" charset="0"/>
                        </a:rPr>
                        <a:t>which</a:t>
                      </a:r>
                      <a:r>
                        <a:rPr lang="en-US" sz="1100" i="1" kern="0" dirty="0">
                          <a:solidFill>
                            <a:schemeClr val="tx1"/>
                          </a:solidFill>
                          <a:latin typeface="Arial" panose="020B0604020202020204" pitchFamily="34" charset="0"/>
                          <a:cs typeface="Arial" panose="020B0604020202020204" pitchFamily="34" charset="0"/>
                        </a:rPr>
                        <a:t> resource Soldiers would use/ ESCORT the Soldier to; the point is to discuss </a:t>
                      </a:r>
                      <a:r>
                        <a:rPr lang="en-US" sz="1100" i="1" u="sng" kern="0" dirty="0">
                          <a:solidFill>
                            <a:schemeClr val="tx1"/>
                          </a:solidFill>
                          <a:latin typeface="Arial" panose="020B0604020202020204" pitchFamily="34" charset="0"/>
                          <a:cs typeface="Arial" panose="020B0604020202020204" pitchFamily="34" charset="0"/>
                        </a:rPr>
                        <a:t>how</a:t>
                      </a:r>
                      <a:r>
                        <a:rPr lang="en-US" sz="1100" i="1" kern="0" dirty="0">
                          <a:solidFill>
                            <a:schemeClr val="tx1"/>
                          </a:solidFill>
                          <a:latin typeface="Arial" panose="020B0604020202020204" pitchFamily="34" charset="0"/>
                          <a:cs typeface="Arial" panose="020B0604020202020204" pitchFamily="34" charset="0"/>
                        </a:rPr>
                        <a:t> they are going to help that Soldier </a:t>
                      </a:r>
                      <a:r>
                        <a:rPr lang="en-US" sz="1100" i="1" u="sng" kern="0" dirty="0">
                          <a:solidFill>
                            <a:schemeClr val="tx1"/>
                          </a:solidFill>
                          <a:latin typeface="Arial" panose="020B0604020202020204" pitchFamily="34" charset="0"/>
                          <a:cs typeface="Arial" panose="020B0604020202020204" pitchFamily="34" charset="0"/>
                        </a:rPr>
                        <a:t>get to or utilize</a:t>
                      </a:r>
                      <a:r>
                        <a:rPr lang="en-US" sz="1100" i="1" u="none" kern="0" dirty="0">
                          <a:solidFill>
                            <a:schemeClr val="tx1"/>
                          </a:solidFill>
                          <a:latin typeface="Arial" panose="020B0604020202020204" pitchFamily="34" charset="0"/>
                          <a:cs typeface="Arial" panose="020B0604020202020204" pitchFamily="34" charset="0"/>
                        </a:rPr>
                        <a:t> </a:t>
                      </a:r>
                      <a:r>
                        <a:rPr lang="en-US" sz="1100" i="1" kern="0" dirty="0">
                          <a:solidFill>
                            <a:schemeClr val="tx1"/>
                          </a:solidFill>
                          <a:latin typeface="Arial" panose="020B0604020202020204" pitchFamily="34" charset="0"/>
                          <a:cs typeface="Arial" panose="020B0604020202020204" pitchFamily="34" charset="0"/>
                        </a:rPr>
                        <a:t>that resource.] </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Establish realistic expectations about the ESCORT step of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an ideal world when you move to the ESCORT step of ACE, the person you are helping will willingly and readily go with you/be escorted to the resource. This may not always be the case. The person you are helping may provide some resistance.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example, they may politely decline and say they will visit or call the resource later. They may insist they feel better now and there’s no need for further action. Or they may blatantly and violently refuse.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40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kern="1200" baseline="0" dirty="0">
                          <a:solidFill>
                            <a:schemeClr val="tx1"/>
                          </a:solidFill>
                          <a:latin typeface="Arial" panose="020B0604020202020204" pitchFamily="34" charset="0"/>
                          <a:cs typeface="Arial" panose="020B0604020202020204" pitchFamily="34" charset="0"/>
                        </a:rPr>
                        <a:t>Allow Soldiers to discuss strategies a Soldier </a:t>
                      </a:r>
                      <a:r>
                        <a:rPr lang="en-US" sz="1100" b="1" kern="0" dirty="0">
                          <a:solidFill>
                            <a:prstClr val="black"/>
                          </a:solidFill>
                          <a:latin typeface="Arial" panose="020B0604020202020204" pitchFamily="34" charset="0"/>
                          <a:cs typeface="Arial" panose="020B0604020202020204" pitchFamily="34" charset="0"/>
                        </a:rPr>
                        <a:t>might use when trying to ESCORT a Soldier to a helping resource and they are facing resistance.</a:t>
                      </a:r>
                      <a:endParaRPr lang="en-US" sz="1100" b="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4093204"/>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When facing any difficult situation, it is always best to be as prepared as possible. So in your small groups you will collaborate on ideas to support the </a:t>
                      </a:r>
                      <a:br>
                        <a:rPr lang="en-US" sz="1100" baseline="0" dirty="0">
                          <a:latin typeface="Arial" panose="020B0604020202020204" pitchFamily="34" charset="0"/>
                          <a:cs typeface="Arial" panose="020B0604020202020204" pitchFamily="34" charset="0"/>
                        </a:rPr>
                      </a:br>
                      <a:r>
                        <a:rPr lang="en-US" sz="1100" baseline="0" dirty="0">
                          <a:latin typeface="Arial" panose="020B0604020202020204" pitchFamily="34" charset="0"/>
                          <a:cs typeface="Arial" panose="020B0604020202020204" pitchFamily="34" charset="0"/>
                        </a:rPr>
                        <a:t>practical application of the ESCORT step of ACE.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323744"/>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706386" y="3296837"/>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2" name="TextBox 11">
            <a:extLst>
              <a:ext uri="{FF2B5EF4-FFF2-40B4-BE49-F238E27FC236}">
                <a16:creationId xmlns:a16="http://schemas.microsoft.com/office/drawing/2014/main" id="{3C19CBCF-4819-4CD2-916B-86CF8875FE87}"/>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22260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10139214"/>
              </p:ext>
            </p:extLst>
          </p:nvPr>
        </p:nvGraphicFramePr>
        <p:xfrm>
          <a:off x="198437" y="384639"/>
          <a:ext cx="4114800" cy="785524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1261281">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1" i="1" dirty="0">
                          <a:solidFill>
                            <a:schemeClr val="tx1"/>
                          </a:solidFill>
                          <a:latin typeface="Arial" panose="020B0604020202020204" pitchFamily="34" charset="0"/>
                          <a:cs typeface="Arial" panose="020B0604020202020204" pitchFamily="34" charset="0"/>
                        </a:rPr>
                        <a:t>[ASK]</a:t>
                      </a:r>
                      <a:r>
                        <a:rPr lang="en-US" sz="1100" dirty="0">
                          <a:solidFill>
                            <a:schemeClr val="tx1"/>
                          </a:solidFill>
                          <a:latin typeface="Arial" panose="020B0604020202020204" pitchFamily="34" charset="0"/>
                          <a:cs typeface="Arial" panose="020B0604020202020204" pitchFamily="34" charset="0"/>
                        </a:rPr>
                        <a:t> </a:t>
                      </a:r>
                      <a:r>
                        <a:rPr lang="en-US" sz="1100" b="0" dirty="0">
                          <a:solidFill>
                            <a:schemeClr val="tx1"/>
                          </a:solidFill>
                          <a:latin typeface="Arial" panose="020B0604020202020204" pitchFamily="34" charset="0"/>
                          <a:cs typeface="Arial" panose="020B0604020202020204" pitchFamily="34" charset="0"/>
                        </a:rPr>
                        <a:t>What are some strategies</a:t>
                      </a:r>
                      <a:r>
                        <a:rPr lang="en-US" sz="1100" b="0" baseline="0" dirty="0">
                          <a:solidFill>
                            <a:schemeClr val="tx1"/>
                          </a:solidFill>
                          <a:latin typeface="Arial" panose="020B0604020202020204" pitchFamily="34" charset="0"/>
                          <a:cs typeface="Arial" panose="020B0604020202020204" pitchFamily="34" charset="0"/>
                        </a:rPr>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a:t>
                      </a:r>
                      <a:r>
                        <a:rPr lang="en-US" sz="1100" b="0" kern="0" dirty="0">
                          <a:solidFill>
                            <a:schemeClr val="tx1"/>
                          </a:solidFill>
                          <a:latin typeface="Arial" panose="020B0604020202020204" pitchFamily="34" charset="0"/>
                          <a:cs typeface="Arial" panose="020B0604020202020204" pitchFamily="34" charset="0"/>
                        </a:rPr>
                        <a:t>Soldier might use to overcome potential challenges or resistance when trying to ESCORT a Soldier to a helping resource?</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Soldiers to discuss as a small group. Then, restate the question and allow the groups to share their ideas with one another. Possible responses include</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the Soldier said “yes” to suicidal thoughts, be direct with the Soldier and clearly state that because they said “yes,” that it is your duty and responsibility to ensure they get help</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Soldier if there is anyone from their support circle that they’d like to have accompany them to the helping resource along with the two of you</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include the Soldier in identifying the helping resource that they will agree to be ESCORTed to.]</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3393007"/>
                  </a:ext>
                </a:extLst>
              </a:tr>
              <a:tr h="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Allow Soldiers to discuss </a:t>
                      </a:r>
                      <a:r>
                        <a:rPr lang="en-US" sz="1100" b="1" dirty="0">
                          <a:latin typeface="Arial" panose="020B0604020202020204" pitchFamily="34" charset="0"/>
                          <a:cs typeface="Arial" panose="020B0604020202020204" pitchFamily="34" charset="0"/>
                        </a:rPr>
                        <a:t>how they might handle the Escort process if they</a:t>
                      </a:r>
                      <a:r>
                        <a:rPr lang="en-US" sz="1100" b="1" baseline="0" dirty="0">
                          <a:latin typeface="Arial" panose="020B0604020202020204" pitchFamily="34" charset="0"/>
                          <a:cs typeface="Arial" panose="020B0604020202020204" pitchFamily="34" charset="0"/>
                        </a:rPr>
                        <a:t> are (1) alone with the Soldier and (2) talking to the person in crisis on the phone or </a:t>
                      </a:r>
                      <a:r>
                        <a:rPr lang="en-US" sz="1100" b="1" dirty="0">
                          <a:latin typeface="Arial" panose="020B0604020202020204" pitchFamily="34" charset="0"/>
                          <a:cs typeface="Arial" panose="020B0604020202020204" pitchFamily="34" charset="0"/>
                        </a:rPr>
                        <a:t>over social media.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270316695"/>
                  </a:ext>
                </a:extLst>
              </a:tr>
              <a:tr h="634536">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Now discuss with your small group what your approach or strategies might be in two particular scenarios.</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1" i="1" baseline="0" dirty="0">
                          <a:latin typeface="Arial" panose="020B0604020202020204" pitchFamily="34" charset="0"/>
                          <a:cs typeface="Arial" panose="020B0604020202020204" pitchFamily="34" charset="0"/>
                        </a:rPr>
                        <a:t>[ASK]</a:t>
                      </a:r>
                      <a:r>
                        <a:rPr lang="en-US" sz="1100" baseline="0" dirty="0">
                          <a:latin typeface="Arial" panose="020B0604020202020204" pitchFamily="34" charset="0"/>
                          <a:cs typeface="Arial" panose="020B0604020202020204" pitchFamily="34" charset="0"/>
                        </a:rPr>
                        <a:t> What are some ESCORT strategies if you are alone with a Soldier in crisis? How might you handle the ESCORT process if you are talking to a Soldier in crisis on the phone or over social media?</a:t>
                      </a:r>
                    </a:p>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NOTE</a:t>
                      </a:r>
                      <a:r>
                        <a:rPr lang="en-US" sz="1100" i="1" baseline="0" dirty="0">
                          <a:latin typeface="Arial" panose="020B0604020202020204" pitchFamily="34" charset="0"/>
                          <a:cs typeface="Arial" panose="020B0604020202020204" pitchFamily="34" charset="0"/>
                        </a:rPr>
                        <a:t>: Allow for small group discussions. Then ask groups to share a few of their ideas. Examples might include</a:t>
                      </a:r>
                    </a:p>
                    <a:p>
                      <a:pPr marL="463550" marR="0" lvl="0" indent="-171450" algn="l" defTabSz="914400" rtl="0" eaLnBrk="0" fontAlgn="base" latinLnBrk="0" hangingPunct="0">
                        <a:lnSpc>
                          <a:spcPct val="100000"/>
                        </a:lnSpc>
                        <a:spcBef>
                          <a:spcPts val="600"/>
                        </a:spcBef>
                        <a:spcAft>
                          <a:spcPts val="0"/>
                        </a:spcAft>
                        <a:buClrTx/>
                        <a:buSzTx/>
                        <a:buFontTx/>
                        <a:buChar char="-"/>
                        <a:tabLst/>
                        <a:defRPr/>
                      </a:pPr>
                      <a:r>
                        <a:rPr lang="en-US" sz="1100" b="0" i="1" u="none" baseline="0" dirty="0">
                          <a:latin typeface="Arial" panose="020B0604020202020204" pitchFamily="34" charset="0"/>
                          <a:cs typeface="Arial" panose="020B0604020202020204" pitchFamily="34" charset="0"/>
                        </a:rPr>
                        <a:t>in-person but alone: Call 988 and putting a crisis line on speaker</a:t>
                      </a:r>
                    </a:p>
                    <a:p>
                      <a:pPr marL="463550" marR="0" lvl="0" indent="-171450" algn="l" defTabSz="914400" rtl="0" eaLnBrk="0" fontAlgn="base" latinLnBrk="0" hangingPunct="0">
                        <a:lnSpc>
                          <a:spcPct val="100000"/>
                        </a:lnSpc>
                        <a:spcBef>
                          <a:spcPts val="600"/>
                        </a:spcBef>
                        <a:spcAft>
                          <a:spcPts val="0"/>
                        </a:spcAft>
                        <a:buClrTx/>
                        <a:buSzTx/>
                        <a:buFontTx/>
                        <a:buChar char="-"/>
                        <a:tabLst/>
                        <a:defRPr/>
                      </a:pPr>
                      <a:r>
                        <a:rPr lang="en-US" sz="1100" b="0" i="1" u="none" baseline="0" dirty="0">
                          <a:latin typeface="Arial" panose="020B0604020202020204" pitchFamily="34" charset="0"/>
                          <a:cs typeface="Arial" panose="020B0604020202020204" pitchFamily="34" charset="0"/>
                        </a:rPr>
                        <a:t>over phone/social media:</a:t>
                      </a:r>
                      <a:r>
                        <a:rPr lang="en-US" sz="1100" b="1" i="1" dirty="0">
                          <a:latin typeface="Arial" panose="020B0604020202020204" pitchFamily="34" charset="0"/>
                          <a:cs typeface="Arial" panose="020B0604020202020204" pitchFamily="34" charset="0"/>
                        </a:rPr>
                        <a:t> </a:t>
                      </a:r>
                      <a:r>
                        <a:rPr lang="en-US" sz="1100" b="0" i="1" u="none" dirty="0">
                          <a:latin typeface="Arial" panose="020B0604020202020204" pitchFamily="34" charset="0"/>
                          <a:cs typeface="Arial" panose="020B0604020202020204" pitchFamily="34" charset="0"/>
                        </a:rPr>
                        <a:t>Determine</a:t>
                      </a:r>
                      <a:r>
                        <a:rPr lang="en-US" sz="1100" b="0" i="1" u="none" baseline="0" dirty="0">
                          <a:latin typeface="Arial" panose="020B0604020202020204" pitchFamily="34" charset="0"/>
                          <a:cs typeface="Arial" panose="020B0604020202020204" pitchFamily="34" charset="0"/>
                        </a:rPr>
                        <a:t> their location so help can be sent while maintaining contact until help arrives.]</a:t>
                      </a:r>
                      <a:endParaRPr lang="en-US" sz="1100" b="1" i="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315129"/>
                  </a:ext>
                </a:extLst>
              </a:tr>
              <a:tr h="26626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41546840"/>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Let’s review some final considerations</a:t>
                      </a:r>
                      <a:r>
                        <a:rPr lang="en-US" sz="1100" b="0" baseline="0" dirty="0">
                          <a:latin typeface="Arial" panose="020B0604020202020204" pitchFamily="34" charset="0"/>
                          <a:cs typeface="Arial" panose="020B0604020202020204" pitchFamily="34" charset="0"/>
                        </a:rPr>
                        <a:t> in regard to ESCORTing a Soldier who is in crisis.</a:t>
                      </a:r>
                      <a:endParaRPr lang="en-US" sz="1100" b="0"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673344"/>
                  </a:ext>
                </a:extLst>
              </a:tr>
            </a:tbl>
          </a:graphicData>
        </a:graphic>
      </p:graphicFrame>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9-B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2108FF-0488-4897-8434-5D21633F859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58827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Rectangle 7">
            <a:extLst>
              <a:ext uri="{FF2B5EF4-FFF2-40B4-BE49-F238E27FC236}">
                <a16:creationId xmlns:a16="http://schemas.microsoft.com/office/drawing/2014/main" id="{AEC42057-D85E-47D2-A21F-F43475273095}"/>
              </a:ext>
            </a:extLst>
          </p:cNvPr>
          <p:cNvSpPr/>
          <p:nvPr/>
        </p:nvSpPr>
        <p:spPr>
          <a:xfrm>
            <a:off x="840958" y="722175"/>
            <a:ext cx="5655971" cy="286752"/>
          </a:xfrm>
          <a:prstGeom prst="rect">
            <a:avLst/>
          </a:prstGeom>
          <a:solidFill>
            <a:srgbClr val="FFCC00"/>
          </a:solidFill>
          <a:ln w="25400" cap="flat" cmpd="sng" algn="ctr">
            <a:solidFill>
              <a:srgbClr val="00956F"/>
            </a:solidFill>
            <a:prstDash val="solid"/>
            <a:miter lim="800000"/>
          </a:ln>
          <a:effectLst/>
        </p:spPr>
        <p:txBody>
          <a:bodyPr lIns="91421" tIns="45710" rIns="91421" bIns="4571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471033" y="1326377"/>
            <a:ext cx="6025896" cy="6961096"/>
          </a:xfrm>
          <a:prstGeom prst="rect">
            <a:avLst/>
          </a:prstGeom>
        </p:spPr>
        <p:txBody>
          <a:bodyPr lIns="97081" tIns="48540" rIns="97081" bIns="4854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14400">
              <a:spcBef>
                <a:spcPts val="0"/>
              </a:spcBef>
              <a:spcAft>
                <a:spcPts val="0"/>
              </a:spcAft>
            </a:pPr>
            <a:endParaRPr lang="en-US" sz="1050" dirty="0">
              <a:solidFill>
                <a:prstClr val="black"/>
              </a:solidFill>
              <a:latin typeface="Verdana" panose="020B0604030504040204" pitchFamily="34" charset="0"/>
              <a:ea typeface="Verdana" panose="020B0604030504040204" pitchFamily="34" charset="0"/>
            </a:endParaRPr>
          </a:p>
          <a:p>
            <a:pPr defTabSz="914400">
              <a:spcBef>
                <a:spcPts val="0"/>
              </a:spcBef>
              <a:spcAft>
                <a:spcPts val="0"/>
              </a:spcAft>
            </a:pPr>
            <a:endParaRPr lang="en-US" sz="1050" dirty="0">
              <a:solidFill>
                <a:prstClr val="black"/>
              </a:solidFill>
              <a:latin typeface="Verdana" panose="020B0604030504040204" pitchFamily="34" charset="0"/>
              <a:ea typeface="Verdana" panose="020B0604030504040204" pitchFamily="34" charset="0"/>
            </a:endParaRPr>
          </a:p>
        </p:txBody>
      </p:sp>
      <p:sp>
        <p:nvSpPr>
          <p:cNvPr id="2" name="Notes Placeholder 1"/>
          <p:cNvSpPr>
            <a:spLocks noGrp="1"/>
          </p:cNvSpPr>
          <p:nvPr>
            <p:ph type="body" idx="1"/>
          </p:nvPr>
        </p:nvSpPr>
        <p:spPr>
          <a:xfrm>
            <a:off x="840958" y="1230841"/>
            <a:ext cx="5655971" cy="7585611"/>
          </a:xfrm>
          <a:prstGeom prst="rect">
            <a:avLst/>
          </a:prstGeom>
        </p:spPr>
        <p:txBody>
          <a:bodyPr/>
          <a:lstStyle/>
          <a:p>
            <a:pPr defTabSz="478734"/>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78734"/>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DA Civilians. A Soldier’s Circle of Support includes anyone whom the Soldier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05A72D4-D52C-4DE1-A3FB-8CB58AE27B42}"/>
              </a:ext>
            </a:extLst>
          </p:cNvPr>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121586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225384931"/>
              </p:ext>
            </p:extLst>
          </p:nvPr>
        </p:nvGraphicFramePr>
        <p:xfrm>
          <a:off x="192589" y="3306738"/>
          <a:ext cx="4043177" cy="452296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4313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Provide some important considerations when it comes to ESCORT step of ACE.</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670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important considerations when it comes to ESCORTing someone who is in crisis.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someone is in crisis do not leave them alone,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especially</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they are suicidal.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refuse to go with you to a helping resource, use your phone to call for help and/or ask someone else to get help.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are suicidal, it may be best to call and have the help come to you. Remember, NEVER leave a person in crisis or who is suicidal alone.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important to secure firearms safely if you notice one in their possession.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r h="44610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77788676"/>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worked on the fundamental parts of ACE, you are well equipped and well prepared for a simulation training exercise.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234612"/>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10-A</a:t>
            </a: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2" name="Rectangle 11"/>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2324C8-74CC-432A-8448-C2FEA5899032}"/>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804183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10</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6082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059469460"/>
              </p:ext>
            </p:extLst>
          </p:nvPr>
        </p:nvGraphicFramePr>
        <p:xfrm>
          <a:off x="192589" y="3293288"/>
          <a:ext cx="4043177" cy="454624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 up the practical exercise</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Set up the practical</a:t>
                      </a:r>
                      <a:r>
                        <a:rPr lang="en-US" sz="1100" b="1" baseline="0" dirty="0">
                          <a:solidFill>
                            <a:schemeClr val="tx1"/>
                          </a:solidFill>
                          <a:latin typeface="Arial" panose="020B0604020202020204" pitchFamily="34" charset="0"/>
                          <a:cs typeface="Arial" panose="020B0604020202020204" pitchFamily="34" charset="0"/>
                        </a:rPr>
                        <a:t>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sz="1100" b="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For this exercise, it is best to have the Soldiers pair</a:t>
                      </a:r>
                      <a:r>
                        <a:rPr lang="en-US" sz="1100" i="1" baseline="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up. Space teams out if possible.]</a:t>
                      </a:r>
                      <a:endParaRPr lang="en-US" sz="1100" dirty="0">
                        <a:latin typeface="Arial" panose="020B0604020202020204" pitchFamily="34" charset="0"/>
                        <a:cs typeface="Arial" panose="020B0604020202020204" pitchFamily="34" charset="0"/>
                      </a:endParaRP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purpose of this practical exercise is to provide you an opportunity to practice your ACE skills through a simulation training exercise.</a:t>
                      </a: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this exercise, you will break away from your small groups and pair up with another Soldier. </a:t>
                      </a: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and a partner will each take on a role as either someone struggling with a problem or an active listener ready to use ACE to respond appropriately.</a:t>
                      </a:r>
                    </a:p>
                    <a:p>
                      <a:pPr marL="228600" indent="-228600">
                        <a:lnSpc>
                          <a:spcPct val="100000"/>
                        </a:lnSpc>
                        <a:spcBef>
                          <a:spcPts val="600"/>
                        </a:spcBef>
                        <a:spcAft>
                          <a:spcPts val="0"/>
                        </a:spcAft>
                        <a:buSzPct val="100000"/>
                        <a:buFont typeface="Arial" panose="020B0604020202020204" pitchFamily="34" charset="0"/>
                        <a:buChar char="•"/>
                      </a:pPr>
                      <a:r>
                        <a:rPr lang="en-US" sz="1100" dirty="0">
                          <a:latin typeface="Arial" panose="020B0604020202020204" pitchFamily="34" charset="0"/>
                          <a:cs typeface="Arial" panose="020B0604020202020204" pitchFamily="34" charset="0"/>
                        </a:rPr>
                        <a:t>We</a:t>
                      </a:r>
                      <a:r>
                        <a:rPr lang="en-US" sz="1100" baseline="0" dirty="0">
                          <a:latin typeface="Arial" panose="020B0604020202020204" pitchFamily="34" charset="0"/>
                          <a:cs typeface="Arial" panose="020B0604020202020204" pitchFamily="34" charset="0"/>
                        </a:rPr>
                        <a:t> will conduct two rounds: Alpha and Bravo. E</a:t>
                      </a:r>
                      <a:r>
                        <a:rPr lang="en-US" sz="1100" dirty="0">
                          <a:latin typeface="Arial" panose="020B0604020202020204" pitchFamily="34" charset="0"/>
                          <a:cs typeface="Arial" panose="020B0604020202020204" pitchFamily="34" charset="0"/>
                        </a:rPr>
                        <a:t>ach partner will have an opportunity to play both roles</a:t>
                      </a:r>
                      <a:r>
                        <a:rPr lang="en-US" sz="1100" i="1"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a:t>
                      </a:r>
                    </a:p>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Lastly, but importantly, immerse yourself in this activity and take it seriously. It is important to practice having tough conversations so that you are able to use ACE skills when needed in real-life events.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11-A</a:t>
            </a:r>
          </a:p>
        </p:txBody>
      </p:sp>
      <p:sp>
        <p:nvSpPr>
          <p:cNvPr id="11" name="TextBox 10"/>
          <p:cNvSpPr txBox="1"/>
          <p:nvPr/>
        </p:nvSpPr>
        <p:spPr>
          <a:xfrm>
            <a:off x="0" y="0"/>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pic>
        <p:nvPicPr>
          <p:cNvPr id="2" name="Picture 1"/>
          <p:cNvPicPr>
            <a:picLocks noChangeAspect="1"/>
          </p:cNvPicPr>
          <p:nvPr/>
        </p:nvPicPr>
        <p:blipFill>
          <a:blip r:embed="rId3"/>
          <a:stretch>
            <a:fillRect/>
          </a:stretch>
        </p:blipFill>
        <p:spPr>
          <a:xfrm>
            <a:off x="3534792" y="3304687"/>
            <a:ext cx="670618" cy="640135"/>
          </a:xfrm>
          <a:prstGeom prst="rect">
            <a:avLst/>
          </a:prstGeom>
        </p:spPr>
      </p:pic>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F1C0653-CBB0-4D9E-96E2-8A1076074A1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ea typeface="Calibri" panose="020F0502020204030204" pitchFamily="34" charset="0"/>
                <a:cs typeface="Arial" panose="020B0604020202020204" pitchFamily="34" charset="0"/>
              </a:rPr>
              <a:t>[</a:t>
            </a:r>
            <a:r>
              <a:rPr lang="en-US" sz="1200" b="1" i="1" dirty="0">
                <a:effectLst/>
                <a:latin typeface="Arial" panose="020B0604020202020204" pitchFamily="34" charset="0"/>
                <a:ea typeface="Calibri" panose="020F0502020204030204" pitchFamily="34" charset="0"/>
                <a:cs typeface="Arial" panose="020B0604020202020204" pitchFamily="34" charset="0"/>
              </a:rPr>
              <a:t>NOTE</a:t>
            </a:r>
            <a:r>
              <a:rPr lang="en-US" sz="1200" i="1" dirty="0">
                <a:effectLst/>
                <a:latin typeface="Arial" panose="020B0604020202020204" pitchFamily="34" charset="0"/>
                <a:ea typeface="Calibri" panose="020F0502020204030204" pitchFamily="34" charset="0"/>
                <a:cs typeface="Arial" panose="020B0604020202020204" pitchFamily="34" charset="0"/>
              </a:rPr>
              <a:t>: If the training has an odd number of participants, then a group of 3 will be necessary. In this case, give clear direction for the third person to assume the role as Observer and take notes of sustains and improves to offer valuable feedback to the group.]</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51673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65059123"/>
              </p:ext>
            </p:extLst>
          </p:nvPr>
        </p:nvGraphicFramePr>
        <p:xfrm>
          <a:off x="198437" y="384639"/>
          <a:ext cx="4114800" cy="3588689"/>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576809">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kern="1200" baseline="0" dirty="0">
                          <a:solidFill>
                            <a:schemeClr val="tx1"/>
                          </a:solidFill>
                          <a:latin typeface="Arial" panose="020B0604020202020204" pitchFamily="34" charset="0"/>
                          <a:cs typeface="Arial" panose="020B0604020202020204" pitchFamily="34" charset="0"/>
                        </a:rPr>
                        <a:t>Instruct the Soldiers to decide who will be Partner 1 and who will be Partner 2.</a:t>
                      </a:r>
                      <a:endParaRPr lang="en-US" sz="1100" b="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80763043"/>
                  </a:ext>
                </a:extLst>
              </a:tr>
              <a:tr h="1184986">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Before we</a:t>
                      </a:r>
                      <a:r>
                        <a:rPr lang="en-US" sz="1100" baseline="0" dirty="0">
                          <a:solidFill>
                            <a:schemeClr val="tx1"/>
                          </a:solidFill>
                          <a:latin typeface="Arial" panose="020B0604020202020204" pitchFamily="34" charset="0"/>
                          <a:cs typeface="Arial" panose="020B0604020202020204" pitchFamily="34" charset="0"/>
                        </a:rPr>
                        <a:t> move on</a:t>
                      </a:r>
                      <a:r>
                        <a:rPr lang="en-US" sz="1100" dirty="0">
                          <a:solidFill>
                            <a:schemeClr val="tx1"/>
                          </a:solidFill>
                          <a:latin typeface="Arial" panose="020B0604020202020204" pitchFamily="34" charset="0"/>
                          <a:cs typeface="Arial" panose="020B0604020202020204" pitchFamily="34" charset="0"/>
                        </a:rPr>
                        <a:t>, decide who will be Partner 1 and Partner 2.</a:t>
                      </a:r>
                    </a:p>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For the first simulation exercise, Alpha round, Partner 1 will be practicing ACE and Partner 2 will be the individual facing some life struggles. </a:t>
                      </a:r>
                      <a:endParaRPr lang="en-US" sz="110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3393007"/>
                  </a:ext>
                </a:extLst>
              </a:tr>
              <a:tr h="39128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Transition to the simulation exercise</a:t>
                      </a:r>
                      <a:r>
                        <a:rPr lang="en-US" sz="1100" b="1" baseline="0" dirty="0">
                          <a:solidFill>
                            <a:schemeClr val="tx1"/>
                          </a:solidFill>
                          <a:latin typeface="Arial" panose="020B0604020202020204" pitchFamily="34" charset="0"/>
                          <a:cs typeface="Arial" panose="020B0604020202020204" pitchFamily="34" charset="0"/>
                        </a:rPr>
                        <a:t> instructions</a:t>
                      </a:r>
                      <a:r>
                        <a:rPr lang="en-US" sz="1100" b="1" dirty="0">
                          <a:solidFill>
                            <a:schemeClr val="tx1"/>
                          </a:solidFill>
                          <a:latin typeface="Arial" panose="020B0604020202020204" pitchFamily="34" charset="0"/>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41546840"/>
                  </a:ext>
                </a:extLst>
              </a:tr>
              <a:tr h="702227">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On the next slide, you will be given the background information about your character and what you are expected to do during the simulation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i="1" dirty="0">
                          <a:solidFill>
                            <a:schemeClr val="tx1"/>
                          </a:solidFill>
                          <a:latin typeface="Arial" panose="020B0604020202020204" pitchFamily="34" charset="0"/>
                          <a:cs typeface="Arial" panose="020B0604020202020204" pitchFamily="34" charset="0"/>
                        </a:rPr>
                        <a:t>:</a:t>
                      </a:r>
                      <a:r>
                        <a:rPr lang="en-US" sz="1100" i="1" baseline="0" dirty="0">
                          <a:solidFill>
                            <a:schemeClr val="tx1"/>
                          </a:solidFill>
                          <a:latin typeface="Arial" panose="020B0604020202020204" pitchFamily="34" charset="0"/>
                          <a:cs typeface="Arial" panose="020B0604020202020204" pitchFamily="34" charset="0"/>
                        </a:rPr>
                        <a:t> Before transitioning to the next slide, be sure every one is paired up and has identified which </a:t>
                      </a:r>
                      <a:br>
                        <a:rPr lang="en-US" sz="1100" i="1" baseline="0" dirty="0">
                          <a:solidFill>
                            <a:schemeClr val="tx1"/>
                          </a:solidFill>
                          <a:latin typeface="Arial" panose="020B0604020202020204" pitchFamily="34" charset="0"/>
                          <a:cs typeface="Arial" panose="020B0604020202020204" pitchFamily="34" charset="0"/>
                        </a:rPr>
                      </a:br>
                      <a:r>
                        <a:rPr lang="en-US" sz="1100" i="1" baseline="0" dirty="0">
                          <a:solidFill>
                            <a:schemeClr val="tx1"/>
                          </a:solidFill>
                          <a:latin typeface="Arial" panose="020B0604020202020204" pitchFamily="34" charset="0"/>
                          <a:cs typeface="Arial" panose="020B0604020202020204" pitchFamily="34" charset="0"/>
                        </a:rPr>
                        <a:t>partner number they are so they are ready to read their respective instructions on the next slide.]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673344"/>
                  </a:ext>
                </a:extLst>
              </a:tr>
            </a:tbl>
          </a:graphicData>
        </a:graphic>
      </p:graphicFrame>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11-B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5DBF6F0-5B70-4047-830A-50DF2359204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651000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98342819"/>
              </p:ext>
            </p:extLst>
          </p:nvPr>
        </p:nvGraphicFramePr>
        <p:xfrm>
          <a:off x="137710" y="3257839"/>
          <a:ext cx="4043177" cy="58325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3947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Simulation Alpha.</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Ask the Soldiers to review their respective roles and instructions.</a:t>
                      </a:r>
                      <a:endParaRPr lang="en-US" sz="1100" b="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53168796"/>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SzPct val="100000"/>
                        <a:buFont typeface="Arial" panose="020B0604020202020204" pitchFamily="34" charset="0"/>
                        <a:buChar char="•"/>
                      </a:pPr>
                      <a:r>
                        <a:rPr lang="en-US" sz="1100" baseline="0" dirty="0">
                          <a:solidFill>
                            <a:schemeClr val="tx1"/>
                          </a:solidFill>
                          <a:latin typeface="Arial" panose="020B0604020202020204" pitchFamily="34" charset="0"/>
                          <a:cs typeface="Arial" panose="020B0604020202020204" pitchFamily="34" charset="0"/>
                        </a:rPr>
                        <a:t>When you are finished reading your specific role’s background and instructions, let me know by giving me a thumbs up.</a:t>
                      </a:r>
                    </a:p>
                    <a:p>
                      <a:pPr marL="0" indent="0">
                        <a:spcBef>
                          <a:spcPts val="600"/>
                        </a:spcBef>
                        <a:buSzPct val="100000"/>
                        <a:buFont typeface="Arial" panose="020B0604020202020204" pitchFamily="34" charset="0"/>
                        <a:buNone/>
                      </a:pPr>
                      <a:r>
                        <a:rPr lang="en-US" sz="110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i="1" baseline="0" dirty="0">
                          <a:solidFill>
                            <a:schemeClr val="tx1"/>
                          </a:solidFill>
                          <a:latin typeface="Arial" panose="020B0604020202020204" pitchFamily="34" charset="0"/>
                          <a:cs typeface="Arial" panose="020B0604020202020204" pitchFamily="34" charset="0"/>
                        </a:rPr>
                        <a:t>: Provide as much time as needed for everyone to be comfortable with their individual role, yet do not provide too much time where they can study their partner’s background and instructions.]</a:t>
                      </a:r>
                      <a:endParaRPr lang="en-US" sz="1100" i="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872258"/>
                  </a:ext>
                </a:extLst>
              </a:tr>
              <a:tr h="3188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a:t>
                      </a:r>
                      <a:r>
                        <a:rPr lang="en-US" sz="1100" b="1" dirty="0">
                          <a:solidFill>
                            <a:schemeClr val="tx1"/>
                          </a:solidFill>
                          <a:latin typeface="Arial" panose="020B0604020202020204" pitchFamily="34" charset="0"/>
                          <a:cs typeface="Arial" panose="020B0604020202020204" pitchFamily="34" charset="0"/>
                        </a:rPr>
                        <a:t>the Simulation </a:t>
                      </a:r>
                      <a:r>
                        <a:rPr lang="en-US" sz="1100" b="1" baseline="0" dirty="0">
                          <a:solidFill>
                            <a:schemeClr val="tx1"/>
                          </a:solidFill>
                          <a:latin typeface="Arial" panose="020B0604020202020204" pitchFamily="34" charset="0"/>
                          <a:cs typeface="Arial" panose="020B0604020202020204" pitchFamily="34" charset="0"/>
                        </a:rPr>
                        <a:t>Alpha.</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49829428"/>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Using the information you just read about your character role, you will have to simulate the scenario and act out the conversation.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you have finished, you will debrief with your partner to provide and receive feedback.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begin.</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Monitor the simulation exercise. If groups end really early, encourage them to continue on with the simulation.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it appears that most groups have finished their conversation, then transition to the guided team debrief on the next slide.]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208706"/>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3510269" y="3276380"/>
            <a:ext cx="670618" cy="640135"/>
          </a:xfrm>
          <a:prstGeom prst="rect">
            <a:avLst/>
          </a:prstGeom>
        </p:spPr>
      </p:pic>
      <p:sp>
        <p:nvSpPr>
          <p:cNvPr id="12" name="TextBox 11"/>
          <p:cNvSpPr txBox="1"/>
          <p:nvPr/>
        </p:nvSpPr>
        <p:spPr>
          <a:xfrm>
            <a:off x="0" y="0"/>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1" name="TextBox 10">
            <a:extLst>
              <a:ext uri="{FF2B5EF4-FFF2-40B4-BE49-F238E27FC236}">
                <a16:creationId xmlns:a16="http://schemas.microsoft.com/office/drawing/2014/main" id="{2D9BA4B9-B98B-4BED-9C57-B5CCC824F8A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7908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12-</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0624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936009218"/>
              </p:ext>
            </p:extLst>
          </p:nvPr>
        </p:nvGraphicFramePr>
        <p:xfrm>
          <a:off x="192589" y="3190359"/>
          <a:ext cx="4043177" cy="500341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0">
                <a:tc>
                  <a:txBody>
                    <a:bodyPr/>
                    <a:lstStyle/>
                    <a:p>
                      <a:pPr algn="ctr"/>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635684"/>
                  </a:ext>
                </a:extLst>
              </a:tr>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a:t>
                      </a:r>
                    </a:p>
                    <a:p>
                      <a:r>
                        <a:rPr lang="en-US" sz="1100" b="1" baseline="0" dirty="0">
                          <a:solidFill>
                            <a:schemeClr val="tx1"/>
                          </a:solidFill>
                          <a:latin typeface="Arial" panose="020B0604020202020204" pitchFamily="34" charset="0"/>
                          <a:cs typeface="Arial" panose="020B0604020202020204" pitchFamily="34" charset="0"/>
                        </a:rPr>
                        <a:t>for 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for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will give you time to debrief Alpha round.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debrief questions on the slide as a guide for giving specific and effective feedback to your partner based on their role and responsibilities. You do not need to answer each one.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partner feedback. Use your discretion if more time is needed due to teams providing valuable feedback to one another.]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40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Instruct the participants that they will switch roles and transition to Bravo round.</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11848155"/>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you will switch roles. Partner 2 will now be the one to practice using ACE.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Next you will be given the background information and instructions for your respective role.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038738"/>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13-A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565148" y="3421903"/>
            <a:ext cx="670618" cy="640135"/>
          </a:xfrm>
          <a:prstGeom prst="rect">
            <a:avLst/>
          </a:prstGeom>
        </p:spPr>
      </p:pic>
      <p:sp>
        <p:nvSpPr>
          <p:cNvPr id="10" name="TextBox 9"/>
          <p:cNvSpPr txBox="1"/>
          <p:nvPr/>
        </p:nvSpPr>
        <p:spPr>
          <a:xfrm>
            <a:off x="0" y="0"/>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1" name="TextBox 10">
            <a:extLst>
              <a:ext uri="{FF2B5EF4-FFF2-40B4-BE49-F238E27FC236}">
                <a16:creationId xmlns:a16="http://schemas.microsoft.com/office/drawing/2014/main" id="{33069A2B-196D-4033-B5A5-07B43F3DEA7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959355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13-</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73858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21164335"/>
              </p:ext>
            </p:extLst>
          </p:nvPr>
        </p:nvGraphicFramePr>
        <p:xfrm>
          <a:off x="137710" y="3257839"/>
          <a:ext cx="4043177" cy="549722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3947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a:t>
                      </a:r>
                      <a:r>
                        <a:rPr lang="en-US" sz="1100" b="1" baseline="0" dirty="0">
                          <a:solidFill>
                            <a:schemeClr val="tx1"/>
                          </a:solidFill>
                          <a:latin typeface="Arial" panose="020B0604020202020204" pitchFamily="34" charset="0"/>
                          <a:cs typeface="Arial" panose="020B0604020202020204" pitchFamily="34" charset="0"/>
                        </a:rPr>
                        <a:t>Simulation Bravo.</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Ask the Soldiers to review their respective roles and instructions.</a:t>
                      </a:r>
                      <a:endParaRPr lang="en-US" sz="1100" b="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53168796"/>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SzPct val="100000"/>
                        <a:buFont typeface="Arial" panose="020B0604020202020204" pitchFamily="34" charset="0"/>
                        <a:buChar char="•"/>
                      </a:pPr>
                      <a:r>
                        <a:rPr lang="en-US" sz="1100" baseline="0" dirty="0">
                          <a:solidFill>
                            <a:schemeClr val="tx1"/>
                          </a:solidFill>
                          <a:latin typeface="Arial" panose="020B0604020202020204" pitchFamily="34" charset="0"/>
                          <a:cs typeface="Arial" panose="020B0604020202020204" pitchFamily="34" charset="0"/>
                        </a:rPr>
                        <a:t>When you are finished reading your specific role’s background and instructions, let me know by giving me a thumbs up.</a:t>
                      </a:r>
                    </a:p>
                    <a:p>
                      <a:pPr marL="0" indent="0">
                        <a:spcBef>
                          <a:spcPts val="600"/>
                        </a:spcBef>
                        <a:buSzPct val="100000"/>
                        <a:buFont typeface="Arial" panose="020B0604020202020204" pitchFamily="34" charset="0"/>
                        <a:buNone/>
                      </a:pPr>
                      <a:r>
                        <a:rPr lang="en-US" sz="110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i="1" baseline="0" dirty="0">
                          <a:solidFill>
                            <a:schemeClr val="tx1"/>
                          </a:solidFill>
                          <a:latin typeface="Arial" panose="020B0604020202020204" pitchFamily="34" charset="0"/>
                          <a:cs typeface="Arial" panose="020B0604020202020204" pitchFamily="34" charset="0"/>
                        </a:rPr>
                        <a:t>: Provide as much time as needed for everyone to be comfortable with their individual role, yet do not provide too much time where they can study their partner’s background and instructions.]</a:t>
                      </a:r>
                      <a:endParaRPr lang="en-US" sz="1100" i="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872258"/>
                  </a:ext>
                </a:extLst>
              </a:tr>
              <a:tr h="34677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 Simulation </a:t>
                      </a:r>
                      <a:r>
                        <a:rPr lang="en-US" sz="1100" b="1" baseline="0" dirty="0">
                          <a:solidFill>
                            <a:schemeClr val="tx1"/>
                          </a:solidFill>
                          <a:latin typeface="Arial" panose="020B0604020202020204" pitchFamily="34" charset="0"/>
                          <a:cs typeface="Arial" panose="020B0604020202020204" pitchFamily="34" charset="0"/>
                        </a:rPr>
                        <a:t>Bravo.</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67767690"/>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Just like in the Alpha round, you will simulate the scenario that will be followed by a debrief with your partner to provide and receive feedback.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begin.</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Monitor the simulation exercise. If groups end really early, encourage them to continue on with the simulation.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it appears that most groups have finished their conversation, then transition to the guided team debrief on the next slide.]</a:t>
                      </a:r>
                      <a:endParaRPr lang="en-US" sz="1100" baseline="0" dirty="0">
                        <a:solidFill>
                          <a:schemeClr val="tx1"/>
                        </a:solidFill>
                        <a:latin typeface="Arial" panose="020B0604020202020204" pitchFamily="34" charset="0"/>
                        <a:cs typeface="Arial" panose="020B0604020202020204" pitchFamily="34" charset="0"/>
                      </a:endParaRPr>
                    </a:p>
                    <a:p>
                      <a:pPr marL="0" indent="0">
                        <a:spcBef>
                          <a:spcPts val="600"/>
                        </a:spcBef>
                        <a:buSzPct val="100000"/>
                        <a:buFont typeface="Arial" panose="020B0604020202020204" pitchFamily="34" charset="0"/>
                        <a:buNone/>
                      </a:pPr>
                      <a:r>
                        <a:rPr lang="en-US" sz="110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i="1" baseline="0" dirty="0">
                          <a:solidFill>
                            <a:schemeClr val="tx1"/>
                          </a:solidFill>
                          <a:latin typeface="Arial" panose="020B0604020202020204" pitchFamily="34" charset="0"/>
                          <a:cs typeface="Arial" panose="020B0604020202020204" pitchFamily="34" charset="0"/>
                        </a:rPr>
                        <a:t>: This is a natural transition to the next slide.]</a:t>
                      </a:r>
                      <a:endParaRPr lang="en-US" sz="1100" i="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4965769"/>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14-A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3510269" y="3276380"/>
            <a:ext cx="670618" cy="640135"/>
          </a:xfrm>
          <a:prstGeom prst="rect">
            <a:avLst/>
          </a:prstGeom>
        </p:spPr>
      </p:pic>
      <p:sp>
        <p:nvSpPr>
          <p:cNvPr id="12" name="TextBox 11"/>
          <p:cNvSpPr txBox="1"/>
          <p:nvPr/>
        </p:nvSpPr>
        <p:spPr>
          <a:xfrm>
            <a:off x="0" y="0"/>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1" name="TextBox 10">
            <a:extLst>
              <a:ext uri="{FF2B5EF4-FFF2-40B4-BE49-F238E27FC236}">
                <a16:creationId xmlns:a16="http://schemas.microsoft.com/office/drawing/2014/main" id="{BCD88D6E-5166-41D7-9DA8-CE853987572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91044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14-B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1488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5" name="TextBox 4">
            <a:extLst>
              <a:ext uri="{FF2B5EF4-FFF2-40B4-BE49-F238E27FC236}">
                <a16:creationId xmlns:a16="http://schemas.microsoft.com/office/drawing/2014/main" id="{BC7881F2-A851-4389-AA25-0770794D2197}"/>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2" name="TextBox 1">
            <a:extLst>
              <a:ext uri="{FF2B5EF4-FFF2-40B4-BE49-F238E27FC236}">
                <a16:creationId xmlns:a16="http://schemas.microsoft.com/office/drawing/2014/main" id="{55D72170-DC20-4049-7C78-5A9107B4C63C}"/>
              </a:ext>
            </a:extLst>
          </p:cNvPr>
          <p:cNvSpPr txBox="1"/>
          <p:nvPr/>
        </p:nvSpPr>
        <p:spPr>
          <a:xfrm>
            <a:off x="855459" y="1264251"/>
            <a:ext cx="5521155" cy="4893647"/>
          </a:xfrm>
          <a:prstGeom prst="rect">
            <a:avLst/>
          </a:prstGeom>
          <a:noFill/>
        </p:spPr>
        <p:txBody>
          <a:bodyPr wrap="square">
            <a:spAutoFit/>
          </a:bodyPr>
          <a:lstStyle/>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is intended to be delivered in-person and it is highly recommended that this training be conducted with small groups (fewer than 40). In-person training allows for optimal engagement and also fosters unit cohesion, thus building protective factors which is an aim of the training.</a:t>
            </a:r>
          </a:p>
          <a:p>
            <a:endParaRPr lang="en-US" sz="1200" dirty="0">
              <a:latin typeface="Arial 12"/>
            </a:endParaRPr>
          </a:p>
          <a:p>
            <a:r>
              <a:rPr lang="en-US" sz="1200" b="1" u="sng" dirty="0">
                <a:latin typeface="Arial 12"/>
              </a:rPr>
              <a:t>Cohesive efforts</a:t>
            </a:r>
            <a:r>
              <a:rPr lang="en-US" sz="1200" b="1" dirty="0">
                <a:latin typeface="Arial 12"/>
              </a:rPr>
              <a:t>:</a:t>
            </a:r>
            <a:r>
              <a:rPr lang="en-US" sz="1200" dirty="0">
                <a:latin typeface="Arial 12"/>
              </a:rPr>
              <a:t> It is strongly recommended that the ACE for Circle of Support training be offered around the same time frame that the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Circle of Support members on an annual basis. The ACE Base for Circle of Support module resembles the content and format of the ACE Base module for Soldiers but has been tailored for members of a Soldier’s Circle of Support (e.g., spouse, significant other, parent(s), siblings, extended family, friends, mentors). </a:t>
            </a:r>
          </a:p>
          <a:p>
            <a:endParaRPr lang="en-US" sz="1200" dirty="0">
              <a:latin typeface="Arial 12"/>
            </a:endParaRPr>
          </a:p>
        </p:txBody>
      </p:sp>
      <p:sp>
        <p:nvSpPr>
          <p:cNvPr id="3" name="Rectangle 2">
            <a:extLst>
              <a:ext uri="{FF2B5EF4-FFF2-40B4-BE49-F238E27FC236}">
                <a16:creationId xmlns:a16="http://schemas.microsoft.com/office/drawing/2014/main" id="{4BD92EC0-E6F5-428B-DFEF-B0EF3C2BBDA9}"/>
              </a:ext>
            </a:extLst>
          </p:cNvPr>
          <p:cNvSpPr/>
          <p:nvPr/>
        </p:nvSpPr>
        <p:spPr>
          <a:xfrm>
            <a:off x="855460" y="664850"/>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Tree>
    <p:extLst>
      <p:ext uri="{BB962C8B-B14F-4D97-AF65-F5344CB8AC3E}">
        <p14:creationId xmlns:p14="http://schemas.microsoft.com/office/powerpoint/2010/main" val="4156743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80332046"/>
              </p:ext>
            </p:extLst>
          </p:nvPr>
        </p:nvGraphicFramePr>
        <p:xfrm>
          <a:off x="192589" y="3190359"/>
          <a:ext cx="4043177" cy="423711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0">
                <a:tc>
                  <a:txBody>
                    <a:bodyPr/>
                    <a:lstStyle/>
                    <a:p>
                      <a:pPr algn="ctr"/>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635684"/>
                  </a:ext>
                </a:extLst>
              </a:tr>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a:t>
                      </a:r>
                    </a:p>
                    <a:p>
                      <a:r>
                        <a:rPr lang="en-US" sz="1100" b="1" baseline="0" dirty="0">
                          <a:solidFill>
                            <a:schemeClr val="tx1"/>
                          </a:solidFill>
                          <a:latin typeface="Arial" panose="020B0604020202020204" pitchFamily="34" charset="0"/>
                          <a:cs typeface="Arial" panose="020B0604020202020204" pitchFamily="34" charset="0"/>
                        </a:rPr>
                        <a:t>for 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for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Like before, I will give you time to debrief Bravo round.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debrief questions on the slide as a guide for giving specific and effective feedback to your partner based on their role and responsibilities. You do not need to talk about each question.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Use your discretion if more time is needed due to teams providing valuable feedback to one another.]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22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11848155"/>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completed the simulation training exercise, let’s do an AAR.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038738"/>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15</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642619" y="3445689"/>
            <a:ext cx="670618" cy="640135"/>
          </a:xfrm>
          <a:prstGeom prst="rect">
            <a:avLst/>
          </a:prstGeom>
        </p:spPr>
      </p:pic>
      <p:sp>
        <p:nvSpPr>
          <p:cNvPr id="10" name="TextBox 9"/>
          <p:cNvSpPr txBox="1"/>
          <p:nvPr/>
        </p:nvSpPr>
        <p:spPr>
          <a:xfrm>
            <a:off x="0" y="0"/>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1" name="TextBox 10">
            <a:extLst>
              <a:ext uri="{FF2B5EF4-FFF2-40B4-BE49-F238E27FC236}">
                <a16:creationId xmlns:a16="http://schemas.microsoft.com/office/drawing/2014/main" id="{3EEF5644-CB98-427B-A5CD-B757732E6E8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35361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15-B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631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16-A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1243567539"/>
              </p:ext>
            </p:extLst>
          </p:nvPr>
        </p:nvGraphicFramePr>
        <p:xfrm>
          <a:off x="192589" y="3257839"/>
          <a:ext cx="4043177" cy="484872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a:t>
                      </a:r>
                      <a:r>
                        <a:rPr lang="en-US" sz="1100" b="1" dirty="0">
                          <a:solidFill>
                            <a:schemeClr val="tx1"/>
                          </a:solidFill>
                          <a:latin typeface="Arial" panose="020B0604020202020204" pitchFamily="34" charset="0"/>
                          <a:cs typeface="Arial" panose="020B0604020202020204" pitchFamily="34" charset="0"/>
                        </a:rPr>
                        <a:t>the</a:t>
                      </a:r>
                      <a:r>
                        <a:rPr lang="en-US" sz="1100" b="1" baseline="0" dirty="0">
                          <a:solidFill>
                            <a:schemeClr val="tx1"/>
                          </a:solidFill>
                          <a:latin typeface="Arial" panose="020B0604020202020204" pitchFamily="34" charset="0"/>
                          <a:cs typeface="Arial" panose="020B0604020202020204" pitchFamily="34" charset="0"/>
                        </a:rPr>
                        <a:t> practical exercise AAR.</a:t>
                      </a:r>
                      <a:endParaRPr lang="en-US" sz="1100" kern="1200" dirty="0">
                        <a:solidFill>
                          <a:schemeClr val="accent5"/>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rial" panose="020B0604020202020204" pitchFamily="34" charset="0"/>
                          <a:ea typeface="+mn-ea"/>
                          <a:cs typeface="Arial" panose="020B0604020202020204" pitchFamily="34" charset="0"/>
                        </a:rPr>
                        <a:t>Restate</a:t>
                      </a:r>
                      <a:r>
                        <a:rPr lang="en-US" sz="1100" b="1" kern="1200" baseline="0" dirty="0">
                          <a:solidFill>
                            <a:schemeClr val="tx1"/>
                          </a:solidFill>
                          <a:effectLst/>
                          <a:latin typeface="Arial" panose="020B0604020202020204" pitchFamily="34" charset="0"/>
                          <a:ea typeface="+mn-ea"/>
                          <a:cs typeface="Arial" panose="020B0604020202020204" pitchFamily="34" charset="0"/>
                        </a:rPr>
                        <a:t> the intent of the simulation training exercise.</a:t>
                      </a:r>
                      <a:endParaRPr lang="en-US" sz="1100" b="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3322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u="none" strike="noStrike" kern="1200" baseline="0" dirty="0">
                          <a:solidFill>
                            <a:schemeClr val="dk1"/>
                          </a:solidFill>
                          <a:latin typeface="Arial" panose="020B0604020202020204" pitchFamily="34" charset="0"/>
                          <a:ea typeface="+mn-ea"/>
                          <a:cs typeface="Arial" panose="020B0604020202020204" pitchFamily="34" charset="0"/>
                        </a:rPr>
                        <a:t>The intent of the simulation training exercise was to provide an the opportunity to practice using ACE skills to support a fellow Soldier who is struggling in order to mitigate the risk of suicide</a:t>
                      </a:r>
                      <a:r>
                        <a:rPr lang="en-US" sz="1100" b="0" i="0" u="none" strike="noStrike" kern="1200" baseline="0" dirty="0">
                          <a:solidFill>
                            <a:srgbClr val="FF0000"/>
                          </a:solidFill>
                          <a:latin typeface="Arial" panose="020B0604020202020204" pitchFamily="34" charset="0"/>
                          <a:ea typeface="+mn-ea"/>
                          <a:cs typeface="Arial" panose="020B0604020202020204" pitchFamily="34" charset="0"/>
                        </a:rPr>
                        <a: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618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Bef>
                          <a:spcPts val="600"/>
                        </a:spcBef>
                        <a:buFont typeface="Arial" panose="020B0604020202020204" pitchFamily="34" charset="0"/>
                        <a:buNone/>
                      </a:pPr>
                      <a:r>
                        <a:rPr lang="en-US" sz="1100" b="1" i="0" kern="1200" dirty="0">
                          <a:solidFill>
                            <a:schemeClr val="tx1"/>
                          </a:solidFill>
                          <a:effectLst/>
                          <a:latin typeface="Arial" panose="020B0604020202020204" pitchFamily="34" charset="0"/>
                          <a:ea typeface="+mn-ea"/>
                          <a:cs typeface="Arial" panose="020B0604020202020204" pitchFamily="34" charset="0"/>
                        </a:rPr>
                        <a:t>Describe</a:t>
                      </a:r>
                      <a:r>
                        <a:rPr lang="en-US" sz="1100" b="1" i="0" kern="1200" baseline="0" dirty="0">
                          <a:solidFill>
                            <a:schemeClr val="tx1"/>
                          </a:solidFill>
                          <a:effectLst/>
                          <a:latin typeface="Arial" panose="020B0604020202020204" pitchFamily="34" charset="0"/>
                          <a:ea typeface="+mn-ea"/>
                          <a:cs typeface="Arial" panose="020B0604020202020204" pitchFamily="34" charset="0"/>
                        </a:rPr>
                        <a:t> and discuss what happened in the scenarios, specifically how it felt to ask the fellow partner if they were considering suicide.</a:t>
                      </a:r>
                      <a:endParaRPr lang="en-US" sz="1100" b="1" i="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55746265"/>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16093">
                        <a:spcBef>
                          <a:spcPts val="600"/>
                        </a:spcBef>
                        <a:buFont typeface="Arial" panose="020B0604020202020204" pitchFamily="34" charset="0"/>
                        <a:buChar char="•"/>
                        <a:defRPr/>
                      </a:pPr>
                      <a:r>
                        <a:rPr lang="en-US" sz="1100" dirty="0">
                          <a:solidFill>
                            <a:schemeClr val="dk1"/>
                          </a:solidFill>
                          <a:latin typeface="Arial" panose="020B0604020202020204" pitchFamily="34" charset="0"/>
                          <a:cs typeface="Arial" panose="020B0604020202020204" pitchFamily="34" charset="0"/>
                        </a:rPr>
                        <a:t>Another goal of the exercise was to practice asking about suicide in a direct and empathetic way.</a:t>
                      </a:r>
                    </a:p>
                    <a:p>
                      <a:pPr marL="171450" indent="-171450" defTabSz="916093">
                        <a:spcBef>
                          <a:spcPts val="600"/>
                        </a:spcBef>
                        <a:buFont typeface="Arial" panose="020B0604020202020204" pitchFamily="34" charset="0"/>
                        <a:buChar char="•"/>
                        <a:defRPr/>
                      </a:pPr>
                      <a:r>
                        <a:rPr lang="en-US" sz="1100" b="1" i="1" dirty="0">
                          <a:solidFill>
                            <a:schemeClr val="dk1"/>
                          </a:solidFill>
                          <a:latin typeface="Arial" panose="020B0604020202020204" pitchFamily="34" charset="0"/>
                          <a:cs typeface="Arial" panose="020B0604020202020204" pitchFamily="34" charset="0"/>
                        </a:rPr>
                        <a:t>[ASK] </a:t>
                      </a:r>
                      <a:r>
                        <a:rPr lang="en-US" sz="1100" dirty="0">
                          <a:solidFill>
                            <a:schemeClr val="dk1"/>
                          </a:solidFill>
                          <a:latin typeface="Arial" panose="020B0604020202020204" pitchFamily="34" charset="0"/>
                          <a:cs typeface="Arial" panose="020B0604020202020204" pitchFamily="34" charset="0"/>
                        </a:rPr>
                        <a:t>What did it feel like to ask if your</a:t>
                      </a:r>
                      <a:r>
                        <a:rPr lang="en-US" sz="1100" baseline="0" dirty="0">
                          <a:solidFill>
                            <a:schemeClr val="dk1"/>
                          </a:solidFill>
                          <a:latin typeface="Arial" panose="020B0604020202020204" pitchFamily="34" charset="0"/>
                          <a:cs typeface="Arial" panose="020B0604020202020204" pitchFamily="34" charset="0"/>
                        </a:rPr>
                        <a:t> partner </a:t>
                      </a:r>
                      <a:r>
                        <a:rPr lang="en-US" sz="1100" dirty="0">
                          <a:solidFill>
                            <a:schemeClr val="dk1"/>
                          </a:solidFill>
                          <a:latin typeface="Arial" panose="020B0604020202020204" pitchFamily="34" charset="0"/>
                          <a:cs typeface="Arial" panose="020B0604020202020204" pitchFamily="34" charset="0"/>
                        </a:rPr>
                        <a:t>was considering suicide?</a:t>
                      </a:r>
                    </a:p>
                    <a:p>
                      <a:pPr marL="0" indent="0" defTabSz="916093">
                        <a:spcBef>
                          <a:spcPts val="600"/>
                        </a:spcBef>
                        <a:buFont typeface="Arial" panose="020B0604020202020204" pitchFamily="34" charset="0"/>
                        <a:buNone/>
                        <a:defRPr/>
                      </a:pPr>
                      <a:r>
                        <a:rPr lang="en-US" sz="1100" i="1" dirty="0">
                          <a:solidFill>
                            <a:schemeClr val="dk1"/>
                          </a:solidFill>
                          <a:latin typeface="Arial" panose="020B0604020202020204" pitchFamily="34" charset="0"/>
                          <a:cs typeface="Arial" panose="020B0604020202020204" pitchFamily="34" charset="0"/>
                        </a:rPr>
                        <a:t>[</a:t>
                      </a:r>
                      <a:r>
                        <a:rPr lang="en-US" sz="1100" b="1" i="1" dirty="0">
                          <a:solidFill>
                            <a:schemeClr val="dk1"/>
                          </a:solidFill>
                          <a:latin typeface="Arial" panose="020B0604020202020204" pitchFamily="34" charset="0"/>
                          <a:cs typeface="Arial" panose="020B0604020202020204" pitchFamily="34" charset="0"/>
                        </a:rPr>
                        <a:t>NOTE</a:t>
                      </a:r>
                      <a:r>
                        <a:rPr lang="en-US" sz="1100" i="1" dirty="0">
                          <a:solidFill>
                            <a:schemeClr val="dk1"/>
                          </a:solidFill>
                          <a:latin typeface="Arial" panose="020B0604020202020204" pitchFamily="34" charset="0"/>
                          <a:cs typeface="Arial" panose="020B0604020202020204" pitchFamily="34" charset="0"/>
                        </a:rPr>
                        <a:t>: Allow for responses.]</a:t>
                      </a:r>
                    </a:p>
                    <a:p>
                      <a:pPr marL="171450" indent="-171450" defTabSz="916093">
                        <a:spcBef>
                          <a:spcPts val="600"/>
                        </a:spcBef>
                        <a:buFont typeface="Arial" panose="020B0604020202020204" pitchFamily="34" charset="0"/>
                        <a:buChar char="•"/>
                        <a:defRPr/>
                      </a:pPr>
                      <a:r>
                        <a:rPr lang="en-US" sz="1100" b="1" i="1" dirty="0">
                          <a:solidFill>
                            <a:schemeClr val="dk1"/>
                          </a:solidFill>
                          <a:latin typeface="Arial" panose="020B0604020202020204" pitchFamily="34" charset="0"/>
                          <a:cs typeface="Arial" panose="020B0604020202020204" pitchFamily="34" charset="0"/>
                        </a:rPr>
                        <a:t>[ASK] </a:t>
                      </a:r>
                      <a:r>
                        <a:rPr lang="en-US" sz="1100" dirty="0">
                          <a:solidFill>
                            <a:schemeClr val="dk1"/>
                          </a:solidFill>
                          <a:latin typeface="Arial" panose="020B0604020202020204" pitchFamily="34" charset="0"/>
                          <a:cs typeface="Arial" panose="020B0604020202020204" pitchFamily="34" charset="0"/>
                        </a:rPr>
                        <a:t>At any time, was it uncomfortable to ask about the other person’s issues? If so, how did you work through that?</a:t>
                      </a: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dirty="0">
                          <a:solidFill>
                            <a:schemeClr val="dk1"/>
                          </a:solidFill>
                          <a:latin typeface="Arial" panose="020B0604020202020204" pitchFamily="34" charset="0"/>
                          <a:cs typeface="Arial" panose="020B0604020202020204" pitchFamily="34" charset="0"/>
                        </a:rPr>
                        <a:t>[</a:t>
                      </a:r>
                      <a:r>
                        <a:rPr lang="en-US" sz="1100" b="1" i="1" dirty="0">
                          <a:solidFill>
                            <a:schemeClr val="dk1"/>
                          </a:solidFill>
                          <a:latin typeface="Arial" panose="020B0604020202020204" pitchFamily="34" charset="0"/>
                          <a:cs typeface="Arial" panose="020B0604020202020204" pitchFamily="34" charset="0"/>
                        </a:rPr>
                        <a:t>NOTE</a:t>
                      </a:r>
                      <a:r>
                        <a:rPr lang="en-US" sz="1100" i="1" dirty="0">
                          <a:solidFill>
                            <a:schemeClr val="dk1"/>
                          </a:solidFill>
                          <a:latin typeface="Arial" panose="020B0604020202020204" pitchFamily="34" charset="0"/>
                          <a:cs typeface="Arial" panose="020B0604020202020204" pitchFamily="34" charset="0"/>
                        </a:rPr>
                        <a:t>: Allow for responses.]</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4202832"/>
                  </a:ext>
                </a:extLst>
              </a:tr>
            </a:tbl>
          </a:graphicData>
        </a:graphic>
      </p:graphicFrame>
      <p:pic>
        <p:nvPicPr>
          <p:cNvPr id="13" name="Picture 12"/>
          <p:cNvPicPr>
            <a:picLocks noChangeAspect="1"/>
          </p:cNvPicPr>
          <p:nvPr/>
        </p:nvPicPr>
        <p:blipFill>
          <a:blip r:embed="rId3"/>
          <a:stretch>
            <a:fillRect/>
          </a:stretch>
        </p:blipFill>
        <p:spPr>
          <a:xfrm>
            <a:off x="3565148" y="3287048"/>
            <a:ext cx="670618" cy="640135"/>
          </a:xfrm>
          <a:prstGeom prst="rect">
            <a:avLst/>
          </a:prstGeom>
        </p:spPr>
      </p:pic>
      <p:sp>
        <p:nvSpPr>
          <p:cNvPr id="14" name="Rectangle 13"/>
          <p:cNvSpPr/>
          <p:nvPr/>
        </p:nvSpPr>
        <p:spPr>
          <a:xfrm>
            <a:off x="3341369" y="3398649"/>
            <a:ext cx="447558"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a:t>
            </a:r>
            <a:endParaRPr lang="en-US" sz="1600" dirty="0"/>
          </a:p>
        </p:txBody>
      </p:sp>
      <p:sp>
        <p:nvSpPr>
          <p:cNvPr id="12" name="Isosceles Triangle 11">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0" y="0"/>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1" name="TextBox 10">
            <a:extLst>
              <a:ext uri="{FF2B5EF4-FFF2-40B4-BE49-F238E27FC236}">
                <a16:creationId xmlns:a16="http://schemas.microsoft.com/office/drawing/2014/main" id="{811C0039-852E-40EE-9D42-9982CD055769}"/>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379967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03032702"/>
              </p:ext>
            </p:extLst>
          </p:nvPr>
        </p:nvGraphicFramePr>
        <p:xfrm>
          <a:off x="198437" y="384639"/>
          <a:ext cx="4114800" cy="779523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Bef>
                          <a:spcPts val="600"/>
                        </a:spcBef>
                        <a:buFont typeface="Arial" panose="020B0604020202020204" pitchFamily="34" charset="0"/>
                        <a:buNone/>
                      </a:pP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Discuss the difference between Alpha and Bravo conversations, specifically when the Soldier responded “yes” to thinking about suicide.</a:t>
                      </a:r>
                      <a:endParaRPr lang="en-US" sz="1100" b="1" i="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84795768"/>
                  </a:ext>
                </a:extLst>
              </a:tr>
              <a:tr h="35964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One key difference in Alpha and Bravo round was that in Bravo round the Soldier facing life challenges had said “yes” to having suicidal ideations. </a:t>
                      </a:r>
                    </a:p>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differences did you notice in the ACE experience from when the Soldier responded “yes” or “no” to having suicidal ideation? </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 Use the following talking point to supplement Soldier responses, if necessary.]</a:t>
                      </a:r>
                    </a:p>
                    <a:p>
                      <a:pPr marL="171450" indent="-171450">
                        <a:spcBef>
                          <a:spcPts val="600"/>
                        </a:spcBef>
                        <a:buFont typeface="Arial" panose="020B0604020202020204" pitchFamily="34" charset="0"/>
                        <a:buChar char="•"/>
                      </a:pP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When a person responds “yes” and affirms they are having suicidal thoughts, it can change the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intensity</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 and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direction</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 of the conversation. It can create a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sense of urgency to ESCORT </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the Soldier safely and quickly to an emergency resource.</a:t>
                      </a:r>
                      <a:endParaRPr lang="en-US" sz="1100" i="0" kern="1200" dirty="0">
                        <a:solidFill>
                          <a:schemeClr val="accent5"/>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287062"/>
                  </a:ext>
                </a:extLst>
              </a:tr>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57150" indent="0">
                        <a:spcAft>
                          <a:spcPts val="600"/>
                        </a:spcAft>
                        <a:buFont typeface="Arial" panose="020B0604020202020204" pitchFamily="34" charset="0"/>
                        <a:buNone/>
                      </a:pPr>
                      <a:r>
                        <a:rPr lang="en-US" sz="1100" b="1" dirty="0">
                          <a:solidFill>
                            <a:schemeClr val="tx1"/>
                          </a:solidFill>
                          <a:latin typeface="Arial" panose="020B0604020202020204" pitchFamily="34" charset="0"/>
                          <a:cs typeface="Arial" panose="020B0604020202020204" pitchFamily="34" charset="0"/>
                        </a:rPr>
                        <a:t>Review what went well and what could be improved.</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were some overall sustains from your and your partner’s use of ACE in the simulation exercise?</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were some improves? Or what might you do differently if encountering this situation in real life?</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65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latin typeface="Arial" panose="020B0604020202020204" pitchFamily="34" charset="0"/>
                          <a:cs typeface="Arial" panose="020B0604020202020204" pitchFamily="34" charset="0"/>
                        </a:rPr>
                        <a:t>Discuss lessons learned that could be used for a real-life event.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is a key takeaway that you learned from participating in this simulation exercise that you can use to help you prevent suicide in your unit?</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r h="43128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6.</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dirty="0">
                          <a:latin typeface="Arial" panose="020B0604020202020204" pitchFamily="34" charset="0"/>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83155506"/>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Engaging</a:t>
                      </a:r>
                      <a:r>
                        <a:rPr lang="en-US" sz="1100" baseline="0" dirty="0">
                          <a:latin typeface="Arial" panose="020B0604020202020204" pitchFamily="34" charset="0"/>
                          <a:cs typeface="Arial" panose="020B0604020202020204" pitchFamily="34" charset="0"/>
                        </a:rPr>
                        <a:t> in ACE can help mitigate risk of suicide. Another suicide prevention strategy is to get ahead of the risk and build protective factors.</a:t>
                      </a:r>
                      <a:endParaRPr lang="en-US" sz="1100"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0534968"/>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16</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8" name="TextBox 7">
            <a:extLst>
              <a:ext uri="{FF2B5EF4-FFF2-40B4-BE49-F238E27FC236}">
                <a16:creationId xmlns:a16="http://schemas.microsoft.com/office/drawing/2014/main" id="{1336D90B-888A-46C4-8144-549A9967DAD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745435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25185123"/>
              </p:ext>
            </p:extLst>
          </p:nvPr>
        </p:nvGraphicFramePr>
        <p:xfrm>
          <a:off x="212949" y="3320204"/>
          <a:ext cx="4043177" cy="57563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4737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techniques that bolster protective factors that</a:t>
                      </a:r>
                      <a:r>
                        <a:rPr lang="en-US" sz="1100" b="1" baseline="0" dirty="0">
                          <a:solidFill>
                            <a:schemeClr val="tx1"/>
                          </a:solidFill>
                          <a:latin typeface="Arial" panose="020B0604020202020204" pitchFamily="34" charset="0"/>
                          <a:cs typeface="Arial" panose="020B0604020202020204" pitchFamily="34" charset="0"/>
                        </a:rPr>
                        <a:t> can help</a:t>
                      </a:r>
                      <a:r>
                        <a:rPr lang="en-US" sz="1100" b="1" dirty="0">
                          <a:solidFill>
                            <a:schemeClr val="tx1"/>
                          </a:solidFill>
                          <a:latin typeface="Arial" panose="020B0604020202020204" pitchFamily="34" charset="0"/>
                          <a:cs typeface="Arial" panose="020B0604020202020204" pitchFamily="34" charset="0"/>
                        </a:rPr>
                        <a:t> to mitigate suicide risk. </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351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State that part of suicide prevention is taking a proactive</a:t>
                      </a:r>
                      <a:r>
                        <a:rPr lang="en-US" sz="1100" b="1" baseline="0" dirty="0">
                          <a:solidFill>
                            <a:schemeClr val="tx1"/>
                          </a:solidFill>
                          <a:latin typeface="Arial" panose="020B0604020202020204" pitchFamily="34" charset="0"/>
                          <a:cs typeface="Arial" panose="020B0604020202020204" pitchFamily="34" charset="0"/>
                        </a:rPr>
                        <a:t> approach and building protective factors.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7329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You may recall from the ACE Base module that part</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of suicide prevention is taking a proactive approach and building protective factors that can help mitigate the risk of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Protective factors exist at the individual level as well as at the unit-level.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592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dk1"/>
                          </a:solidFill>
                          <a:latin typeface="Arial" panose="020B0604020202020204" pitchFamily="34" charset="0"/>
                          <a:ea typeface="Verdana" panose="020B0604030504040204" pitchFamily="34" charset="0"/>
                          <a:cs typeface="Arial" panose="020B0604020202020204" pitchFamily="34" charset="0"/>
                        </a:rPr>
                        <a:t>Briefly review ways to bolster individual protective factors.</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74060302"/>
                  </a:ext>
                </a:extLst>
              </a:tr>
              <a:tr h="7364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Individually, we all have protective factors that can be built upon and some that we may need to add.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Here are a few ways you can bolster individual protective factors:</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build on successful life management skills</a:t>
                      </a:r>
                      <a:r>
                        <a:rPr lang="en-US" sz="1100" baseline="0" dirty="0">
                          <a:latin typeface="Arial" panose="020B0604020202020204" pitchFamily="34" charset="0"/>
                          <a:cs typeface="Arial" panose="020B0604020202020204" pitchFamily="34" charset="0"/>
                        </a:rPr>
                        <a:t> and pursue goals.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Establishing short-, mid-, and long-term goals can help to determine a personal way ahead</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maintain connectedness with other</a:t>
                      </a:r>
                      <a:r>
                        <a:rPr lang="en-US" sz="1100" baseline="0" dirty="0">
                          <a:latin typeface="Arial" panose="020B0604020202020204" pitchFamily="34" charset="0"/>
                          <a:cs typeface="Arial" panose="020B0604020202020204" pitchFamily="34" charset="0"/>
                        </a:rPr>
                        <a:t>s in and outside of the unit.</a:t>
                      </a:r>
                      <a:r>
                        <a:rPr lang="en-US" sz="1100" dirty="0">
                          <a:latin typeface="Arial" panose="020B0604020202020204" pitchFamily="34" charset="0"/>
                          <a:cs typeface="Arial" panose="020B0604020202020204" pitchFamily="34" charset="0"/>
                        </a:rPr>
                        <a:t>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Connecting with a respected leader; seeking a mentor and/or spiritual advisor can help refine life goals</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seek a sense of purpose or meaning in life</a:t>
                      </a:r>
                      <a:endPar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1338500"/>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17-A</a:t>
            </a: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9" name="Isosceles Triangle 8"/>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3AAC375-34E7-4EEB-90E1-793A72A7E36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160940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4729396"/>
              </p:ext>
            </p:extLst>
          </p:nvPr>
        </p:nvGraphicFramePr>
        <p:xfrm>
          <a:off x="198437" y="384639"/>
          <a:ext cx="4114800" cy="671169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dk1"/>
                          </a:solidFill>
                          <a:latin typeface="Arial" panose="020B0604020202020204" pitchFamily="34" charset="0"/>
                          <a:ea typeface="Verdana" panose="020B0604030504040204" pitchFamily="34" charset="0"/>
                          <a:cs typeface="Arial" panose="020B0604020202020204" pitchFamily="34" charset="0"/>
                        </a:rPr>
                        <a:t>Briefly review ways to bolster unit-level protective factors.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Furthermore, each of us can impact unit-level protective factors.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Here are a few ways you can help bolster unit-level protective factors:</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maintain suicide prevention knowledge and intervention skills like those you’ve learned and practiced</a:t>
                      </a:r>
                      <a:r>
                        <a:rPr lang="en-US" sz="1100" baseline="0" dirty="0">
                          <a:solidFill>
                            <a:prstClr val="black"/>
                          </a:solidFill>
                          <a:latin typeface="Arial" panose="020B0604020202020204" pitchFamily="34" charset="0"/>
                          <a:ea typeface="+mn-ea"/>
                          <a:cs typeface="Arial" panose="020B0604020202020204" pitchFamily="34" charset="0"/>
                        </a:rPr>
                        <a:t> today</a:t>
                      </a:r>
                      <a:endParaRPr lang="en-US" sz="1100" dirty="0">
                        <a:solidFill>
                          <a:prstClr val="black"/>
                        </a:solidFill>
                        <a:latin typeface="Arial" panose="020B0604020202020204" pitchFamily="34" charset="0"/>
                        <a:ea typeface="+mn-ea"/>
                        <a:cs typeface="Arial" panose="020B0604020202020204" pitchFamily="34" charset="0"/>
                      </a:endParaRP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apply positive leadership skills to promote help seeking decisions. </a:t>
                      </a:r>
                      <a:r>
                        <a:rPr lang="en-US" sz="1100" dirty="0">
                          <a:solidFill>
                            <a:prstClr val="black"/>
                          </a:solidFill>
                          <a:latin typeface="Arial" panose="020B0604020202020204" pitchFamily="34" charset="0"/>
                          <a:cs typeface="Arial" panose="020B0604020202020204" pitchFamily="34" charset="0"/>
                        </a:rPr>
                        <a:t>Utilize Army leadership publications (e.g., ADP 6-22) to highlight proactive and supportive leadership traits</a:t>
                      </a: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promote and participate in team-building activities that</a:t>
                      </a:r>
                      <a:r>
                        <a:rPr lang="en-US" sz="1100" baseline="0" dirty="0">
                          <a:solidFill>
                            <a:prstClr val="black"/>
                          </a:solidFill>
                          <a:latin typeface="Arial" panose="020B0604020202020204" pitchFamily="34" charset="0"/>
                          <a:ea typeface="+mn-ea"/>
                          <a:cs typeface="Arial" panose="020B0604020202020204" pitchFamily="34" charset="0"/>
                        </a:rPr>
                        <a:t> </a:t>
                      </a:r>
                      <a:r>
                        <a:rPr lang="en-US" sz="1100" dirty="0">
                          <a:solidFill>
                            <a:prstClr val="black"/>
                          </a:solidFill>
                          <a:latin typeface="Arial" panose="020B0604020202020204" pitchFamily="34" charset="0"/>
                          <a:ea typeface="+mn-ea"/>
                          <a:cs typeface="Arial" panose="020B0604020202020204" pitchFamily="34" charset="0"/>
                        </a:rPr>
                        <a:t>build and sustain high levels of unit cohesion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65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key protective factors like connectedness</a:t>
                      </a:r>
                      <a:r>
                        <a:rPr lang="en-US" sz="1100" b="1" baseline="0" dirty="0">
                          <a:solidFill>
                            <a:schemeClr val="tx1"/>
                          </a:solidFill>
                          <a:latin typeface="Arial" panose="020B0604020202020204" pitchFamily="34" charset="0"/>
                          <a:cs typeface="Arial" panose="020B0604020202020204" pitchFamily="34" charset="0"/>
                        </a:rPr>
                        <a:t> and </a:t>
                      </a:r>
                      <a:r>
                        <a:rPr lang="en-US" sz="1100" b="1" dirty="0">
                          <a:solidFill>
                            <a:schemeClr val="tx1"/>
                          </a:solidFill>
                          <a:latin typeface="Arial" panose="020B0604020202020204" pitchFamily="34" charset="0"/>
                          <a:cs typeface="Arial" panose="020B0604020202020204" pitchFamily="34" charset="0"/>
                        </a:rPr>
                        <a:t>trust </a:t>
                      </a:r>
                      <a:r>
                        <a:rPr lang="en-US" sz="1100" b="1" baseline="0" dirty="0">
                          <a:solidFill>
                            <a:schemeClr val="tx1"/>
                          </a:solidFill>
                          <a:latin typeface="Arial" panose="020B0604020202020204" pitchFamily="34" charset="0"/>
                          <a:cs typeface="Arial" panose="020B0604020202020204" pitchFamily="34" charset="0"/>
                        </a:rPr>
                        <a:t>help to </a:t>
                      </a:r>
                      <a:r>
                        <a:rPr lang="en-US" sz="1100" b="1" dirty="0">
                          <a:solidFill>
                            <a:schemeClr val="tx1"/>
                          </a:solidFill>
                          <a:latin typeface="Arial" panose="020B0604020202020204" pitchFamily="34" charset="0"/>
                          <a:cs typeface="Arial" panose="020B0604020202020204" pitchFamily="34" charset="0"/>
                        </a:rPr>
                        <a:t>mitigate</a:t>
                      </a:r>
                      <a:r>
                        <a:rPr lang="en-US" sz="1100" b="1" baseline="0" dirty="0">
                          <a:solidFill>
                            <a:schemeClr val="tx1"/>
                          </a:solidFill>
                          <a:latin typeface="Arial" panose="020B0604020202020204" pitchFamily="34" charset="0"/>
                          <a:cs typeface="Arial" panose="020B0604020202020204" pitchFamily="34" charset="0"/>
                        </a:rPr>
                        <a:t> suicide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Connectedness</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and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trust</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are key protective factors that help to mitigate suicide risk.</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Staying connected helps to increase awareness of the common behaviors and moods of those around us, improving our ability to recognize the signals of someone facing life challenges.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Strong connections with others helps to build trust</a:t>
                      </a:r>
                      <a:r>
                        <a:rPr lang="en-US" sz="1100" baseline="0" dirty="0">
                          <a:solidFill>
                            <a:prstClr val="black"/>
                          </a:solidFill>
                          <a:latin typeface="Arial" panose="020B0604020202020204" pitchFamily="34" charset="0"/>
                          <a:ea typeface="+mn-ea"/>
                          <a:cs typeface="Arial" panose="020B0604020202020204" pitchFamily="34" charset="0"/>
                        </a:rPr>
                        <a:t>, thus</a:t>
                      </a:r>
                      <a:r>
                        <a:rPr lang="en-US" sz="1100" dirty="0">
                          <a:solidFill>
                            <a:prstClr val="black"/>
                          </a:solidFill>
                          <a:latin typeface="Arial" panose="020B0604020202020204" pitchFamily="34" charset="0"/>
                          <a:ea typeface="+mn-ea"/>
                          <a:cs typeface="Arial" panose="020B0604020202020204" pitchFamily="34" charset="0"/>
                        </a:rPr>
                        <a:t> increasing the chances </a:t>
                      </a:r>
                      <a:r>
                        <a:rPr lang="en-US" sz="1100" baseline="0" dirty="0">
                          <a:solidFill>
                            <a:prstClr val="black"/>
                          </a:solidFill>
                          <a:latin typeface="Arial" panose="020B0604020202020204" pitchFamily="34" charset="0"/>
                          <a:ea typeface="+mn-ea"/>
                          <a:cs typeface="Arial" panose="020B0604020202020204" pitchFamily="34" charset="0"/>
                        </a:rPr>
                        <a:t>that Soldiers will feel comfortable reaching out in times of difficulty and helping to </a:t>
                      </a:r>
                      <a:r>
                        <a:rPr lang="en-US" sz="1100" dirty="0">
                          <a:solidFill>
                            <a:prstClr val="black"/>
                          </a:solidFill>
                          <a:latin typeface="Arial" panose="020B0604020202020204" pitchFamily="34" charset="0"/>
                          <a:ea typeface="+mn-ea"/>
                          <a:cs typeface="Arial" panose="020B0604020202020204" pitchFamily="34" charset="0"/>
                        </a:rPr>
                        <a:t>mitigate the risk for 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Building a culture of trust</a:t>
                      </a:r>
                      <a:r>
                        <a:rPr lang="en-US" sz="1100" baseline="0" dirty="0">
                          <a:solidFill>
                            <a:prstClr val="black"/>
                          </a:solidFill>
                          <a:latin typeface="Arial" panose="020B0604020202020204" pitchFamily="34" charset="0"/>
                          <a:ea typeface="+mn-ea"/>
                          <a:cs typeface="Arial" panose="020B0604020202020204" pitchFamily="34" charset="0"/>
                        </a:rPr>
                        <a:t> helps remove help-seeking barriers, increasing the chances Soldiers will reach out for help before a crises occurs. </a:t>
                      </a:r>
                      <a:endParaRPr lang="en-US" sz="1100" i="1" baseline="0" dirty="0">
                        <a:solidFill>
                          <a:prstClr val="black"/>
                        </a:solidFill>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baseline="0" dirty="0">
                          <a:solidFill>
                            <a:prstClr val="black"/>
                          </a:solidFill>
                          <a:latin typeface="Arial" panose="020B0604020202020204" pitchFamily="34" charset="0"/>
                          <a:ea typeface="+mn-ea"/>
                          <a:cs typeface="Arial" panose="020B0604020202020204" pitchFamily="34" charset="0"/>
                        </a:rPr>
                        <a:t>[</a:t>
                      </a:r>
                      <a:r>
                        <a:rPr lang="en-US" sz="1100" b="1" i="1" baseline="0" dirty="0">
                          <a:solidFill>
                            <a:prstClr val="black"/>
                          </a:solidFill>
                          <a:latin typeface="Arial" panose="020B0604020202020204" pitchFamily="34" charset="0"/>
                          <a:ea typeface="+mn-ea"/>
                          <a:cs typeface="Arial" panose="020B0604020202020204" pitchFamily="34" charset="0"/>
                        </a:rPr>
                        <a:t>NOTE</a:t>
                      </a:r>
                      <a:r>
                        <a:rPr lang="en-US" sz="1100" i="1" baseline="0" dirty="0">
                          <a:solidFill>
                            <a:prstClr val="black"/>
                          </a:solidFill>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17-B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
        <p:nvSpPr>
          <p:cNvPr id="8" name="TextBox 7">
            <a:extLst>
              <a:ext uri="{FF2B5EF4-FFF2-40B4-BE49-F238E27FC236}">
                <a16:creationId xmlns:a16="http://schemas.microsoft.com/office/drawing/2014/main" id="{52F23361-64D7-4986-ACAB-3C8F6C4B7AD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655551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411163"/>
            <a:ext cx="3802063" cy="2852737"/>
          </a:xfrm>
        </p:spPr>
      </p:sp>
      <p:graphicFrame>
        <p:nvGraphicFramePr>
          <p:cNvPr id="4" name="Table 3">
            <a:extLst>
              <a:ext uri="{FF2B5EF4-FFF2-40B4-BE49-F238E27FC236}">
                <a16:creationId xmlns:a16="http://schemas.microsoft.com/office/drawing/2014/main" id="{15D98473-CF5C-4BC7-9869-82168FA3CF44}"/>
              </a:ext>
            </a:extLst>
          </p:cNvPr>
          <p:cNvGraphicFramePr>
            <a:graphicFrameLocks noGrp="1"/>
          </p:cNvGraphicFramePr>
          <p:nvPr>
            <p:extLst>
              <p:ext uri="{D42A27DB-BD31-4B8C-83A1-F6EECF244321}">
                <p14:modId xmlns:p14="http://schemas.microsoft.com/office/powerpoint/2010/main" val="2927414878"/>
              </p:ext>
            </p:extLst>
          </p:nvPr>
        </p:nvGraphicFramePr>
        <p:xfrm>
          <a:off x="343566" y="3446409"/>
          <a:ext cx="3963322" cy="5212324"/>
        </p:xfrm>
        <a:graphic>
          <a:graphicData uri="http://schemas.openxmlformats.org/drawingml/2006/table">
            <a:tbl>
              <a:tblPr firstRow="1" bandRow="1">
                <a:tableStyleId>{5C22544A-7EE6-4342-B048-85BDC9FD1C3A}</a:tableStyleId>
              </a:tblPr>
              <a:tblGrid>
                <a:gridCol w="499465">
                  <a:extLst>
                    <a:ext uri="{9D8B030D-6E8A-4147-A177-3AD203B41FA5}">
                      <a16:colId xmlns:a16="http://schemas.microsoft.com/office/drawing/2014/main" val="1549739762"/>
                    </a:ext>
                  </a:extLst>
                </a:gridCol>
                <a:gridCol w="3463857">
                  <a:extLst>
                    <a:ext uri="{9D8B030D-6E8A-4147-A177-3AD203B41FA5}">
                      <a16:colId xmlns:a16="http://schemas.microsoft.com/office/drawing/2014/main" val="792738329"/>
                    </a:ext>
                  </a:extLst>
                </a:gridCol>
              </a:tblGrid>
              <a:tr h="76606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6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 a concise review of non-emergency and emergency r</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esources.</a:t>
                      </a: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280072"/>
                  </a:ext>
                </a:extLst>
              </a:tr>
              <a:tr h="188084">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 b="0" i="1"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0523784"/>
                  </a:ext>
                </a:extLst>
              </a:tr>
              <a:tr h="565700">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 a concise review of non-emergency and emergency resources.</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77208671"/>
                  </a:ext>
                </a:extLst>
              </a:tr>
              <a:tr h="2758380">
                <a:tc>
                  <a:txBody>
                    <a:bodyPr/>
                    <a:lstStyle/>
                    <a:p>
                      <a:endParaRPr lang="en-US" sz="1050" dirty="0">
                        <a:latin typeface="Verdana" panose="020B0604030504040204" pitchFamily="34" charset="0"/>
                        <a:ea typeface="Verdana" panose="020B0604030504040204" pitchFamily="34" charset="0"/>
                      </a:endParaRPr>
                    </a:p>
                  </a:txBody>
                  <a:tcPr>
                    <a:lnT w="12700" cmpd="sng">
                      <a:noFill/>
                    </a:lnT>
                    <a:lnB w="12700" cmpd="sng">
                      <a:noFill/>
                    </a:lnB>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you recall from the ACE Base module, there are two types of resources.</a:t>
                      </a:r>
                    </a:p>
                    <a:p>
                      <a:pPr marL="463550" lvl="0" indent="-122238"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an individual is suicidal, you will need to know the </a:t>
                      </a:r>
                      <a:r>
                        <a:rPr lang="en-US" sz="1100" b="1" dirty="0">
                          <a:solidFill>
                            <a:schemeClr val="tx1"/>
                          </a:solidFill>
                          <a:latin typeface="Arial" panose="020B0604020202020204" pitchFamily="34" charset="0"/>
                          <a:cs typeface="Arial" panose="020B0604020202020204" pitchFamily="34" charset="0"/>
                        </a:rPr>
                        <a:t>emergency resources </a:t>
                      </a:r>
                      <a:r>
                        <a:rPr lang="en-US" sz="1100" dirty="0">
                          <a:solidFill>
                            <a:schemeClr val="tx1"/>
                          </a:solidFill>
                          <a:latin typeface="Arial" panose="020B0604020202020204" pitchFamily="34" charset="0"/>
                          <a:cs typeface="Arial" panose="020B0604020202020204" pitchFamily="34" charset="0"/>
                        </a:rPr>
                        <a:t>to use under these circumstances.</a:t>
                      </a:r>
                    </a:p>
                    <a:p>
                      <a:pPr marL="463550" lvl="0" indent="-122238"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an individual is not suicidal, you still need to connect them with </a:t>
                      </a:r>
                      <a:r>
                        <a:rPr lang="en-US" sz="1100" b="1" dirty="0">
                          <a:solidFill>
                            <a:schemeClr val="tx1"/>
                          </a:solidFill>
                          <a:latin typeface="Arial" panose="020B0604020202020204" pitchFamily="34" charset="0"/>
                          <a:cs typeface="Arial" panose="020B0604020202020204" pitchFamily="34" charset="0"/>
                        </a:rPr>
                        <a:t>non-emergency resources</a:t>
                      </a:r>
                      <a:r>
                        <a:rPr lang="en-US" sz="1100" dirty="0">
                          <a:solidFill>
                            <a:schemeClr val="tx1"/>
                          </a:solidFill>
                          <a:latin typeface="Arial" panose="020B0604020202020204" pitchFamily="34" charset="0"/>
                          <a:cs typeface="Arial" panose="020B0604020202020204" pitchFamily="34" charset="0"/>
                        </a:rPr>
                        <a:t> that can help them with their difficulties.</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Non-emergency resources vary by location and environment. This is not a comprehensive list.</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General resources vary by location and can change frequently; the ones listed apply to all Service components.</a:t>
                      </a:r>
                      <a:endPar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anchor="ctr">
                    <a:lnT w="12700" cmpd="sng">
                      <a:noFill/>
                    </a:lnT>
                    <a:lnB w="12700" cmpd="sng">
                      <a:noFill/>
                    </a:lnB>
                    <a:noFill/>
                  </a:tcPr>
                </a:tc>
                <a:extLst>
                  <a:ext uri="{0D108BD9-81ED-4DB2-BD59-A6C34878D82A}">
                    <a16:rowId xmlns:a16="http://schemas.microsoft.com/office/drawing/2014/main" val="3701477692"/>
                  </a:ext>
                </a:extLst>
              </a:tr>
              <a:tr h="412710">
                <a:tc>
                  <a:txBody>
                    <a:bodyPr/>
                    <a:lstStyle/>
                    <a:p>
                      <a:pPr algn="ctr"/>
                      <a:r>
                        <a:rPr lang="en-US" sz="1100" b="1" i="0" dirty="0">
                          <a:latin typeface="Arial" panose="020B0604020202020204" pitchFamily="34" charset="0"/>
                          <a:ea typeface="Verdana" panose="020B0604030504040204" pitchFamily="34" charset="0"/>
                          <a:cs typeface="Arial" panose="020B0604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Transition.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841710361"/>
                  </a:ext>
                </a:extLst>
              </a:tr>
              <a:tr h="521390">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a:lnT w="12700" cmpd="sng">
                      <a:noFill/>
                    </a:lnT>
                    <a:noFill/>
                  </a:tcPr>
                </a:tc>
                <a:tc>
                  <a:txBody>
                    <a:bodyPr/>
                    <a:lstStyle/>
                    <a:p>
                      <a:pPr marL="171450" indent="-171450" defTabSz="916093">
                        <a:buFont typeface="Arial" panose="020B0604020202020204" pitchFamily="34" charset="0"/>
                        <a:buChar char="•"/>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we’ve got in some reps for practicing ACE, let’s talk about your next steps.</a:t>
                      </a:r>
                    </a:p>
                  </a:txBody>
                  <a:tcPr anchor="ctr">
                    <a:lnT w="12700" cmpd="sng">
                      <a:noFill/>
                    </a:lnT>
                    <a:noFill/>
                  </a:tcPr>
                </a:tc>
                <a:extLst>
                  <a:ext uri="{0D108BD9-81ED-4DB2-BD59-A6C34878D82A}">
                    <a16:rowId xmlns:a16="http://schemas.microsoft.com/office/drawing/2014/main" val="319519680"/>
                  </a:ext>
                </a:extLst>
              </a:tr>
            </a:tbl>
          </a:graphicData>
        </a:graphic>
      </p:graphicFrame>
      <p:sp>
        <p:nvSpPr>
          <p:cNvPr id="8" name="Header Placeholder 4">
            <a:extLst>
              <a:ext uri="{FF2B5EF4-FFF2-40B4-BE49-F238E27FC236}">
                <a16:creationId xmlns:a16="http://schemas.microsoft.com/office/drawing/2014/main" id="{072545AB-517C-4C64-A91C-A46402EDE4D0}"/>
              </a:ext>
            </a:extLst>
          </p:cNvPr>
          <p:cNvSpPr txBox="1">
            <a:spLocks/>
          </p:cNvSpPr>
          <p:nvPr/>
        </p:nvSpPr>
        <p:spPr>
          <a:xfrm>
            <a:off x="0" y="-1033"/>
            <a:ext cx="2944497" cy="329327"/>
          </a:xfrm>
          <a:prstGeom prst="rect">
            <a:avLst/>
          </a:prstGeom>
        </p:spPr>
        <p:txBody>
          <a:bodyPr vert="horz" lIns="96661" tIns="48331" rIns="96661" bIns="48331" rtlCol="0"/>
          <a:lstStyle>
            <a:defPPr>
              <a:defRPr lang="en-US"/>
            </a:defPPr>
            <a:lvl1pPr algn="l" rtl="0" fontAlgn="base">
              <a:spcBef>
                <a:spcPct val="0"/>
              </a:spcBef>
              <a:spcAft>
                <a:spcPct val="0"/>
              </a:spcAft>
              <a:defRPr sz="13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algn="r"/>
            <a:r>
              <a:rPr lang="en-US" sz="1050" dirty="0">
                <a:cs typeface="Arial" panose="020B0604020202020204" pitchFamily="34" charset="0"/>
              </a:rPr>
              <a:t>ACE Unit Training- Practicing Ask Care Escort</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E36DE68-B340-4EBE-99BF-4012F28CDFD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11" name="TextBox 10">
            <a:extLst>
              <a:ext uri="{FF2B5EF4-FFF2-40B4-BE49-F238E27FC236}">
                <a16:creationId xmlns:a16="http://schemas.microsoft.com/office/drawing/2014/main" id="{3A174ED0-7DC0-4325-A297-B526FE4808ED}"/>
              </a:ext>
            </a:extLst>
          </p:cNvPr>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18-A</a:t>
            </a:r>
          </a:p>
        </p:txBody>
      </p:sp>
    </p:spTree>
    <p:extLst>
      <p:ext uri="{BB962C8B-B14F-4D97-AF65-F5344CB8AC3E}">
        <p14:creationId xmlns:p14="http://schemas.microsoft.com/office/powerpoint/2010/main" val="1510582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18-</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2793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622126824"/>
              </p:ext>
            </p:extLst>
          </p:nvPr>
        </p:nvGraphicFramePr>
        <p:xfrm>
          <a:off x="192589" y="3257839"/>
          <a:ext cx="4166482" cy="5803956"/>
        </p:xfrm>
        <a:graphic>
          <a:graphicData uri="http://schemas.openxmlformats.org/drawingml/2006/table">
            <a:tbl>
              <a:tblPr firstRow="1" bandRow="1">
                <a:tableStyleId>{5C22544A-7EE6-4342-B048-85BDC9FD1C3A}</a:tableStyleId>
              </a:tblPr>
              <a:tblGrid>
                <a:gridCol w="413807">
                  <a:extLst>
                    <a:ext uri="{9D8B030D-6E8A-4147-A177-3AD203B41FA5}">
                      <a16:colId xmlns:a16="http://schemas.microsoft.com/office/drawing/2014/main" val="20000"/>
                    </a:ext>
                  </a:extLst>
                </a:gridCol>
                <a:gridCol w="3752675">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Soldiers to consider their next steps in implementing what they’ve gained from today’s training and encourage them to talk about suicide prevention with others.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382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Soldiers to identify one thing to implement from today’s training in the next week or two that can help lower the risk of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85319785"/>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what we’ve covered today, what is one thing you plan to do within the next week or two that can help lower the risk of suicide within your unit or your friends and family members?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Soldiers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identifying a specific person in my unit or Circle of Support and check in to see how they are doing</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drawing on one of the Army Values when tempted to avoid uncomfortable conversations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inviting a fellow Soldier over for a weekend BBQ or another off-duty event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making an effort to ask more open ended questions to improve active listening skills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reminding myself to just listen (receive and acknowledge) when others are sharing their problems with me rather than being quick to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offer solutions or ways to fix the situation.]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628926"/>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19-A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44A385-EB75-4F24-81EF-D3565CB1C26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Isosceles Triangle 1">
            <a:extLst>
              <a:ext uri="{FF2B5EF4-FFF2-40B4-BE49-F238E27FC236}">
                <a16:creationId xmlns:a16="http://schemas.microsoft.com/office/drawing/2014/main" id="{D59ACD9B-1A72-63A0-1B6B-16F682C4973E}"/>
              </a:ext>
            </a:extLst>
          </p:cNvPr>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4598C4C-EAB6-F296-8FEA-A8E6B5F476FB}"/>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3" name="Rectangle 2">
            <a:extLst>
              <a:ext uri="{FF2B5EF4-FFF2-40B4-BE49-F238E27FC236}">
                <a16:creationId xmlns:a16="http://schemas.microsoft.com/office/drawing/2014/main" id="{DBEC1299-A929-5940-8E88-AE99345751E7}"/>
              </a:ext>
            </a:extLst>
          </p:cNvPr>
          <p:cNvSpPr/>
          <p:nvPr/>
        </p:nvSpPr>
        <p:spPr>
          <a:xfrm>
            <a:off x="3780231" y="3378035"/>
            <a:ext cx="511593" cy="327513"/>
          </a:xfrm>
          <a:prstGeom prst="rect">
            <a:avLst/>
          </a:prstGeom>
        </p:spPr>
        <p:txBody>
          <a:bodyPr wrap="squar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2673027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00118169"/>
              </p:ext>
            </p:extLst>
          </p:nvPr>
        </p:nvGraphicFramePr>
        <p:xfrm>
          <a:off x="198437" y="384639"/>
          <a:ext cx="4114800" cy="510215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8376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Soldiers to talk to one another and to members of their Circle of Support about effective strategies to prevent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77337266"/>
                  </a:ext>
                </a:extLst>
              </a:tr>
              <a:tr h="1375922">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your fellow Soldiers and others within your Circle of Support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look for opportunities to use active listening to enhance communication and connection and to build trust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about which resources you and they might find most helpful and put the contact information in your phones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waiting until it’s a crisis situation, and you yourself seek help early and proactively to role model this proactive and preventative behavior.</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19-B</a:t>
            </a:r>
          </a:p>
        </p:txBody>
      </p:sp>
      <p:sp>
        <p:nvSpPr>
          <p:cNvPr id="8" name="TextBox 7">
            <a:extLst>
              <a:ext uri="{FF2B5EF4-FFF2-40B4-BE49-F238E27FC236}">
                <a16:creationId xmlns:a16="http://schemas.microsoft.com/office/drawing/2014/main" id="{5825472E-A84F-433C-B6F1-833DC033703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1EC59D44-BAC7-A421-223A-06C2DCAD0F66}"/>
              </a:ext>
            </a:extLst>
          </p:cNvPr>
          <p:cNvSpPr txBox="1"/>
          <p:nvPr/>
        </p:nvSpPr>
        <p:spPr>
          <a:xfrm>
            <a:off x="2995212" y="54632"/>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422048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Header Placeholder 1"/>
          <p:cNvSpPr txBox="1">
            <a:spLocks/>
          </p:cNvSpPr>
          <p:nvPr/>
        </p:nvSpPr>
        <p:spPr>
          <a:xfrm>
            <a:off x="92598" y="151617"/>
            <a:ext cx="6613002" cy="26196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05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491318" y="4227493"/>
            <a:ext cx="5937059" cy="4339650"/>
          </a:xfrm>
          <a:prstGeom prst="rect">
            <a:avLst/>
          </a:prstGeom>
          <a:noFill/>
        </p:spPr>
        <p:txBody>
          <a:bodyPr wrap="square" rtlCol="0">
            <a:spAutoFit/>
          </a:bodyPr>
          <a:lstStyle/>
          <a:p>
            <a:pPr defTabSz="478734">
              <a:defRPr/>
            </a:pPr>
            <a:r>
              <a:rPr lang="en-US" sz="1200" i="1" u="sng"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478734">
              <a:defRPr/>
            </a:pPr>
            <a:endParaRPr lang="en-US" sz="1200" dirty="0">
              <a:latin typeface="Arial" panose="020B0604020202020204" pitchFamily="34" charset="0"/>
              <a:cs typeface="Arial" panose="020B0604020202020204" pitchFamily="34" charset="0"/>
            </a:endParaRPr>
          </a:p>
          <a:p>
            <a:pPr defTabSz="478734">
              <a:defRPr/>
            </a:pPr>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Fighting the Stigma, Active Listening, Practicing ACE, and Lethal Means) and a SmartGuide with key information to be discussed for each slide (see notes page iv for SmartGuide overview).</a:t>
            </a:r>
          </a:p>
          <a:p>
            <a:pPr defTabSz="478734">
              <a:defRPr/>
            </a:pPr>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Precautions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a:p>
            <a:r>
              <a:rPr lang="en-US" sz="1200" b="1" dirty="0">
                <a:latin typeface="Arial" panose="020B0604020202020204" pitchFamily="34" charset="0"/>
                <a:cs typeface="Arial" panose="020B0604020202020204" pitchFamily="34" charset="0"/>
              </a:rPr>
              <a:t> </a:t>
            </a:r>
          </a:p>
        </p:txBody>
      </p:sp>
      <p:sp>
        <p:nvSpPr>
          <p:cNvPr id="48" name="TextBox 47">
            <a:extLst>
              <a:ext uri="{FF2B5EF4-FFF2-40B4-BE49-F238E27FC236}">
                <a16:creationId xmlns:a16="http://schemas.microsoft.com/office/drawing/2014/main" id="{28F32109-DD51-4256-88CB-960221391FD0}"/>
              </a:ext>
            </a:extLst>
          </p:cNvPr>
          <p:cNvSpPr txBox="1"/>
          <p:nvPr/>
        </p:nvSpPr>
        <p:spPr>
          <a:xfrm>
            <a:off x="491318" y="445029"/>
            <a:ext cx="5761514" cy="646331"/>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The U.S.</a:t>
            </a:r>
            <a:r>
              <a:rPr lang="en-US" sz="1200" b="0" baseline="0" dirty="0">
                <a:solidFill>
                  <a:schemeClr val="tx1"/>
                </a:solidFill>
                <a:latin typeface="Arial" panose="020B0604020202020204" pitchFamily="34" charset="0"/>
                <a:cs typeface="Arial" panose="020B0604020202020204" pitchFamily="34" charset="0"/>
              </a:rPr>
              <a:t> Army’s requirement for annual suicide prevention training is to complete one hour of training that includes the “ACE Base” module along with one of the “+1” modules.</a:t>
            </a:r>
            <a:endParaRPr lang="en-US" sz="12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EAA604C-8514-4A17-BB80-BD64D7DEA949}"/>
              </a:ext>
            </a:extLst>
          </p:cNvPr>
          <p:cNvSpPr txBox="1"/>
          <p:nvPr/>
        </p:nvSpPr>
        <p:spPr>
          <a:xfrm>
            <a:off x="755650" y="8445536"/>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33" name="TextBox 32">
            <a:extLst>
              <a:ext uri="{FF2B5EF4-FFF2-40B4-BE49-F238E27FC236}">
                <a16:creationId xmlns:a16="http://schemas.microsoft.com/office/drawing/2014/main" id="{2AA827A6-7188-44CE-B05A-BB96F47A4F47}"/>
              </a:ext>
            </a:extLst>
          </p:cNvPr>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grpSp>
        <p:nvGrpSpPr>
          <p:cNvPr id="5" name="Group 4">
            <a:extLst>
              <a:ext uri="{FF2B5EF4-FFF2-40B4-BE49-F238E27FC236}">
                <a16:creationId xmlns:a16="http://schemas.microsoft.com/office/drawing/2014/main" id="{EAD99A1D-C0BA-2757-8F52-FE8FB50FEB3D}"/>
              </a:ext>
            </a:extLst>
          </p:cNvPr>
          <p:cNvGrpSpPr/>
          <p:nvPr/>
        </p:nvGrpSpPr>
        <p:grpSpPr>
          <a:xfrm>
            <a:off x="329749" y="1267127"/>
            <a:ext cx="5813176" cy="2884296"/>
            <a:chOff x="329749" y="1267127"/>
            <a:chExt cx="5813176" cy="2884296"/>
          </a:xfrm>
        </p:grpSpPr>
        <p:grpSp>
          <p:nvGrpSpPr>
            <p:cNvPr id="11" name="Group 10">
              <a:extLst>
                <a:ext uri="{FF2B5EF4-FFF2-40B4-BE49-F238E27FC236}">
                  <a16:creationId xmlns:a16="http://schemas.microsoft.com/office/drawing/2014/main" id="{269485E8-43BD-7B22-2284-15D6D4842283}"/>
                </a:ext>
              </a:extLst>
            </p:cNvPr>
            <p:cNvGrpSpPr/>
            <p:nvPr/>
          </p:nvGrpSpPr>
          <p:grpSpPr>
            <a:xfrm>
              <a:off x="2630556" y="1267127"/>
              <a:ext cx="1180496" cy="1680809"/>
              <a:chOff x="2760778" y="1268548"/>
              <a:chExt cx="1180496" cy="1680809"/>
            </a:xfrm>
          </p:grpSpPr>
          <p:sp>
            <p:nvSpPr>
              <p:cNvPr id="63" name="Flowchart: Terminator 62">
                <a:extLst>
                  <a:ext uri="{FF2B5EF4-FFF2-40B4-BE49-F238E27FC236}">
                    <a16:creationId xmlns:a16="http://schemas.microsoft.com/office/drawing/2014/main" id="{EE035C98-40F9-E5D2-F021-4A0849120ECF}"/>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64" name="Cross 63">
                <a:extLst>
                  <a:ext uri="{FF2B5EF4-FFF2-40B4-BE49-F238E27FC236}">
                    <a16:creationId xmlns:a16="http://schemas.microsoft.com/office/drawing/2014/main" id="{ED527475-9B16-9D4B-4CBF-28CA8D4902D3}"/>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65" name="Picture 64">
                <a:extLst>
                  <a:ext uri="{FF2B5EF4-FFF2-40B4-BE49-F238E27FC236}">
                    <a16:creationId xmlns:a16="http://schemas.microsoft.com/office/drawing/2014/main" id="{1D910020-99E2-C14F-316A-00CECB35BBEF}"/>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12" name="TextBox 11">
              <a:extLst>
                <a:ext uri="{FF2B5EF4-FFF2-40B4-BE49-F238E27FC236}">
                  <a16:creationId xmlns:a16="http://schemas.microsoft.com/office/drawing/2014/main" id="{4CFF4164-B2F9-B6DA-58FF-92BD33DB503C}"/>
                </a:ext>
              </a:extLst>
            </p:cNvPr>
            <p:cNvSpPr txBox="1"/>
            <p:nvPr/>
          </p:nvSpPr>
          <p:spPr>
            <a:xfrm>
              <a:off x="4162470" y="3061041"/>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16" name="Flowchart: Terminator 15">
              <a:extLst>
                <a:ext uri="{FF2B5EF4-FFF2-40B4-BE49-F238E27FC236}">
                  <a16:creationId xmlns:a16="http://schemas.microsoft.com/office/drawing/2014/main" id="{38C7B5DE-4366-3B82-8F68-1FEA0EA51293}"/>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Flowchart: Terminator 16">
              <a:extLst>
                <a:ext uri="{FF2B5EF4-FFF2-40B4-BE49-F238E27FC236}">
                  <a16:creationId xmlns:a16="http://schemas.microsoft.com/office/drawing/2014/main" id="{76488D2E-23A9-3BA0-2307-1656E517A174}"/>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18" name="Picture 17">
              <a:extLst>
                <a:ext uri="{FF2B5EF4-FFF2-40B4-BE49-F238E27FC236}">
                  <a16:creationId xmlns:a16="http://schemas.microsoft.com/office/drawing/2014/main" id="{8E178EE4-A708-5070-C940-71A988F050CD}"/>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19" name="Group 18">
              <a:extLst>
                <a:ext uri="{FF2B5EF4-FFF2-40B4-BE49-F238E27FC236}">
                  <a16:creationId xmlns:a16="http://schemas.microsoft.com/office/drawing/2014/main" id="{5C270495-2B24-CF0C-B414-5D866FE35A3F}"/>
                </a:ext>
              </a:extLst>
            </p:cNvPr>
            <p:cNvGrpSpPr/>
            <p:nvPr/>
          </p:nvGrpSpPr>
          <p:grpSpPr>
            <a:xfrm>
              <a:off x="329749" y="2961361"/>
              <a:ext cx="1185187" cy="1177938"/>
              <a:chOff x="1934973" y="2997415"/>
              <a:chExt cx="1185187" cy="1177938"/>
            </a:xfrm>
          </p:grpSpPr>
          <p:sp>
            <p:nvSpPr>
              <p:cNvPr id="38" name="Flowchart: Terminator 37">
                <a:extLst>
                  <a:ext uri="{FF2B5EF4-FFF2-40B4-BE49-F238E27FC236}">
                    <a16:creationId xmlns:a16="http://schemas.microsoft.com/office/drawing/2014/main" id="{42F74462-2664-F69D-B323-994675169913}"/>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47" name="Picture 46">
                <a:extLst>
                  <a:ext uri="{FF2B5EF4-FFF2-40B4-BE49-F238E27FC236}">
                    <a16:creationId xmlns:a16="http://schemas.microsoft.com/office/drawing/2014/main" id="{975557DD-508F-B563-5535-34155E2E3662}"/>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20" name="Group 19">
              <a:extLst>
                <a:ext uri="{FF2B5EF4-FFF2-40B4-BE49-F238E27FC236}">
                  <a16:creationId xmlns:a16="http://schemas.microsoft.com/office/drawing/2014/main" id="{BBE528ED-34C0-8534-6704-8921889055A5}"/>
                </a:ext>
              </a:extLst>
            </p:cNvPr>
            <p:cNvGrpSpPr/>
            <p:nvPr/>
          </p:nvGrpSpPr>
          <p:grpSpPr>
            <a:xfrm>
              <a:off x="3337495" y="2956310"/>
              <a:ext cx="1331982" cy="1195113"/>
              <a:chOff x="3451386" y="2985038"/>
              <a:chExt cx="1331982" cy="1195113"/>
            </a:xfrm>
          </p:grpSpPr>
          <p:sp>
            <p:nvSpPr>
              <p:cNvPr id="28" name="TextBox 27">
                <a:extLst>
                  <a:ext uri="{FF2B5EF4-FFF2-40B4-BE49-F238E27FC236}">
                    <a16:creationId xmlns:a16="http://schemas.microsoft.com/office/drawing/2014/main" id="{76249917-56CA-EEDC-1B32-4EF26135B6CF}"/>
                  </a:ext>
                </a:extLst>
              </p:cNvPr>
              <p:cNvSpPr txBox="1"/>
              <p:nvPr/>
            </p:nvSpPr>
            <p:spPr>
              <a:xfrm>
                <a:off x="3451386" y="2985038"/>
                <a:ext cx="1331982" cy="261610"/>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36" name="Picture 35">
                <a:extLst>
                  <a:ext uri="{FF2B5EF4-FFF2-40B4-BE49-F238E27FC236}">
                    <a16:creationId xmlns:a16="http://schemas.microsoft.com/office/drawing/2014/main" id="{1D3BBC6B-8D3E-222D-38C2-5BD5E2A80E07}"/>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21" name="TextBox 20">
              <a:extLst>
                <a:ext uri="{FF2B5EF4-FFF2-40B4-BE49-F238E27FC236}">
                  <a16:creationId xmlns:a16="http://schemas.microsoft.com/office/drawing/2014/main" id="{46ED4304-974C-BD62-3FC9-394634D48489}"/>
                </a:ext>
              </a:extLst>
            </p:cNvPr>
            <p:cNvSpPr txBox="1"/>
            <p:nvPr/>
          </p:nvSpPr>
          <p:spPr>
            <a:xfrm>
              <a:off x="1506204"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2" name="TextBox 21">
              <a:extLst>
                <a:ext uri="{FF2B5EF4-FFF2-40B4-BE49-F238E27FC236}">
                  <a16:creationId xmlns:a16="http://schemas.microsoft.com/office/drawing/2014/main" id="{94641898-5152-43AD-F1E3-48B20B8BE0D5}"/>
                </a:ext>
              </a:extLst>
            </p:cNvPr>
            <p:cNvSpPr txBox="1"/>
            <p:nvPr/>
          </p:nvSpPr>
          <p:spPr>
            <a:xfrm>
              <a:off x="3044040"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3" name="TextBox 22">
              <a:extLst>
                <a:ext uri="{FF2B5EF4-FFF2-40B4-BE49-F238E27FC236}">
                  <a16:creationId xmlns:a16="http://schemas.microsoft.com/office/drawing/2014/main" id="{0D0717A4-B840-03E7-1BA7-FF3AAA25A392}"/>
                </a:ext>
              </a:extLst>
            </p:cNvPr>
            <p:cNvSpPr txBox="1"/>
            <p:nvPr/>
          </p:nvSpPr>
          <p:spPr>
            <a:xfrm>
              <a:off x="4607272"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24" name="Group 23">
              <a:extLst>
                <a:ext uri="{FF2B5EF4-FFF2-40B4-BE49-F238E27FC236}">
                  <a16:creationId xmlns:a16="http://schemas.microsoft.com/office/drawing/2014/main" id="{009E7F7D-DF2C-0ACF-E3D9-7BCA3E1C1D0E}"/>
                </a:ext>
              </a:extLst>
            </p:cNvPr>
            <p:cNvGrpSpPr/>
            <p:nvPr/>
          </p:nvGrpSpPr>
          <p:grpSpPr>
            <a:xfrm>
              <a:off x="4969117" y="2969667"/>
              <a:ext cx="1173808" cy="1166570"/>
              <a:chOff x="5044445" y="2998395"/>
              <a:chExt cx="1173808" cy="1166570"/>
            </a:xfrm>
          </p:grpSpPr>
          <p:sp>
            <p:nvSpPr>
              <p:cNvPr id="26" name="Flowchart: Terminator 25">
                <a:extLst>
                  <a:ext uri="{FF2B5EF4-FFF2-40B4-BE49-F238E27FC236}">
                    <a16:creationId xmlns:a16="http://schemas.microsoft.com/office/drawing/2014/main" id="{C775487D-9138-9672-9CD1-7BB3D7D2D5E6}"/>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a:t>
                </a:r>
              </a:p>
            </p:txBody>
          </p:sp>
          <p:pic>
            <p:nvPicPr>
              <p:cNvPr id="27" name="Picture 26">
                <a:extLst>
                  <a:ext uri="{FF2B5EF4-FFF2-40B4-BE49-F238E27FC236}">
                    <a16:creationId xmlns:a16="http://schemas.microsoft.com/office/drawing/2014/main" id="{6FF2D00E-D76A-7035-6724-4358B52150F5}"/>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610223068"/>
              </p:ext>
            </p:extLst>
          </p:nvPr>
        </p:nvGraphicFramePr>
        <p:xfrm>
          <a:off x="254000" y="3409122"/>
          <a:ext cx="4043177" cy="53539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28734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Empower Soldiers to take an active role in the Army’s integrated and comprehensive approach to prevent suicide, and thank Soldiers for their participation.</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0"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Soldiers to</a:t>
                      </a:r>
                      <a:r>
                        <a:rPr lang="en-US" sz="1100" b="1" baseline="0" dirty="0">
                          <a:solidFill>
                            <a:schemeClr val="tx1"/>
                          </a:solidFill>
                          <a:latin typeface="Arial" panose="020B0604020202020204" pitchFamily="34" charset="0"/>
                          <a:cs typeface="Arial" panose="020B0604020202020204" pitchFamily="34" charset="0"/>
                        </a:rPr>
                        <a:t> engage with and support fellow Soldiers by employing the ACE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aseline="0" dirty="0">
                          <a:solidFill>
                            <a:prstClr val="black"/>
                          </a:solidFill>
                          <a:latin typeface="Arial" panose="020B0604020202020204" pitchFamily="34" charset="0"/>
                          <a:cs typeface="Arial" panose="020B0604020202020204" pitchFamily="34" charset="0"/>
                        </a:rPr>
                        <a:t>As a Soldier you are on a team and trained to support your battle buddy regardless of the situation. For example, if you see a Soldier overwhelmed by fire, you ready your weapon and go to assist. If you see a Soldier overwhelmed by fear on the rappel tower, you reassure them that someone is on the belay.</a:t>
                      </a:r>
                    </a:p>
                    <a:p>
                      <a:pPr marL="171450" indent="-171450">
                        <a:spcBef>
                          <a:spcPts val="600"/>
                        </a:spcBef>
                        <a:buFont typeface="Arial" panose="020B0604020202020204" pitchFamily="34" charset="0"/>
                        <a:buChar char="•"/>
                      </a:pPr>
                      <a:r>
                        <a:rPr lang="en-US" sz="1100" baseline="0" dirty="0">
                          <a:solidFill>
                            <a:prstClr val="black"/>
                          </a:solidFill>
                          <a:latin typeface="Arial" panose="020B0604020202020204" pitchFamily="34" charset="0"/>
                          <a:cs typeface="Arial" panose="020B0604020202020204" pitchFamily="34" charset="0"/>
                        </a:rPr>
                        <a:t>The ACE training has helped to strengthen your readiness to support one another in the context of life. </a:t>
                      </a:r>
                    </a:p>
                    <a:p>
                      <a:pPr marL="171450" indent="-171450">
                        <a:spcBef>
                          <a:spcPts val="600"/>
                        </a:spcBef>
                        <a:buFont typeface="Arial" panose="020B0604020202020204" pitchFamily="34" charset="0"/>
                        <a:buChar char="•"/>
                      </a:pPr>
                      <a:r>
                        <a:rPr lang="en-US" sz="1100" baseline="0" dirty="0">
                          <a:solidFill>
                            <a:prstClr val="black"/>
                          </a:solidFill>
                          <a:latin typeface="Arial" panose="020B0604020202020204" pitchFamily="34" charset="0"/>
                          <a:cs typeface="Arial" panose="020B0604020202020204" pitchFamily="34" charset="0"/>
                        </a:rPr>
                        <a:t>If a fellow Soldier displays yellow light risk factors or red light warning signs, it is your duty to support them and use your trained process of Ask, Care, Escort. You can also use the ACE process to help build protective factors.</a:t>
                      </a:r>
                    </a:p>
                    <a:p>
                      <a:pPr marL="171450" indent="-171450">
                        <a:spcBef>
                          <a:spcPts val="600"/>
                        </a:spcBef>
                        <a:buFont typeface="Arial" panose="020B0604020202020204" pitchFamily="34" charset="0"/>
                        <a:buChar char="•"/>
                      </a:pPr>
                      <a:r>
                        <a:rPr lang="en-US" sz="1100" dirty="0">
                          <a:solidFill>
                            <a:prstClr val="black"/>
                          </a:solidFill>
                          <a:latin typeface="Arial" panose="020B0604020202020204" pitchFamily="34" charset="0"/>
                          <a:cs typeface="Arial" panose="020B0604020202020204" pitchFamily="34" charset="0"/>
                        </a:rPr>
                        <a:t>This training provided</a:t>
                      </a:r>
                      <a:r>
                        <a:rPr lang="en-US" sz="1100" baseline="0" dirty="0">
                          <a:solidFill>
                            <a:prstClr val="black"/>
                          </a:solidFill>
                          <a:latin typeface="Arial" panose="020B0604020202020204" pitchFamily="34" charset="0"/>
                          <a:cs typeface="Arial" panose="020B0604020202020204" pitchFamily="34" charset="0"/>
                        </a:rPr>
                        <a:t> you with realistic expectations and practical experience that will help you to effectively engage with and support your fellow Soldiers. Using the Ask, Care, Escort process can strengthen connection, build trust, and mitigate the risk of suicide. </a:t>
                      </a:r>
                      <a:endParaRPr lang="en-US" sz="1100" dirty="0">
                        <a:solidFill>
                          <a:prstClr val="black"/>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20-A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
        <p:nvSpPr>
          <p:cNvPr id="12" name="TextBox 11">
            <a:extLst>
              <a:ext uri="{FF2B5EF4-FFF2-40B4-BE49-F238E27FC236}">
                <a16:creationId xmlns:a16="http://schemas.microsoft.com/office/drawing/2014/main" id="{7AD11F0F-B3C4-439F-9D66-75B1D5EA23D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Isosceles Triangle 2">
            <a:extLst>
              <a:ext uri="{FF2B5EF4-FFF2-40B4-BE49-F238E27FC236}">
                <a16:creationId xmlns:a16="http://schemas.microsoft.com/office/drawing/2014/main" id="{95AC7B25-8A77-4700-C8BC-103CE260457F}"/>
              </a:ext>
            </a:extLst>
          </p:cNvPr>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927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21348497"/>
              </p:ext>
            </p:extLst>
          </p:nvPr>
        </p:nvGraphicFramePr>
        <p:xfrm>
          <a:off x="198437" y="384639"/>
          <a:ext cx="4114800" cy="328859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8376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Empower them to take an active role in the Army’s integrated and comprehensive approach to prevent suicide, and thank Soldiers for their participation.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77337266"/>
                  </a:ext>
                </a:extLst>
              </a:tr>
              <a:tr h="137592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Remember, you are a part of the Army’s comprehensive and integrated approach to preventing suicide and protecting others from its devastating impacts. </a:t>
                      </a:r>
                    </a:p>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The Army and its people need you to concentrate your efforts in the prevention strategies within your control and influence, which you have gained from today’s training.</a:t>
                      </a:r>
                    </a:p>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ACE can save a life. Remember to Ask, Care, and Escort.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Thank you for your participation today and for demonstrating your selfless support of your fellow Soldiers and the whole Army Family.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20-B</a:t>
            </a:r>
          </a:p>
        </p:txBody>
      </p:sp>
      <p:sp>
        <p:nvSpPr>
          <p:cNvPr id="8" name="TextBox 7">
            <a:extLst>
              <a:ext uri="{FF2B5EF4-FFF2-40B4-BE49-F238E27FC236}">
                <a16:creationId xmlns:a16="http://schemas.microsoft.com/office/drawing/2014/main" id="{5825472E-A84F-433C-B6F1-833DC033703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DE8B133F-14B7-7A15-2622-84E47D0EE023}"/>
              </a:ext>
            </a:extLst>
          </p:cNvPr>
          <p:cNvSpPr/>
          <p:nvPr/>
        </p:nvSpPr>
        <p:spPr>
          <a:xfrm>
            <a:off x="3639130"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9D20E9B-1437-40BB-7AD8-F5E3854C7B98}"/>
              </a:ext>
            </a:extLst>
          </p:cNvPr>
          <p:cNvSpPr txBox="1"/>
          <p:nvPr/>
        </p:nvSpPr>
        <p:spPr>
          <a:xfrm>
            <a:off x="2995212" y="54632"/>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1973014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 name="Table 2">
            <a:extLst>
              <a:ext uri="{FF2B5EF4-FFF2-40B4-BE49-F238E27FC236}">
                <a16:creationId xmlns:a16="http://schemas.microsoft.com/office/drawing/2014/main" id="{8070BCDE-FDCB-5658-2962-198CF147F9E7}"/>
              </a:ext>
            </a:extLst>
          </p:cNvPr>
          <p:cNvGraphicFramePr>
            <a:graphicFrameLocks noGrp="1"/>
          </p:cNvGraphicFramePr>
          <p:nvPr>
            <p:extLst>
              <p:ext uri="{D42A27DB-BD31-4B8C-83A1-F6EECF244321}">
                <p14:modId xmlns:p14="http://schemas.microsoft.com/office/powerpoint/2010/main" val="3398397041"/>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E55984-C189-F9F0-F8B2-C11ED262BDCB}"/>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547434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AF1DD10-1004-1136-A6C6-07882EEC3DBB}"/>
              </a:ext>
            </a:extLst>
          </p:cNvPr>
          <p:cNvSpPr txBox="1"/>
          <p:nvPr/>
        </p:nvSpPr>
        <p:spPr>
          <a:xfrm>
            <a:off x="2995212" y="54632"/>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41575206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21-A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50471" y="281054"/>
            <a:ext cx="6551271" cy="8171468"/>
          </a:xfrm>
          <a:prstGeom prst="rect">
            <a:avLst/>
          </a:prstGeom>
        </p:spPr>
        <p:txBody>
          <a:bodyPr wrap="square">
            <a:spAutoFit/>
          </a:bodyPr>
          <a:lstStyle/>
          <a:p>
            <a:pPr lvl="0" algn="ctr"/>
            <a:r>
              <a:rPr lang="en-US" sz="1050" b="1" dirty="0">
                <a:solidFill>
                  <a:prstClr val="black"/>
                </a:solidFill>
                <a:latin typeface="Arial" panose="020B0604020202020204" pitchFamily="34" charset="0"/>
                <a:cs typeface="Arial" panose="020B0604020202020204" pitchFamily="34" charset="0"/>
              </a:rPr>
              <a:t>References</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b="1" u="sng" dirty="0">
                <a:solidFill>
                  <a:prstClr val="black"/>
                </a:solidFill>
                <a:latin typeface="Arial" panose="020B0604020202020204" pitchFamily="34" charset="0"/>
                <a:cs typeface="Arial" panose="020B0604020202020204" pitchFamily="34" charset="0"/>
              </a:rPr>
              <a:t>Army Publications</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Army Health Promotion </a:t>
            </a:r>
            <a:r>
              <a:rPr lang="en-US" sz="1050" dirty="0">
                <a:solidFill>
                  <a:prstClr val="black"/>
                </a:solidFill>
                <a:latin typeface="Arial" panose="020B0604020202020204" pitchFamily="34" charset="0"/>
                <a:cs typeface="Arial" panose="020B0604020202020204" pitchFamily="34" charset="0"/>
              </a:rPr>
              <a:t>(AR-300-63). 	https://armypubs.army.mil/epubs/DR_pubs/DR_a/pdf/web/ARN15595_R600_63_admin_FINAL.pdf</a:t>
            </a:r>
            <a:endParaRPr lang="en-US" sz="1050" dirty="0">
              <a:latin typeface="Arial" panose="020B0604020202020204" pitchFamily="34" charset="0"/>
              <a:cs typeface="Arial" panose="020B0604020202020204" pitchFamily="34" charset="0"/>
            </a:endParaRP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(2019). </a:t>
            </a:r>
            <a:r>
              <a:rPr lang="en-US" sz="1050" i="1" dirty="0">
                <a:solidFill>
                  <a:prstClr val="black"/>
                </a:solidFill>
                <a:latin typeface="Arial" panose="020B0604020202020204" pitchFamily="34" charset="0"/>
                <a:cs typeface="Arial" panose="020B0604020202020204" pitchFamily="34" charset="0"/>
              </a:rPr>
              <a:t>Army Leadership and the Profession </a:t>
            </a:r>
            <a:r>
              <a:rPr lang="en-US" sz="1050" dirty="0">
                <a:solidFill>
                  <a:prstClr val="black"/>
                </a:solidFill>
                <a:latin typeface="Arial" panose="020B0604020202020204" pitchFamily="34" charset="0"/>
                <a:cs typeface="Arial" panose="020B0604020202020204" pitchFamily="34" charset="0"/>
              </a:rPr>
              <a:t>(ADP 6-22). 	https://armypubs.army.mil/epubs/DR_pubs/DR_a/ARN20039-ADP_6-22-001-WEB-0.pdf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Army Team Building </a:t>
            </a:r>
            <a:r>
              <a:rPr lang="en-US" sz="1050" dirty="0">
                <a:solidFill>
                  <a:prstClr val="black"/>
                </a:solidFill>
                <a:latin typeface="Arial" panose="020B0604020202020204" pitchFamily="34" charset="0"/>
                <a:cs typeface="Arial" panose="020B0604020202020204" pitchFamily="34" charset="0"/>
              </a:rPr>
              <a:t>(ATP 6-22.6). 	https://armypubs.army.mil/epubs/DR_pubs/DR_a/pdf/web/atp6_22x6%20FINAL.pdf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(2016). </a:t>
            </a:r>
            <a:r>
              <a:rPr lang="en-US" sz="1050" i="1" dirty="0">
                <a:solidFill>
                  <a:prstClr val="black"/>
                </a:solidFill>
                <a:latin typeface="Arial" panose="020B0604020202020204" pitchFamily="34" charset="0"/>
                <a:cs typeface="Arial" panose="020B0604020202020204" pitchFamily="34" charset="0"/>
              </a:rPr>
              <a:t>A Leader’s Guide to Soldier Health and Fitness </a:t>
            </a:r>
            <a:r>
              <a:rPr lang="en-US" sz="1050" dirty="0">
                <a:solidFill>
                  <a:prstClr val="black"/>
                </a:solidFill>
                <a:latin typeface="Arial" panose="020B0604020202020204" pitchFamily="34" charset="0"/>
                <a:cs typeface="Arial" panose="020B0604020202020204" pitchFamily="34" charset="0"/>
              </a:rPr>
              <a:t>(ATP 6-22.5). 	https://armypubs.army.mil/epubs/DR_pubs/DR_a/pdf/web/atp6_22x5.pdf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Health Promotion, Risk Reduction, and Suicide Prevention </a:t>
            </a:r>
            <a:r>
              <a:rPr lang="en-US" sz="1050" dirty="0">
                <a:solidFill>
                  <a:prstClr val="black"/>
                </a:solidFill>
                <a:latin typeface="Arial" panose="020B0604020202020204" pitchFamily="34" charset="0"/>
                <a:cs typeface="Arial" panose="020B0604020202020204" pitchFamily="34" charset="0"/>
              </a:rPr>
              <a:t>(DA PAM 600-	24). https://armypubs.army.mil/epubs/DR_pubs/DR_a/pdf/web/p600_24.pdf</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b="1" u="sng" dirty="0">
                <a:solidFill>
                  <a:prstClr val="black"/>
                </a:solidFill>
                <a:latin typeface="Arial" panose="020B0604020202020204" pitchFamily="34" charset="0"/>
                <a:cs typeface="Arial" panose="020B0604020202020204" pitchFamily="34" charset="0"/>
              </a:rPr>
              <a:t>Other Publications</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Bowersox, N. W., Jagusch, J., Garlick, J., Chen, J. I., &amp; Pfeiffer, P. N. (2021). Peer-based interventions 	targeting suicide prevention: A scoping review. </a:t>
            </a:r>
            <a:r>
              <a:rPr lang="en-US" sz="1050" i="1" dirty="0">
                <a:latin typeface="Arial" panose="020B0604020202020204" pitchFamily="34" charset="0"/>
                <a:cs typeface="Arial" panose="020B0604020202020204" pitchFamily="34" charset="0"/>
              </a:rPr>
              <a:t>American Journal of Community Psychology</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68</a:t>
            </a:r>
            <a:r>
              <a:rPr lang="en-US" sz="1050" dirty="0">
                <a:latin typeface="Arial" panose="020B0604020202020204" pitchFamily="34" charset="0"/>
                <a:cs typeface="Arial" panose="020B0604020202020204" pitchFamily="34" charset="0"/>
              </a:rPr>
              <a:t>(1-	2), 232–248. https://doi.org/10.1002/ajcp.12510</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solidFill>
                  <a:prstClr val="black"/>
                </a:solidFill>
                <a:latin typeface="Arial" panose="020B0604020202020204" pitchFamily="34" charset="0"/>
                <a:cs typeface="Arial" panose="020B0604020202020204" pitchFamily="34" charset="0"/>
              </a:rPr>
              <a:t>Defense Suicide Prevention Office. (2016). </a:t>
            </a:r>
            <a:r>
              <a:rPr lang="en-US" sz="1050" i="1" dirty="0">
                <a:solidFill>
                  <a:prstClr val="black"/>
                </a:solidFill>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 </a:t>
            </a:r>
            <a:r>
              <a:rPr lang="en-US" sz="1050" dirty="0">
                <a:solidFill>
                  <a:prstClr val="black"/>
                </a:solidFill>
                <a:latin typeface="Arial" panose="020B0604020202020204" pitchFamily="34" charset="0"/>
                <a:cs typeface="Arial" panose="020B0604020202020204" pitchFamily="34" charset="0"/>
              </a:rPr>
              <a:t>https://www.dspo.mil/Portals/113/Documents/Final%20Signed%20Competency%20</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	Framework%202016.pdf?ver=2018-02-07-111806-747</a:t>
            </a:r>
          </a:p>
          <a:p>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Department of Defense. (2020). </a:t>
            </a:r>
            <a:r>
              <a:rPr lang="en-US" sz="1050" i="1" dirty="0">
                <a:solidFill>
                  <a:prstClr val="black"/>
                </a:solidFill>
                <a:latin typeface="Arial" panose="020B0604020202020204" pitchFamily="34" charset="0"/>
                <a:cs typeface="Arial" panose="020B0604020202020204" pitchFamily="34" charset="0"/>
              </a:rPr>
              <a:t>Annual Suicide Report Calendar Year 2019 </a:t>
            </a:r>
            <a:r>
              <a:rPr lang="en-US" sz="1050" dirty="0">
                <a:solidFill>
                  <a:prstClr val="black"/>
                </a:solidFill>
                <a:latin typeface="Arial" panose="020B0604020202020204" pitchFamily="34" charset="0"/>
                <a:cs typeface="Arial" panose="020B0604020202020204" pitchFamily="34" charset="0"/>
              </a:rPr>
              <a:t>(Ref ID. 4-CFF293C). 	https://www.dspo.mil/Portals/113/Documents/CY2019%20Suicide%20Report/DoD%20Calendar%	20Year%20CY%202019%20Annual%20Suicide%20Report.pdf</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Drollinger, T., Comer, L. B., &amp; Warrington, P. T. (2006). Development and validation of the active 	empathetic listening scale. </a:t>
            </a:r>
            <a:r>
              <a:rPr lang="en-US" sz="1050" i="1" dirty="0">
                <a:solidFill>
                  <a:prstClr val="black"/>
                </a:solidFill>
                <a:latin typeface="Arial" panose="020B0604020202020204" pitchFamily="34" charset="0"/>
                <a:cs typeface="Arial" panose="020B0604020202020204" pitchFamily="34" charset="0"/>
              </a:rPr>
              <a:t>Psychology &amp; Marketing, 23</a:t>
            </a:r>
            <a:r>
              <a:rPr lang="en-US" sz="1050" dirty="0">
                <a:solidFill>
                  <a:prstClr val="black"/>
                </a:solidFill>
                <a:latin typeface="Arial" panose="020B0604020202020204" pitchFamily="34" charset="0"/>
                <a:cs typeface="Arial" panose="020B0604020202020204" pitchFamily="34" charset="0"/>
              </a:rPr>
              <a:t>(2), 161-180. 	https://doi.org/10.1002/mar.20105 </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Griffith, J. &amp; Bryan, C. J. (2018). Preventing suicides in the U.S. Military. </a:t>
            </a:r>
            <a:r>
              <a:rPr lang="en-US" sz="1050" i="1" dirty="0">
                <a:solidFill>
                  <a:prstClr val="black"/>
                </a:solidFill>
                <a:latin typeface="Arial" panose="020B0604020202020204" pitchFamily="34" charset="0"/>
                <a:cs typeface="Arial" panose="020B0604020202020204" pitchFamily="34" charset="0"/>
              </a:rPr>
              <a:t>Psychological Services, 15</a:t>
            </a:r>
            <a:r>
              <a:rPr lang="en-US" sz="1050" dirty="0">
                <a:solidFill>
                  <a:prstClr val="black"/>
                </a:solidFill>
                <a:latin typeface="Arial" panose="020B0604020202020204" pitchFamily="34" charset="0"/>
                <a:cs typeface="Arial" panose="020B0604020202020204" pitchFamily="34" charset="0"/>
              </a:rPr>
              <a:t>(3), 	251-261. http://dx.doi.org/10.1037/ser0000225 </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Hangartner, R. B., Totura, C. M. W., Labouliere, C. D., Gryglewicz, K., &amp; Karver, M. S. (2019). 	Benchmarking the "Question, Persuade, Refer" Program Against Evaluations of Established 	Suicide Prevention Gatekeeper Trainings. </a:t>
            </a:r>
            <a:r>
              <a:rPr lang="en-US" sz="1050" i="1" dirty="0">
                <a:latin typeface="Arial" panose="020B0604020202020204" pitchFamily="34" charset="0"/>
                <a:cs typeface="Arial" panose="020B0604020202020204" pitchFamily="34" charset="0"/>
              </a:rPr>
              <a:t>Suicide &amp; Life-Threatening Behavior</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49</a:t>
            </a:r>
            <a:r>
              <a:rPr lang="en-US" sz="1050" dirty="0">
                <a:latin typeface="Arial" panose="020B0604020202020204" pitchFamily="34" charset="0"/>
                <a:cs typeface="Arial" panose="020B0604020202020204" pitchFamily="34" charset="0"/>
              </a:rPr>
              <a:t>(2), 353–370. 	https://doi.org/10.1111/sltb.12430</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Litteken, C., &amp; Sale, E. (2018). Long-Term Effectiveness of the Question, Persuade, Refer (QPR) Suicide 	Prevention Gatekeeper Training Program: Lessons from Missouri. </a:t>
            </a:r>
            <a:r>
              <a:rPr lang="en-US" sz="1050" i="1" dirty="0">
                <a:latin typeface="Arial" panose="020B0604020202020204" pitchFamily="34" charset="0"/>
                <a:cs typeface="Arial" panose="020B0604020202020204" pitchFamily="34" charset="0"/>
              </a:rPr>
              <a:t>Community Mental Health 	Journal</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54</a:t>
            </a:r>
            <a:r>
              <a:rPr lang="en-US" sz="1050" dirty="0">
                <a:latin typeface="Arial" panose="020B0604020202020204" pitchFamily="34" charset="0"/>
                <a:cs typeface="Arial" panose="020B0604020202020204" pitchFamily="34" charset="0"/>
              </a:rPr>
              <a:t>(3), 282–292. https://doi.org/10.1007/s10597-017-0158-z</a:t>
            </a:r>
          </a:p>
        </p:txBody>
      </p:sp>
      <p:sp>
        <p:nvSpPr>
          <p:cNvPr id="2" name="TextBox 1">
            <a:extLst>
              <a:ext uri="{FF2B5EF4-FFF2-40B4-BE49-F238E27FC236}">
                <a16:creationId xmlns:a16="http://schemas.microsoft.com/office/drawing/2014/main" id="{24CCEF30-C5C8-B7C1-D6A6-FA25CC90AF06}"/>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40479347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21-B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27322" y="281054"/>
            <a:ext cx="6574420" cy="5262979"/>
          </a:xfrm>
          <a:prstGeom prst="rect">
            <a:avLst/>
          </a:prstGeom>
        </p:spPr>
        <p:txBody>
          <a:bodyPr wrap="square">
            <a:spAutoFit/>
          </a:bodyPr>
          <a:lstStyle/>
          <a:p>
            <a:pPr lvl="0" algn="ctr"/>
            <a:r>
              <a:rPr lang="en-US" sz="1050" b="1" dirty="0">
                <a:solidFill>
                  <a:prstClr val="black"/>
                </a:solidFill>
                <a:latin typeface="Arial" panose="020B0604020202020204" pitchFamily="34" charset="0"/>
                <a:cs typeface="Arial" panose="020B0604020202020204" pitchFamily="34" charset="0"/>
              </a:rPr>
              <a:t>References (cont.)</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Nock, M. K., Deming, C. A., Fullerton, C. S., Gilman, S. E., Goldenberg, M., Kessler, R. C., McCarroll, J. E., 	McLaughlin, K. A., Peterson, C., Schoenbaum, M., Stanley, B., &amp; Ursano, R. J. (2013). Suicide 	among soldiers: a review of psychosocial risk and protective factors. </a:t>
            </a:r>
            <a:r>
              <a:rPr lang="en-US" sz="1050" i="1" dirty="0">
                <a:latin typeface="Arial" panose="020B0604020202020204" pitchFamily="34" charset="0"/>
                <a:cs typeface="Arial" panose="020B0604020202020204" pitchFamily="34" charset="0"/>
              </a:rPr>
              <a:t>Psychiatry</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76</a:t>
            </a:r>
            <a:r>
              <a:rPr lang="en-US" sz="1050" dirty="0">
                <a:latin typeface="Arial" panose="020B0604020202020204" pitchFamily="34" charset="0"/>
                <a:cs typeface="Arial" panose="020B0604020202020204" pitchFamily="34" charset="0"/>
              </a:rPr>
              <a:t>(2), 97–125. 	https://doi.org/10.1521/psyc.2013.76.2.97</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Peterson, A. L., Monahan, M. F., Bender, A. M., Gryglewicz, K., &amp; Karver, M. S. (2021). Don't Invite 	Everyone! Training Variables Impacting the Effectiveness of QPR Trainings. </a:t>
            </a:r>
            <a:r>
              <a:rPr lang="en-US" sz="1050" i="1" dirty="0">
                <a:latin typeface="Arial" panose="020B0604020202020204" pitchFamily="34" charset="0"/>
                <a:cs typeface="Arial" panose="020B0604020202020204" pitchFamily="34" charset="0"/>
              </a:rPr>
              <a:t>Administration and 	Policy in Mental Health</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48</a:t>
            </a:r>
            <a:r>
              <a:rPr lang="en-US" sz="1050" dirty="0">
                <a:latin typeface="Arial" panose="020B0604020202020204" pitchFamily="34" charset="0"/>
                <a:cs typeface="Arial" panose="020B0604020202020204" pitchFamily="34" charset="0"/>
              </a:rPr>
              <a:t>(2), 343–353. https://doi.org/10.1007/s10488-020-01078-3</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Pietrzak, R. H., Johnson, D. C., Goldstein, M. B., Malley, J. C., Rivers, A. J., Morgan, C. A., &amp; Southwick, S. 	M. (2010). Psychosocial buffers of traumatic stress, depressive symptoms, and psychosocial 	difficulties in veterans of Operations Enduring Freedom and Iraqi Freedom: the role of resilience, 	unit support, and postdeployment social support. </a:t>
            </a:r>
            <a:r>
              <a:rPr lang="en-US" sz="1050" i="1" dirty="0">
                <a:latin typeface="Arial" panose="020B0604020202020204" pitchFamily="34" charset="0"/>
                <a:cs typeface="Arial" panose="020B0604020202020204" pitchFamily="34" charset="0"/>
              </a:rPr>
              <a:t>Journal of Affective Disorders</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120</a:t>
            </a:r>
            <a:r>
              <a:rPr lang="en-US" sz="1050" dirty="0">
                <a:latin typeface="Arial" panose="020B0604020202020204" pitchFamily="34" charset="0"/>
                <a:cs typeface="Arial" panose="020B0604020202020204" pitchFamily="34" charset="0"/>
              </a:rPr>
              <a:t>(1-3), 188–192. 	https://doi.org/10.1016/j.jad.2009.04.015</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Rosa, L. (2014). Reach Out! Suicide prevention using QPR (Question, Persuade, Refer). </a:t>
            </a:r>
            <a:r>
              <a:rPr lang="en-US" sz="1050" i="1" dirty="0">
                <a:solidFill>
                  <a:prstClr val="black"/>
                </a:solidFill>
                <a:latin typeface="Arial" panose="020B0604020202020204" pitchFamily="34" charset="0"/>
                <a:cs typeface="Arial" panose="020B0604020202020204" pitchFamily="34" charset="0"/>
              </a:rPr>
              <a:t>Louisiana Bar 	Journal, 62</a:t>
            </a:r>
            <a:r>
              <a:rPr lang="en-US" sz="1050" dirty="0">
                <a:solidFill>
                  <a:prstClr val="black"/>
                </a:solidFill>
                <a:latin typeface="Arial" panose="020B0604020202020204" pitchFamily="34" charset="0"/>
                <a:cs typeface="Arial" panose="020B0604020202020204" pitchFamily="34" charset="0"/>
              </a:rPr>
              <a:t>(4), 267. https://www.lsba.org/documents/publications/BarJournal/Journal-Dec14-	Jan15.pdf</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Rudd, M. D., Berman, A. L., Joiner, T. E., Jr, Nock, M. K., Silverman, M. M., Mandrusiak, M., Van Orden, K., 	&amp; Witte, T. (2006). Warning signs for suicide: theory, research, and clinical applications. </a:t>
            </a:r>
            <a:r>
              <a:rPr lang="en-US" sz="1050" i="1" dirty="0">
                <a:latin typeface="Arial" panose="020B0604020202020204" pitchFamily="34" charset="0"/>
                <a:cs typeface="Arial" panose="020B0604020202020204" pitchFamily="34" charset="0"/>
              </a:rPr>
              <a:t>Suicide &amp; 	Life-Threatening Behavior</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36</a:t>
            </a:r>
            <a:r>
              <a:rPr lang="en-US" sz="1050" dirty="0">
                <a:latin typeface="Arial" panose="020B0604020202020204" pitchFamily="34" charset="0"/>
                <a:cs typeface="Arial" panose="020B0604020202020204" pitchFamily="34" charset="0"/>
              </a:rPr>
              <a:t>(3), 255–262. https://doi.org/10.1521/suli.2006.36.3.255</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solidFill>
                  <a:prstClr val="black"/>
                </a:solidFill>
                <a:latin typeface="Arial" panose="020B0604020202020204" pitchFamily="34" charset="0"/>
                <a:cs typeface="Arial" panose="020B0604020202020204" pitchFamily="34" charset="0"/>
              </a:rPr>
              <a:t>Science and Technology Organization. (2018). Military suicide prevention: Report prepared for NATO 	leadership (Report No. STO-TR-HFM-218). North Atlantic Treaty Organization. </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	https://apps.dtic.mil/sti/pdfs/AD1062460.pdf</a:t>
            </a:r>
          </a:p>
          <a:p>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Trachik, B., Tucker, R. P., Ganulin, M. L., Merrill, J. C., LoPresti, M. L., Cabrera, O. A., &amp; Dretsch, M. N. 	(2020). Leader provided purpose: Military leadership behavior and its association with suicidal 	ideation. </a:t>
            </a:r>
            <a:r>
              <a:rPr lang="en-US" sz="1050" i="1" dirty="0">
                <a:latin typeface="Arial" panose="020B0604020202020204" pitchFamily="34" charset="0"/>
                <a:cs typeface="Arial" panose="020B0604020202020204" pitchFamily="34" charset="0"/>
              </a:rPr>
              <a:t>Psychiatry Research</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285</a:t>
            </a:r>
            <a:r>
              <a:rPr lang="en-US" sz="1050" dirty="0">
                <a:latin typeface="Arial" panose="020B0604020202020204" pitchFamily="34" charset="0"/>
                <a:cs typeface="Arial" panose="020B0604020202020204" pitchFamily="34" charset="0"/>
              </a:rPr>
              <a:t>, 112722. https://doi.org/10.1016/j.psychres.2019.112722</a:t>
            </a:r>
          </a:p>
        </p:txBody>
      </p:sp>
      <p:sp>
        <p:nvSpPr>
          <p:cNvPr id="2" name="TextBox 1">
            <a:extLst>
              <a:ext uri="{FF2B5EF4-FFF2-40B4-BE49-F238E27FC236}">
                <a16:creationId xmlns:a16="http://schemas.microsoft.com/office/drawing/2014/main" id="{5F65001E-3C3A-5B1C-A1CD-8FD212262D74}"/>
              </a:ext>
            </a:extLst>
          </p:cNvPr>
          <p:cNvSpPr txBox="1"/>
          <p:nvPr/>
        </p:nvSpPr>
        <p:spPr>
          <a:xfrm>
            <a:off x="2995212" y="54632"/>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15341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464024" y="458523"/>
            <a:ext cx="6045958" cy="6893349"/>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endParaRPr lang="en-US" b="1"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This is the U.S. Army’s mandatory annual suicide prevention training (IAW AR 600-63).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is simple, concise, and easy to follow/understand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a:t>
            </a:r>
          </a:p>
          <a:p>
            <a:r>
              <a:rPr lang="en-US"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Flow: </a:t>
            </a:r>
            <a:r>
              <a:rPr lang="en-US" dirty="0">
                <a:latin typeface="Arial" panose="020B0604020202020204" pitchFamily="34" charset="0"/>
                <a:cs typeface="Arial" panose="020B0604020202020204" pitchFamily="34" charset="0"/>
              </a:rPr>
              <a:t>This training module is comprised of four main sections. </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174EF7E-19E3-A92E-82C6-0A1661233EB6}"/>
              </a:ext>
            </a:extLst>
          </p:cNvPr>
          <p:cNvGrpSpPr/>
          <p:nvPr/>
        </p:nvGrpSpPr>
        <p:grpSpPr>
          <a:xfrm>
            <a:off x="573089" y="6955229"/>
            <a:ext cx="5711822" cy="1882648"/>
            <a:chOff x="573089" y="7154353"/>
            <a:chExt cx="5711822" cy="188264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089" y="7154353"/>
              <a:ext cx="5711822" cy="1882648"/>
            </a:xfrm>
            <a:prstGeom prst="rect">
              <a:avLst/>
            </a:prstGeom>
          </p:spPr>
        </p:pic>
        <p:sp>
          <p:nvSpPr>
            <p:cNvPr id="5" name="TextBox 4"/>
            <p:cNvSpPr txBox="1"/>
            <p:nvPr/>
          </p:nvSpPr>
          <p:spPr>
            <a:xfrm>
              <a:off x="798514" y="7823328"/>
              <a:ext cx="971952" cy="553998"/>
            </a:xfrm>
            <a:prstGeom prst="rect">
              <a:avLst/>
            </a:prstGeom>
            <a:noFill/>
          </p:spPr>
          <p:txBody>
            <a:bodyPr wrap="square" rtlCol="0">
              <a:spAutoFit/>
            </a:bodyPr>
            <a:lstStyle/>
            <a:p>
              <a:pPr algn="ctr"/>
              <a:r>
                <a:rPr lang="en-US" sz="1000" b="1" dirty="0"/>
                <a:t>Introduction &amp; Review</a:t>
              </a:r>
              <a:br>
                <a:rPr lang="en-US" sz="1000" dirty="0"/>
              </a:br>
              <a:endParaRPr lang="en-US" sz="1000" dirty="0"/>
            </a:p>
          </p:txBody>
        </p:sp>
        <p:sp>
          <p:nvSpPr>
            <p:cNvPr id="9" name="Rectangle 8"/>
            <p:cNvSpPr/>
            <p:nvPr/>
          </p:nvSpPr>
          <p:spPr>
            <a:xfrm>
              <a:off x="1107764" y="7624181"/>
              <a:ext cx="627095" cy="230832"/>
            </a:xfrm>
            <a:prstGeom prst="rect">
              <a:avLst/>
            </a:prstGeom>
          </p:spPr>
          <p:txBody>
            <a:bodyPr wrap="none">
              <a:spAutoFit/>
            </a:bodyPr>
            <a:lstStyle/>
            <a:p>
              <a:r>
                <a:rPr lang="en-US" sz="900" i="1" dirty="0">
                  <a:solidFill>
                    <a:schemeClr val="bg1"/>
                  </a:solidFill>
                </a:rPr>
                <a:t>Slides 1-5</a:t>
              </a:r>
            </a:p>
          </p:txBody>
        </p:sp>
        <p:sp>
          <p:nvSpPr>
            <p:cNvPr id="11" name="TextBox 10"/>
            <p:cNvSpPr txBox="1"/>
            <p:nvPr/>
          </p:nvSpPr>
          <p:spPr>
            <a:xfrm>
              <a:off x="1872661" y="7815927"/>
              <a:ext cx="978651" cy="692497"/>
            </a:xfrm>
            <a:prstGeom prst="rect">
              <a:avLst/>
            </a:prstGeom>
            <a:noFill/>
          </p:spPr>
          <p:txBody>
            <a:bodyPr wrap="square" rtlCol="0">
              <a:spAutoFit/>
            </a:bodyPr>
            <a:lstStyle/>
            <a:p>
              <a:pPr algn="ctr"/>
              <a:r>
                <a:rPr lang="en-US" sz="1000" b="1" dirty="0"/>
                <a:t>Practical Tips of ACE steps</a:t>
              </a:r>
              <a:br>
                <a:rPr lang="en-US" sz="1000" b="1" dirty="0"/>
              </a:br>
              <a:endParaRPr lang="en-US" sz="900" dirty="0"/>
            </a:p>
            <a:p>
              <a:pPr algn="ctr"/>
              <a:endParaRPr lang="en-US" sz="1000" dirty="0"/>
            </a:p>
          </p:txBody>
        </p:sp>
        <p:sp>
          <p:nvSpPr>
            <p:cNvPr id="12" name="Rectangle 11"/>
            <p:cNvSpPr/>
            <p:nvPr/>
          </p:nvSpPr>
          <p:spPr>
            <a:xfrm>
              <a:off x="2176839" y="7624181"/>
              <a:ext cx="684803" cy="230832"/>
            </a:xfrm>
            <a:prstGeom prst="rect">
              <a:avLst/>
            </a:prstGeom>
          </p:spPr>
          <p:txBody>
            <a:bodyPr wrap="none">
              <a:spAutoFit/>
            </a:bodyPr>
            <a:lstStyle/>
            <a:p>
              <a:r>
                <a:rPr lang="en-US" sz="900" i="1" dirty="0">
                  <a:solidFill>
                    <a:schemeClr val="bg1"/>
                  </a:solidFill>
                </a:rPr>
                <a:t>Slides 6-10</a:t>
              </a:r>
            </a:p>
          </p:txBody>
        </p:sp>
        <p:sp>
          <p:nvSpPr>
            <p:cNvPr id="13" name="TextBox 12"/>
            <p:cNvSpPr txBox="1"/>
            <p:nvPr/>
          </p:nvSpPr>
          <p:spPr>
            <a:xfrm>
              <a:off x="2946213" y="7821452"/>
              <a:ext cx="966795" cy="553998"/>
            </a:xfrm>
            <a:prstGeom prst="rect">
              <a:avLst/>
            </a:prstGeom>
            <a:noFill/>
          </p:spPr>
          <p:txBody>
            <a:bodyPr wrap="square" rtlCol="0">
              <a:spAutoFit/>
            </a:bodyPr>
            <a:lstStyle/>
            <a:p>
              <a:pPr algn="ctr"/>
              <a:r>
                <a:rPr lang="en-US" sz="1000" b="1" dirty="0"/>
                <a:t>Practical Exercise</a:t>
              </a:r>
              <a:br>
                <a:rPr lang="en-US" sz="1000" dirty="0"/>
              </a:br>
              <a:endParaRPr lang="en-US" sz="1000" dirty="0"/>
            </a:p>
          </p:txBody>
        </p:sp>
        <p:sp>
          <p:nvSpPr>
            <p:cNvPr id="14" name="Rectangle 13"/>
            <p:cNvSpPr/>
            <p:nvPr/>
          </p:nvSpPr>
          <p:spPr>
            <a:xfrm>
              <a:off x="3198569" y="7624569"/>
              <a:ext cx="742511" cy="230832"/>
            </a:xfrm>
            <a:prstGeom prst="rect">
              <a:avLst/>
            </a:prstGeom>
          </p:spPr>
          <p:txBody>
            <a:bodyPr wrap="none">
              <a:spAutoFit/>
            </a:bodyPr>
            <a:lstStyle/>
            <a:p>
              <a:r>
                <a:rPr lang="en-US" sz="900" i="1" dirty="0">
                  <a:solidFill>
                    <a:schemeClr val="bg1"/>
                  </a:solidFill>
                </a:rPr>
                <a:t>Slides 11-16</a:t>
              </a:r>
            </a:p>
          </p:txBody>
        </p:sp>
        <p:sp>
          <p:nvSpPr>
            <p:cNvPr id="15" name="TextBox 14"/>
            <p:cNvSpPr txBox="1"/>
            <p:nvPr/>
          </p:nvSpPr>
          <p:spPr>
            <a:xfrm>
              <a:off x="4014606" y="7821226"/>
              <a:ext cx="953501" cy="553998"/>
            </a:xfrm>
            <a:prstGeom prst="rect">
              <a:avLst/>
            </a:prstGeom>
            <a:noFill/>
          </p:spPr>
          <p:txBody>
            <a:bodyPr wrap="square" rtlCol="0">
              <a:spAutoFit/>
            </a:bodyPr>
            <a:lstStyle/>
            <a:p>
              <a:pPr algn="ctr"/>
              <a:r>
                <a:rPr lang="en-US" sz="1000" b="1" dirty="0"/>
                <a:t>Mitigate Risk &amp; Closing </a:t>
              </a:r>
              <a:br>
                <a:rPr lang="en-US" sz="1000" b="1" dirty="0"/>
              </a:br>
              <a:endParaRPr lang="en-US" sz="1000" dirty="0"/>
            </a:p>
          </p:txBody>
        </p:sp>
        <p:sp>
          <p:nvSpPr>
            <p:cNvPr id="17" name="TextBox 16"/>
            <p:cNvSpPr txBox="1"/>
            <p:nvPr/>
          </p:nvSpPr>
          <p:spPr>
            <a:xfrm>
              <a:off x="5084935" y="7850740"/>
              <a:ext cx="983434" cy="400110"/>
            </a:xfrm>
            <a:prstGeom prst="rect">
              <a:avLst/>
            </a:prstGeom>
            <a:noFill/>
          </p:spPr>
          <p:txBody>
            <a:bodyPr wrap="square" rtlCol="0">
              <a:spAutoFit/>
            </a:bodyPr>
            <a:lstStyle/>
            <a:p>
              <a:pPr algn="ctr"/>
              <a:r>
                <a:rPr lang="en-US" sz="1000" b="1" dirty="0"/>
                <a:t>Training Complete</a:t>
              </a:r>
              <a:endParaRPr lang="en-US" sz="1000" dirty="0"/>
            </a:p>
          </p:txBody>
        </p:sp>
        <p:sp>
          <p:nvSpPr>
            <p:cNvPr id="16" name="Rectangle 15"/>
            <p:cNvSpPr/>
            <p:nvPr/>
          </p:nvSpPr>
          <p:spPr>
            <a:xfrm>
              <a:off x="4259479" y="7625167"/>
              <a:ext cx="747842" cy="230832"/>
            </a:xfrm>
            <a:prstGeom prst="rect">
              <a:avLst/>
            </a:prstGeom>
          </p:spPr>
          <p:txBody>
            <a:bodyPr wrap="square">
              <a:spAutoFit/>
            </a:bodyPr>
            <a:lstStyle/>
            <a:p>
              <a:r>
                <a:rPr lang="en-US" sz="900" i="1" dirty="0">
                  <a:solidFill>
                    <a:schemeClr val="bg1"/>
                  </a:solidFill>
                </a:rPr>
                <a:t>Slides 17-20</a:t>
              </a:r>
            </a:p>
          </p:txBody>
        </p:sp>
      </p:grpSp>
      <p:sp>
        <p:nvSpPr>
          <p:cNvPr id="20" name="TextBox 19">
            <a:extLst>
              <a:ext uri="{FF2B5EF4-FFF2-40B4-BE49-F238E27FC236}">
                <a16:creationId xmlns:a16="http://schemas.microsoft.com/office/drawing/2014/main" id="{7FC96898-0328-46A4-9E46-E3A478944F0E}"/>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152908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685800" y="676891"/>
            <a:ext cx="5486400" cy="7658588"/>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the phrase “died by suicide” or “attempted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Although ACE Base +1 is an annual training requirement, the training does not have to be conducted or perceived as “just another </a:t>
            </a:r>
            <a:r>
              <a:rPr lang="en-US">
                <a:latin typeface="Arial" panose="020B0604020202020204" pitchFamily="34" charset="0"/>
                <a:cs typeface="Arial" panose="020B0604020202020204" pitchFamily="34" charset="0"/>
              </a:rPr>
              <a:t>mandatory briefing.” </a:t>
            </a:r>
            <a:r>
              <a:rPr lang="en-US" dirty="0">
                <a:latin typeface="Arial" panose="020B0604020202020204" pitchFamily="34" charset="0"/>
                <a:cs typeface="Arial" panose="020B0604020202020204" pitchFamily="34" charset="0"/>
              </a:rPr>
              <a:t>Instead, it is important that the trainer and participants see the ACE Base + 1 modules as an opportunity for an annual discussion amongst Soldiers and leadership about the way the unit uses these skills and concepts in their day-to-day life and operations.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Soldiers collectively implement the ACE process, use Active Listening and are intentionally Fighting Stigma, it creates culture of trust and cohesion. Consequently, a culture of trust and cohesion encourages help-seeking behavior; Soldiers know that when they need someone, the Soldiers in the unit will have their back. As the trainer, work to present the material as a facilitated discussion so the Soldiers are learning the material but also learning from and about one another and actively building trust and cohesion.</a:t>
            </a:r>
          </a:p>
          <a:p>
            <a:endParaRPr lang="en-US" dirty="0"/>
          </a:p>
        </p:txBody>
      </p:sp>
      <p:sp>
        <p:nvSpPr>
          <p:cNvPr id="2" name="TextBox 1">
            <a:extLst>
              <a:ext uri="{FF2B5EF4-FFF2-40B4-BE49-F238E27FC236}">
                <a16:creationId xmlns:a16="http://schemas.microsoft.com/office/drawing/2014/main" id="{C13DB302-69AB-6E04-CB92-4140EBCFD60B}"/>
              </a:ext>
            </a:extLst>
          </p:cNvPr>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190492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iv-A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Notes Placeholder 7"/>
          <p:cNvSpPr>
            <a:spLocks noGrp="1"/>
          </p:cNvSpPr>
          <p:nvPr>
            <p:ph type="body" idx="1"/>
          </p:nvPr>
        </p:nvSpPr>
        <p:spPr>
          <a:xfrm>
            <a:off x="685800" y="492759"/>
            <a:ext cx="5486400" cy="1143351"/>
          </a:xfrm>
          <a:prstGeom prst="rect">
            <a:avLst/>
          </a:prstGeom>
        </p:spPr>
        <p:txBody>
          <a:bodyPr/>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endParaRPr lang="en-US" b="1"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16330043"/>
              </p:ext>
            </p:extLst>
          </p:nvPr>
        </p:nvGraphicFramePr>
        <p:xfrm>
          <a:off x="559557" y="1636110"/>
          <a:ext cx="5882185" cy="7185981"/>
        </p:xfrm>
        <a:graphic>
          <a:graphicData uri="http://schemas.openxmlformats.org/drawingml/2006/table">
            <a:tbl>
              <a:tblPr firstRow="1" firstCol="1" bandRow="1">
                <a:tableStyleId>{1E171933-4619-4E11-9A3F-F7608DF75F80}</a:tableStyleId>
              </a:tblPr>
              <a:tblGrid>
                <a:gridCol w="2331256">
                  <a:extLst>
                    <a:ext uri="{9D8B030D-6E8A-4147-A177-3AD203B41FA5}">
                      <a16:colId xmlns:a16="http://schemas.microsoft.com/office/drawing/2014/main" val="2703133726"/>
                    </a:ext>
                  </a:extLst>
                </a:gridCol>
                <a:gridCol w="3550929">
                  <a:extLst>
                    <a:ext uri="{9D8B030D-6E8A-4147-A177-3AD203B41FA5}">
                      <a16:colId xmlns:a16="http://schemas.microsoft.com/office/drawing/2014/main" val="3602396697"/>
                    </a:ext>
                  </a:extLst>
                </a:gridCol>
              </a:tblGrid>
              <a:tr h="244448">
                <a:tc>
                  <a:txBody>
                    <a:bodyPr/>
                    <a:lstStyle/>
                    <a:p>
                      <a:pPr marL="0" marR="3365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5976" marT="12119"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5976" marT="12119"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581426">
                <a:tc>
                  <a:txBody>
                    <a:bodyPr/>
                    <a:lstStyle/>
                    <a:p>
                      <a:pPr marL="68580" marR="7747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15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15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478883">
                <a:tc>
                  <a:txBody>
                    <a:bodyPr/>
                    <a:lstStyle/>
                    <a:p>
                      <a:pPr marL="68580" marR="10160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15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150" baseline="0" dirty="0">
                          <a:effectLst/>
                          <a:latin typeface="Arial" panose="020B0604020202020204" pitchFamily="34" charset="0"/>
                          <a:ea typeface="Verdana" panose="020B0604030504040204" pitchFamily="34" charset="0"/>
                          <a:cs typeface="Arial" panose="020B0604020202020204" pitchFamily="34" charset="0"/>
                        </a:rPr>
                        <a:t> to</a:t>
                      </a:r>
                      <a:r>
                        <a:rPr lang="en-US" sz="115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a:t>
                      </a:r>
                      <a:r>
                        <a:rPr lang="en-US" sz="1150">
                          <a:effectLst/>
                          <a:latin typeface="Arial" panose="020B0604020202020204" pitchFamily="34" charset="0"/>
                          <a:ea typeface="Verdana" panose="020B0604030504040204" pitchFamily="34" charset="0"/>
                          <a:cs typeface="Arial" panose="020B0604020202020204" pitchFamily="34" charset="0"/>
                        </a:rPr>
                        <a:t>such as </a:t>
                      </a:r>
                      <a:r>
                        <a:rPr lang="en-US" sz="1150" dirty="0">
                          <a:effectLst/>
                          <a:latin typeface="Arial" panose="020B0604020202020204" pitchFamily="34" charset="0"/>
                          <a:ea typeface="Verdana" panose="020B0604030504040204" pitchFamily="34" charset="0"/>
                          <a:cs typeface="Arial" panose="020B0604020202020204" pitchFamily="34" charset="0"/>
                        </a:rPr>
                        <a:t>“one minute left,” to keep the group on track during activities. Demonstrate lengthy instructions with another individual.</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53959">
                <a:tc>
                  <a:txBody>
                    <a:bodyPr/>
                    <a:lstStyle/>
                    <a:p>
                      <a:pPr marL="68580" marR="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150" baseline="0" dirty="0">
                          <a:effectLst/>
                          <a:latin typeface="Arial" panose="020B0604020202020204" pitchFamily="34" charset="0"/>
                          <a:ea typeface="Verdana" panose="020B0604030504040204" pitchFamily="34" charset="0"/>
                          <a:cs typeface="Arial" panose="020B0604020202020204" pitchFamily="34" charset="0"/>
                        </a:rPr>
                        <a:t> - </a:t>
                      </a:r>
                      <a:r>
                        <a:rPr lang="en-US" sz="115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15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269775">
                <a:tc>
                  <a:txBody>
                    <a:bodyPr/>
                    <a:lstStyle/>
                    <a:p>
                      <a:pPr marL="68580" marR="276225"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15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15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or Behavioral Health) if/when necessary.</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19197">
                <a:tc>
                  <a:txBody>
                    <a:bodyPr/>
                    <a:lstStyle/>
                    <a:p>
                      <a:pPr marL="68580" marR="276225" indent="-6350" algn="l">
                        <a:lnSpc>
                          <a:spcPct val="100000"/>
                        </a:lnSpc>
                        <a:spcBef>
                          <a:spcPts val="600"/>
                        </a:spcBef>
                        <a:spcAft>
                          <a:spcPts val="600"/>
                        </a:spcAft>
                      </a:pPr>
                      <a:r>
                        <a:rPr lang="en-US" sz="115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 - </a:t>
                      </a:r>
                      <a:r>
                        <a:rPr lang="en-US" sz="115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Pace yourself to ensure there is sufficient time for practical exercises and group discussion.</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15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2" name="TextBox 1">
            <a:extLst>
              <a:ext uri="{FF2B5EF4-FFF2-40B4-BE49-F238E27FC236}">
                <a16:creationId xmlns:a16="http://schemas.microsoft.com/office/drawing/2014/main" id="{8B46B2F6-BC7E-42FA-2F24-8254ABE4B27C}"/>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138318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515249219"/>
              </p:ext>
            </p:extLst>
          </p:nvPr>
        </p:nvGraphicFramePr>
        <p:xfrm>
          <a:off x="575386" y="555170"/>
          <a:ext cx="5770823" cy="7968672"/>
        </p:xfrm>
        <a:graphic>
          <a:graphicData uri="http://schemas.openxmlformats.org/drawingml/2006/table">
            <a:tbl>
              <a:tblPr firstRow="1" bandRow="1">
                <a:tableStyleId>{5C22544A-7EE6-4342-B048-85BDC9FD1C3A}</a:tableStyleId>
              </a:tblPr>
              <a:tblGrid>
                <a:gridCol w="5770823">
                  <a:extLst>
                    <a:ext uri="{9D8B030D-6E8A-4147-A177-3AD203B41FA5}">
                      <a16:colId xmlns:a16="http://schemas.microsoft.com/office/drawing/2014/main" val="20000"/>
                    </a:ext>
                  </a:extLst>
                </a:gridCol>
              </a:tblGrid>
              <a:tr h="7093368">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u="none" kern="1200" dirty="0">
                          <a:solidFill>
                            <a:schemeClr val="tx1"/>
                          </a:solidFill>
                          <a:effectLst/>
                          <a:latin typeface="Arial" panose="020B0604020202020204" pitchFamily="34" charset="0"/>
                          <a:ea typeface="+mn-ea"/>
                          <a:cs typeface="Arial" panose="020B0604020202020204" pitchFamily="34" charset="0"/>
                        </a:rPr>
                        <a:t>:</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45794" y="4266331"/>
            <a:ext cx="2523444" cy="3411233"/>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536951" y="4266331"/>
            <a:ext cx="2511515" cy="3411233"/>
          </a:xfrm>
          <a:prstGeom prst="rect">
            <a:avLst/>
          </a:prstGeom>
          <a:ln>
            <a:solidFill>
              <a:schemeClr val="tx1"/>
            </a:solidFill>
          </a:ln>
        </p:spPr>
      </p:pic>
      <p:sp>
        <p:nvSpPr>
          <p:cNvPr id="4" name="TextBox 3">
            <a:extLst>
              <a:ext uri="{FF2B5EF4-FFF2-40B4-BE49-F238E27FC236}">
                <a16:creationId xmlns:a16="http://schemas.microsoft.com/office/drawing/2014/main" id="{FBBE078B-C4D3-3FC2-8923-109E9AE8EDB1}"/>
              </a:ext>
            </a:extLst>
          </p:cNvPr>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Practicing Ask Care Escort</a:t>
            </a:r>
          </a:p>
        </p:txBody>
      </p:sp>
    </p:spTree>
    <p:extLst>
      <p:ext uri="{BB962C8B-B14F-4D97-AF65-F5344CB8AC3E}">
        <p14:creationId xmlns:p14="http://schemas.microsoft.com/office/powerpoint/2010/main" val="282063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241834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27073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
        <p:nvSpPr>
          <p:cNvPr id="2" name="Rectangle 1">
            <a:extLst>
              <a:ext uri="{FF2B5EF4-FFF2-40B4-BE49-F238E27FC236}">
                <a16:creationId xmlns:a16="http://schemas.microsoft.com/office/drawing/2014/main" id="{B2A39129-08D3-5F88-BBE8-CB526E20FA1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59318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
        <p:nvSpPr>
          <p:cNvPr id="2" name="Rectangle 1">
            <a:extLst>
              <a:ext uri="{FF2B5EF4-FFF2-40B4-BE49-F238E27FC236}">
                <a16:creationId xmlns:a16="http://schemas.microsoft.com/office/drawing/2014/main" id="{C16D3E10-0986-0E44-3291-E7350D2EAF9C}"/>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140025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113763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
        <p:nvSpPr>
          <p:cNvPr id="2" name="Rectangle 1">
            <a:extLst>
              <a:ext uri="{FF2B5EF4-FFF2-40B4-BE49-F238E27FC236}">
                <a16:creationId xmlns:a16="http://schemas.microsoft.com/office/drawing/2014/main" id="{D0A2B946-0B41-DCA6-78F5-D8E755F520E3}"/>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568218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71589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a:prstGeom prst="rect">
            <a:avLst/>
          </a:prstGeo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
        <p:nvSpPr>
          <p:cNvPr id="2" name="Rectangle 1">
            <a:extLst>
              <a:ext uri="{FF2B5EF4-FFF2-40B4-BE49-F238E27FC236}">
                <a16:creationId xmlns:a16="http://schemas.microsoft.com/office/drawing/2014/main" id="{1EA9E2B0-6C84-EEF0-5AEF-F5063635F2E3}"/>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3019071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174946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7123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55452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78441" y="1205277"/>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F2AE19-9AD2-41CA-A520-F81566C96ED7}"/>
              </a:ext>
            </a:extLst>
          </p:cNvPr>
          <p:cNvCxnSpPr>
            <a:cxnSpLocks/>
          </p:cNvCxnSpPr>
          <p:nvPr userDrawn="1"/>
        </p:nvCxnSpPr>
        <p:spPr>
          <a:xfrm flipH="1" flipV="1">
            <a:off x="628650" y="1014657"/>
            <a:ext cx="6965950" cy="13251"/>
          </a:xfrm>
          <a:prstGeom prst="line">
            <a:avLst/>
          </a:prstGeom>
          <a:ln w="88900" cap="rnd">
            <a:solidFill>
              <a:srgbClr val="FFD630"/>
            </a:solidFill>
            <a:prstDash val="sysDot"/>
          </a:ln>
        </p:spPr>
        <p:style>
          <a:lnRef idx="1">
            <a:schemeClr val="accent4"/>
          </a:lnRef>
          <a:fillRef idx="0">
            <a:schemeClr val="accent4"/>
          </a:fillRef>
          <a:effectRef idx="0">
            <a:schemeClr val="accent4"/>
          </a:effectRef>
          <a:fontRef idx="minor">
            <a:schemeClr val="tx1"/>
          </a:fontRef>
        </p:style>
      </p:cxnSp>
      <p:sp>
        <p:nvSpPr>
          <p:cNvPr id="9" name="Title 1"/>
          <p:cNvSpPr>
            <a:spLocks noGrp="1"/>
          </p:cNvSpPr>
          <p:nvPr>
            <p:ph type="title"/>
          </p:nvPr>
        </p:nvSpPr>
        <p:spPr>
          <a:xfrm>
            <a:off x="607206" y="343627"/>
            <a:ext cx="7191711" cy="682586"/>
          </a:xfrm>
          <a:prstGeom prst="rect">
            <a:avLst/>
          </a:prstGeom>
        </p:spPr>
        <p:txBody>
          <a:bodyPr/>
          <a:lstStyle>
            <a:lvl1pPr algn="l" defTabSz="887553" rtl="0" eaLnBrk="1" latinLnBrk="0" hangingPunct="1">
              <a:lnSpc>
                <a:spcPct val="100000"/>
              </a:lnSpc>
              <a:spcBef>
                <a:spcPct val="0"/>
              </a:spcBef>
              <a:buNone/>
              <a:defRPr lang="en-US" sz="3106" b="1" kern="1200" dirty="0">
                <a:solidFill>
                  <a:schemeClr val="tx1">
                    <a:lumMod val="65000"/>
                    <a:lumOff val="35000"/>
                  </a:schemeClr>
                </a:solidFill>
                <a:latin typeface="Arial" panose="020B060402020202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5609582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jpe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4.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0109F0E5-C266-B282-431C-D8A85FC494C4}"/>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 id="2147483699" r:id="rId9"/>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Tree>
    <p:extLst>
      <p:ext uri="{BB962C8B-B14F-4D97-AF65-F5344CB8AC3E}">
        <p14:creationId xmlns:p14="http://schemas.microsoft.com/office/powerpoint/2010/main" val="17542719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135157135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png"/><Relationship Id="rId7"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2.png"/><Relationship Id="rId7"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hyperlink" Target="https://wrair.gov1.qualtrics.com/jfe/form/SV_aXFrN0d3WYotIiy"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endParaRPr lang="en-US" altLang="en-US" sz="1200" dirty="0">
              <a:solidFill>
                <a:srgbClr val="303030"/>
              </a:solidFill>
              <a:latin typeface="Arial" panose="020B0604020202020204" pitchFamily="34" charset="0"/>
            </a:endParaRPr>
          </a:p>
        </p:txBody>
      </p:sp>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846E0FC4-B16A-43A5-B96A-928EAE50E6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54667" y="927893"/>
            <a:ext cx="4354507" cy="5388931"/>
          </a:xfrm>
          <a:prstGeom prst="rect">
            <a:avLst/>
          </a:prstGeom>
        </p:spPr>
      </p:pic>
      <p:pic>
        <p:nvPicPr>
          <p:cNvPr id="6" name="Picture 5" descr="Logo&#10;&#10;Description automatically generated">
            <a:extLst>
              <a:ext uri="{FF2B5EF4-FFF2-40B4-BE49-F238E27FC236}">
                <a16:creationId xmlns:a16="http://schemas.microsoft.com/office/drawing/2014/main" id="{EFDE74BA-2AA0-634D-2B85-2A948ED04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211328"/>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7" name="Picture 6" descr="Logo&#10;&#10;Description automatically generated">
            <a:extLst>
              <a:ext uri="{FF2B5EF4-FFF2-40B4-BE49-F238E27FC236}">
                <a16:creationId xmlns:a16="http://schemas.microsoft.com/office/drawing/2014/main" id="{96D9C9DC-AC02-B5DC-1E8A-C01D936047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2113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92133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33838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8" cy="663677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 name="TextBox 8"/>
          <p:cNvSpPr txBox="1"/>
          <p:nvPr/>
        </p:nvSpPr>
        <p:spPr>
          <a:xfrm>
            <a:off x="1581149" y="5382061"/>
            <a:ext cx="4698827" cy="369332"/>
          </a:xfrm>
          <a:prstGeom prst="rect">
            <a:avLst/>
          </a:prstGeom>
          <a:noFill/>
          <a:ln>
            <a:noFill/>
          </a:ln>
        </p:spPr>
        <p:txBody>
          <a:bodyPr wrap="square" rtlCol="0">
            <a:spAutoFit/>
          </a:bodyPr>
          <a:lstStyle/>
          <a:p>
            <a:r>
              <a:rPr lang="en-US" b="1" i="1" dirty="0">
                <a:solidFill>
                  <a:schemeClr val="bg1"/>
                </a:solidFill>
              </a:rPr>
              <a:t>Practicing ACE </a:t>
            </a:r>
            <a:r>
              <a:rPr lang="en-US" i="1" dirty="0">
                <a:solidFill>
                  <a:schemeClr val="bg1"/>
                </a:solidFill>
              </a:rPr>
              <a:t>Module</a:t>
            </a:r>
          </a:p>
        </p:txBody>
      </p:sp>
      <p:sp>
        <p:nvSpPr>
          <p:cNvPr id="6" name="Slide Number Placeholder 5">
            <a:extLst>
              <a:ext uri="{FF2B5EF4-FFF2-40B4-BE49-F238E27FC236}">
                <a16:creationId xmlns:a16="http://schemas.microsoft.com/office/drawing/2014/main" id="{991DCD3B-AEF3-4FBA-8F9F-EE59343C1230}"/>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a:t>
            </a:r>
          </a:p>
        </p:txBody>
      </p:sp>
      <p:grpSp>
        <p:nvGrpSpPr>
          <p:cNvPr id="2" name="Group 1">
            <a:extLst>
              <a:ext uri="{FF2B5EF4-FFF2-40B4-BE49-F238E27FC236}">
                <a16:creationId xmlns:a16="http://schemas.microsoft.com/office/drawing/2014/main" id="{016424DE-4684-E965-5A2E-5A37E606A45D}"/>
              </a:ext>
            </a:extLst>
          </p:cNvPr>
          <p:cNvGrpSpPr/>
          <p:nvPr/>
        </p:nvGrpSpPr>
        <p:grpSpPr>
          <a:xfrm>
            <a:off x="-564415" y="-457200"/>
            <a:ext cx="10450284" cy="2699657"/>
            <a:chOff x="-653143" y="-511629"/>
            <a:chExt cx="10450284" cy="2699657"/>
          </a:xfrm>
        </p:grpSpPr>
        <p:sp>
          <p:nvSpPr>
            <p:cNvPr id="3" name="Rectangle 2">
              <a:extLst>
                <a:ext uri="{FF2B5EF4-FFF2-40B4-BE49-F238E27FC236}">
                  <a16:creationId xmlns:a16="http://schemas.microsoft.com/office/drawing/2014/main" id="{C03BF7D8-F999-B74E-DA7E-C90C7BB89D49}"/>
                </a:ext>
              </a:extLst>
            </p:cNvPr>
            <p:cNvSpPr/>
            <p:nvPr/>
          </p:nvSpPr>
          <p:spPr>
            <a:xfrm>
              <a:off x="-653143" y="-511629"/>
              <a:ext cx="2601686" cy="2699657"/>
            </a:xfrm>
            <a:prstGeom prst="rect">
              <a:avLst/>
            </a:prstGeom>
            <a:gradFill flip="none" rotWithShape="1">
              <a:gsLst>
                <a:gs pos="0">
                  <a:srgbClr val="A16200"/>
                </a:gs>
                <a:gs pos="39000">
                  <a:srgbClr val="BD820A"/>
                </a:gs>
                <a:gs pos="55000">
                  <a:srgbClr val="BD8408"/>
                </a:gs>
                <a:gs pos="82000">
                  <a:srgbClr val="0C0B03"/>
                </a:gs>
              </a:gsLst>
              <a:lin ang="81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2AC3EDD-FAC6-90D7-D8AA-C97C44B7C60A}"/>
                </a:ext>
              </a:extLst>
            </p:cNvPr>
            <p:cNvSpPr/>
            <p:nvPr/>
          </p:nvSpPr>
          <p:spPr>
            <a:xfrm>
              <a:off x="7064827" y="-511628"/>
              <a:ext cx="2732314" cy="2533904"/>
            </a:xfrm>
            <a:prstGeom prst="rect">
              <a:avLst/>
            </a:prstGeom>
            <a:gradFill flip="none" rotWithShape="1">
              <a:gsLst>
                <a:gs pos="29000">
                  <a:srgbClr val="CA8400"/>
                </a:gs>
                <a:gs pos="56000">
                  <a:srgbClr val="D58D00"/>
                </a:gs>
                <a:gs pos="81000">
                  <a:srgbClr val="EAB01C"/>
                </a:gs>
                <a:gs pos="93000">
                  <a:srgbClr val="F0BE32"/>
                </a:gs>
              </a:gsLst>
              <a:lin ang="81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7175AA92-8F64-BE7F-2DAC-753847436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2662" y="-3366"/>
              <a:ext cx="1583760" cy="1584815"/>
            </a:xfrm>
            <a:prstGeom prst="rect">
              <a:avLst/>
            </a:prstGeom>
          </p:spPr>
        </p:pic>
        <p:pic>
          <p:nvPicPr>
            <p:cNvPr id="11" name="Picture 10" descr="Logo&#10;&#10;Description automatically generated">
              <a:extLst>
                <a:ext uri="{FF2B5EF4-FFF2-40B4-BE49-F238E27FC236}">
                  <a16:creationId xmlns:a16="http://schemas.microsoft.com/office/drawing/2014/main" id="{0DB4D1F3-AFC4-5E1D-E020-D208DE1072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p:spPr>
        </p:pic>
      </p:grpSp>
      <p:sp>
        <p:nvSpPr>
          <p:cNvPr id="12" name="Rectangle 11">
            <a:extLst>
              <a:ext uri="{FF2B5EF4-FFF2-40B4-BE49-F238E27FC236}">
                <a16:creationId xmlns:a16="http://schemas.microsoft.com/office/drawing/2014/main" id="{E5907045-9FCA-EEDC-E831-A7A328D3E765}"/>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25244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0451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E3C3CD-07B5-FE90-F65D-6C46478DE01C}"/>
              </a:ext>
            </a:extLst>
          </p:cNvPr>
          <p:cNvSpPr/>
          <p:nvPr/>
        </p:nvSpPr>
        <p:spPr>
          <a:xfrm>
            <a:off x="-59267" y="-45093"/>
            <a:ext cx="9301238"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 y="2443"/>
            <a:ext cx="9143047" cy="6868257"/>
          </a:xfrm>
          <a:prstGeom prst="rect">
            <a:avLst/>
          </a:prstGeom>
        </p:spPr>
      </p:pic>
      <p:sp>
        <p:nvSpPr>
          <p:cNvPr id="23" name="Slide Number Placeholder 5"/>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2</a:t>
            </a:r>
          </a:p>
        </p:txBody>
      </p:sp>
      <p:sp>
        <p:nvSpPr>
          <p:cNvPr id="10" name="Content Placeholder 4"/>
          <p:cNvSpPr txBox="1">
            <a:spLocks/>
          </p:cNvSpPr>
          <p:nvPr/>
        </p:nvSpPr>
        <p:spPr bwMode="auto">
          <a:xfrm>
            <a:off x="845283" y="2348621"/>
            <a:ext cx="5606318" cy="31437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600"/>
              </a:spcBef>
            </a:pPr>
            <a:r>
              <a:rPr lang="en-US" sz="2000" dirty="0">
                <a:ea typeface="Cambria" panose="02040503050406030204" pitchFamily="18" charset="0"/>
              </a:rPr>
              <a:t>Many service members who have reported having suicidal thoughts or had a suicide attempt since joining the military have indicated that they </a:t>
            </a:r>
            <a:r>
              <a:rPr lang="en-US" sz="2000" b="1" dirty="0">
                <a:ea typeface="Cambria" panose="02040503050406030204" pitchFamily="18" charset="0"/>
              </a:rPr>
              <a:t>did not </a:t>
            </a:r>
            <a:r>
              <a:rPr lang="en-US" sz="2000" dirty="0">
                <a:ea typeface="Cambria" panose="02040503050406030204" pitchFamily="18" charset="0"/>
              </a:rPr>
              <a:t>talk to anyone or seek help.</a:t>
            </a:r>
          </a:p>
        </p:txBody>
      </p:sp>
      <p:sp>
        <p:nvSpPr>
          <p:cNvPr id="17" name="Rectangle 16">
            <a:extLst>
              <a:ext uri="{FF2B5EF4-FFF2-40B4-BE49-F238E27FC236}">
                <a16:creationId xmlns:a16="http://schemas.microsoft.com/office/drawing/2014/main" id="{92BF20F5-E176-4F40-B4BB-D8931849A102}"/>
              </a:ext>
            </a:extLst>
          </p:cNvPr>
          <p:cNvSpPr/>
          <p:nvPr/>
        </p:nvSpPr>
        <p:spPr>
          <a:xfrm>
            <a:off x="2125737" y="4139115"/>
            <a:ext cx="4027413" cy="1023197"/>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37956" y="4236213"/>
            <a:ext cx="3858044" cy="830997"/>
          </a:xfrm>
          <a:prstGeom prst="rect">
            <a:avLst/>
          </a:prstGeom>
        </p:spPr>
        <p:txBody>
          <a:bodyPr wrap="square">
            <a:spAutoFit/>
          </a:bodyPr>
          <a:lstStyle/>
          <a:p>
            <a:pPr lvl="0">
              <a:spcBef>
                <a:spcPts val="600"/>
              </a:spcBef>
              <a:spcAft>
                <a:spcPts val="600"/>
              </a:spcAft>
              <a:defRPr/>
            </a:pPr>
            <a:r>
              <a:rPr lang="en-US" sz="1600" kern="0" dirty="0"/>
              <a:t>What are some </a:t>
            </a:r>
            <a:r>
              <a:rPr lang="en-US" sz="1600" dirty="0">
                <a:solidFill>
                  <a:prstClr val="black"/>
                </a:solidFill>
              </a:rPr>
              <a:t>potential reasons that could keep a Soldier from implementing the ASK, CARE, ESCORT process?</a:t>
            </a:r>
            <a:endParaRPr lang="en-US" sz="1600" dirty="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661" y="3888142"/>
            <a:ext cx="511257" cy="511257"/>
          </a:xfrm>
          <a:prstGeom prst="rect">
            <a:avLst/>
          </a:prstGeom>
          <a:effectLst>
            <a:outerShdw dist="25400" dir="2700000" algn="tl" rotWithShape="0">
              <a:prstClr val="black">
                <a:alpha val="15000"/>
              </a:prstClr>
            </a:outerShdw>
          </a:effectLst>
        </p:spPr>
      </p:pic>
      <p:grpSp>
        <p:nvGrpSpPr>
          <p:cNvPr id="6" name="Group 5">
            <a:extLst>
              <a:ext uri="{FF2B5EF4-FFF2-40B4-BE49-F238E27FC236}">
                <a16:creationId xmlns:a16="http://schemas.microsoft.com/office/drawing/2014/main" id="{71A3D303-A787-2773-4A3C-7B63983CFE74}"/>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3E443C8-F357-DCB3-C04C-7679EB9A8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05B33EFA-B45B-926A-C37D-3429BD5D9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DFE229C7-A6F0-FB93-E26B-26D7624AE1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468C9AC1-E7C6-8860-A032-6CC7EE82C649}"/>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Concrete Experience</a:t>
            </a:r>
          </a:p>
        </p:txBody>
      </p:sp>
    </p:spTree>
    <p:extLst>
      <p:ext uri="{BB962C8B-B14F-4D97-AF65-F5344CB8AC3E}">
        <p14:creationId xmlns:p14="http://schemas.microsoft.com/office/powerpoint/2010/main" val="3634200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1180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55D7F3-6B27-CFF5-8246-1CA98E1D1269}"/>
              </a:ext>
            </a:extLst>
          </p:cNvPr>
          <p:cNvSpPr/>
          <p:nvPr/>
        </p:nvSpPr>
        <p:spPr>
          <a:xfrm>
            <a:off x="-59267" y="-45093"/>
            <a:ext cx="9301238"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3048"/>
            <a:ext cx="9144000" cy="5205983"/>
          </a:xfrm>
          <a:prstGeom prst="rect">
            <a:avLst/>
          </a:prstGeom>
        </p:spPr>
      </p:pic>
      <p:sp>
        <p:nvSpPr>
          <p:cNvPr id="28" name="Rectangle 27"/>
          <p:cNvSpPr/>
          <p:nvPr/>
        </p:nvSpPr>
        <p:spPr>
          <a:xfrm>
            <a:off x="5288280" y="2013228"/>
            <a:ext cx="2482850" cy="2708434"/>
          </a:xfrm>
          <a:prstGeom prst="rect">
            <a:avLst/>
          </a:prstGeom>
        </p:spPr>
        <p:txBody>
          <a:bodyPr wrap="square">
            <a:spAutoFit/>
          </a:bodyPr>
          <a:lstStyle/>
          <a:p>
            <a:pPr lvl="0">
              <a:spcAft>
                <a:spcPts val="600"/>
              </a:spcAft>
              <a:defRPr/>
            </a:pPr>
            <a:r>
              <a:rPr lang="en-US" sz="1600" dirty="0">
                <a:solidFill>
                  <a:schemeClr val="bg1"/>
                </a:solidFill>
                <a:latin typeface="Arial" panose="020B0604020202020204" pitchFamily="34" charset="0"/>
                <a:cs typeface="Arial" panose="020B0604020202020204" pitchFamily="34" charset="0"/>
              </a:rPr>
              <a:t>To provide an opportunity to practice ACE and strengthen individual and collective unit suicide prevention skills</a:t>
            </a:r>
          </a:p>
          <a:p>
            <a:pPr lvl="0">
              <a:spcAft>
                <a:spcPts val="600"/>
              </a:spcAft>
              <a:defRPr/>
            </a:pPr>
            <a:endParaRPr lang="en-US" sz="1600" dirty="0">
              <a:solidFill>
                <a:schemeClr val="bg1"/>
              </a:solidFill>
              <a:latin typeface="Arial" panose="020B0604020202020204" pitchFamily="34" charset="0"/>
              <a:cs typeface="Arial" panose="020B0604020202020204" pitchFamily="34" charset="0"/>
            </a:endParaRPr>
          </a:p>
          <a:p>
            <a:pPr>
              <a:spcAft>
                <a:spcPts val="600"/>
              </a:spcAft>
              <a:defRPr/>
            </a:pPr>
            <a:r>
              <a:rPr lang="en-US" sz="1600" dirty="0">
                <a:solidFill>
                  <a:schemeClr val="bg2"/>
                </a:solidFill>
                <a:latin typeface="Arial" panose="020B0604020202020204" pitchFamily="34" charset="0"/>
                <a:cs typeface="Arial" panose="020B0604020202020204" pitchFamily="34" charset="0"/>
              </a:rPr>
              <a:t>ACE techniques and procedures need to be rehearsed to maintain proficiency </a:t>
            </a:r>
            <a:r>
              <a:rPr lang="en-US" sz="1600" dirty="0">
                <a:solidFill>
                  <a:schemeClr val="bg1"/>
                </a:solidFill>
                <a:latin typeface="Arial" panose="020B0604020202020204" pitchFamily="34" charset="0"/>
                <a:cs typeface="Arial" panose="020B0604020202020204" pitchFamily="34" charset="0"/>
              </a:rPr>
              <a:t> </a:t>
            </a:r>
          </a:p>
        </p:txBody>
      </p:sp>
      <p:sp>
        <p:nvSpPr>
          <p:cNvPr id="17" name="Slide Number Placeholder 5"/>
          <p:cNvSpPr txBox="1">
            <a:spLocks/>
          </p:cNvSpPr>
          <p:nvPr/>
        </p:nvSpPr>
        <p:spPr>
          <a:xfrm>
            <a:off x="8800274" y="65487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3</a:t>
            </a:r>
          </a:p>
        </p:txBody>
      </p:sp>
      <p:grpSp>
        <p:nvGrpSpPr>
          <p:cNvPr id="3" name="Group 2">
            <a:extLst>
              <a:ext uri="{FF2B5EF4-FFF2-40B4-BE49-F238E27FC236}">
                <a16:creationId xmlns:a16="http://schemas.microsoft.com/office/drawing/2014/main" id="{ED98720B-A611-0E2D-DC2D-F7AF7CB1BE38}"/>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2FB7D7A7-673C-AB72-2BD2-02252F527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22A4A363-6FF8-2F08-9FBE-433FCC367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E50AA0BB-DF41-75DA-34D0-0614D418FA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1E1FDE15-0FA3-F6E7-C4E5-8271F20F76B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spTree>
    <p:extLst>
      <p:ext uri="{BB962C8B-B14F-4D97-AF65-F5344CB8AC3E}">
        <p14:creationId xmlns:p14="http://schemas.microsoft.com/office/powerpoint/2010/main" val="326860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8958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3567" y="1784351"/>
            <a:ext cx="8150433" cy="3282949"/>
          </a:xfrm>
          <a:prstGeom prst="rect">
            <a:avLst/>
          </a:prstGeom>
          <a:solidFill>
            <a:srgbClr val="343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39" y="1200150"/>
            <a:ext cx="2557949" cy="3689350"/>
          </a:xfrm>
          <a:prstGeom prst="rect">
            <a:avLst/>
          </a:prstGeom>
        </p:spPr>
      </p:pic>
      <p:sp>
        <p:nvSpPr>
          <p:cNvPr id="5" name="Content Placeholder 4"/>
          <p:cNvSpPr>
            <a:spLocks noGrp="1"/>
          </p:cNvSpPr>
          <p:nvPr>
            <p:ph idx="1"/>
          </p:nvPr>
        </p:nvSpPr>
        <p:spPr>
          <a:xfrm>
            <a:off x="3822700" y="2099289"/>
            <a:ext cx="4235450" cy="1786495"/>
          </a:xfrm>
        </p:spPr>
        <p:txBody>
          <a:bodyPr/>
          <a:lstStyle/>
          <a:p>
            <a:pPr defTabSz="457200" eaLnBrk="1" fontAlgn="auto" hangingPunct="1">
              <a:spcBef>
                <a:spcPts val="0"/>
              </a:spcBef>
              <a:spcAft>
                <a:spcPts val="0"/>
              </a:spcAft>
              <a:defRPr/>
            </a:pPr>
            <a:r>
              <a:rPr lang="en-US" sz="1600" b="1" dirty="0">
                <a:solidFill>
                  <a:schemeClr val="bg1"/>
                </a:solidFill>
              </a:rPr>
              <a:t>ACE</a:t>
            </a:r>
            <a:r>
              <a:rPr lang="en-US" dirty="0">
                <a:solidFill>
                  <a:schemeClr val="bg1"/>
                </a:solidFill>
              </a:rPr>
              <a:t> is an acronym intended to help remember the actions to take when assisting a team member facing a crisis and/or at risk for suicide.</a:t>
            </a:r>
          </a:p>
        </p:txBody>
      </p:sp>
      <p:sp>
        <p:nvSpPr>
          <p:cNvPr id="16"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4</a:t>
            </a:r>
          </a:p>
        </p:txBody>
      </p:sp>
      <p:sp>
        <p:nvSpPr>
          <p:cNvPr id="8" name="Rectangle 7"/>
          <p:cNvSpPr/>
          <p:nvPr/>
        </p:nvSpPr>
        <p:spPr>
          <a:xfrm>
            <a:off x="3822700" y="2919730"/>
            <a:ext cx="4235450" cy="1969770"/>
          </a:xfrm>
          <a:prstGeom prst="rect">
            <a:avLst/>
          </a:prstGeom>
        </p:spPr>
        <p:txBody>
          <a:bodyPr wrap="square">
            <a:spAutoFit/>
          </a:bodyPr>
          <a:lstStyle/>
          <a:p>
            <a:r>
              <a:rPr lang="en-US" sz="1400" dirty="0">
                <a:solidFill>
                  <a:schemeClr val="bg1"/>
                </a:solidFill>
              </a:rPr>
              <a:t>Similar to CPR or Buddy Aid, apply </a:t>
            </a:r>
            <a:r>
              <a:rPr lang="en-US" sz="1400" b="1" dirty="0">
                <a:solidFill>
                  <a:schemeClr val="bg1"/>
                </a:solidFill>
              </a:rPr>
              <a:t>ACE</a:t>
            </a:r>
            <a:r>
              <a:rPr lang="en-US" sz="1400" dirty="0">
                <a:solidFill>
                  <a:schemeClr val="bg1"/>
                </a:solidFill>
              </a:rPr>
              <a:t> as an immediate response: </a:t>
            </a:r>
          </a:p>
          <a:p>
            <a:endParaRPr lang="en-US" sz="1400" dirty="0">
              <a:solidFill>
                <a:schemeClr val="bg1"/>
              </a:solidFill>
            </a:endParaRPr>
          </a:p>
          <a:p>
            <a:pPr marL="228600" indent="-171450">
              <a:spcAft>
                <a:spcPts val="600"/>
              </a:spcAft>
              <a:buFont typeface="Arial" panose="020B0604020202020204" pitchFamily="34" charset="0"/>
              <a:buChar char="•"/>
            </a:pPr>
            <a:r>
              <a:rPr lang="en-US" sz="1400" dirty="0">
                <a:solidFill>
                  <a:schemeClr val="bg1"/>
                </a:solidFill>
              </a:rPr>
              <a:t>Assess</a:t>
            </a:r>
            <a:r>
              <a:rPr lang="en-US" sz="1400" i="1" dirty="0">
                <a:solidFill>
                  <a:schemeClr val="bg1"/>
                </a:solidFill>
              </a:rPr>
              <a:t> </a:t>
            </a:r>
            <a:r>
              <a:rPr lang="en-US" sz="1400" dirty="0">
                <a:solidFill>
                  <a:schemeClr val="bg1"/>
                </a:solidFill>
              </a:rPr>
              <a:t>the situation by </a:t>
            </a:r>
            <a:r>
              <a:rPr lang="en-US" sz="1400" b="1" i="1" dirty="0" err="1">
                <a:solidFill>
                  <a:schemeClr val="bg1"/>
                </a:solidFill>
              </a:rPr>
              <a:t>ASKing</a:t>
            </a:r>
            <a:r>
              <a:rPr lang="en-US" sz="1400" b="1" i="1" dirty="0">
                <a:solidFill>
                  <a:schemeClr val="bg1"/>
                </a:solidFill>
              </a:rPr>
              <a:t> </a:t>
            </a:r>
            <a:r>
              <a:rPr lang="en-US" sz="1400" dirty="0">
                <a:solidFill>
                  <a:schemeClr val="bg1"/>
                </a:solidFill>
              </a:rPr>
              <a:t>if help is needed</a:t>
            </a:r>
          </a:p>
          <a:p>
            <a:pPr marL="228600" indent="-171450">
              <a:spcAft>
                <a:spcPts val="600"/>
              </a:spcAft>
              <a:buFont typeface="Arial" panose="020B0604020202020204" pitchFamily="34" charset="0"/>
              <a:buChar char="•"/>
            </a:pPr>
            <a:r>
              <a:rPr lang="en-US" sz="1400" dirty="0">
                <a:solidFill>
                  <a:schemeClr val="bg1"/>
                </a:solidFill>
              </a:rPr>
              <a:t>Offer </a:t>
            </a:r>
            <a:r>
              <a:rPr lang="en-US" sz="1400" b="1" i="1" dirty="0">
                <a:solidFill>
                  <a:schemeClr val="bg1"/>
                </a:solidFill>
              </a:rPr>
              <a:t>CARE</a:t>
            </a:r>
            <a:r>
              <a:rPr lang="en-US" sz="1400" dirty="0">
                <a:solidFill>
                  <a:schemeClr val="bg1"/>
                </a:solidFill>
              </a:rPr>
              <a:t> to stabilize and provide safety</a:t>
            </a:r>
            <a:r>
              <a:rPr lang="en-US" sz="1400" b="1" i="1" dirty="0">
                <a:solidFill>
                  <a:schemeClr val="bg1"/>
                </a:solidFill>
              </a:rPr>
              <a:t> </a:t>
            </a:r>
          </a:p>
          <a:p>
            <a:pPr marL="228600" indent="-171450">
              <a:spcAft>
                <a:spcPts val="600"/>
              </a:spcAft>
              <a:buFont typeface="Arial" panose="020B0604020202020204" pitchFamily="34" charset="0"/>
              <a:buChar char="•"/>
            </a:pPr>
            <a:r>
              <a:rPr lang="en-US" sz="1400" b="1" i="1" dirty="0">
                <a:solidFill>
                  <a:schemeClr val="bg1"/>
                </a:solidFill>
              </a:rPr>
              <a:t>ESCORT</a:t>
            </a:r>
            <a:r>
              <a:rPr lang="en-US" sz="1400" dirty="0">
                <a:solidFill>
                  <a:schemeClr val="bg1"/>
                </a:solidFill>
              </a:rPr>
              <a:t> to a helping resource to ensure a safe outcome</a:t>
            </a:r>
          </a:p>
        </p:txBody>
      </p:sp>
      <p:sp>
        <p:nvSpPr>
          <p:cNvPr id="3" name="Rectangle 2">
            <a:extLst>
              <a:ext uri="{FF2B5EF4-FFF2-40B4-BE49-F238E27FC236}">
                <a16:creationId xmlns:a16="http://schemas.microsoft.com/office/drawing/2014/main" id="{5D83DF36-B463-B697-ED0A-F22E2F83E350}"/>
              </a:ext>
            </a:extLst>
          </p:cNvPr>
          <p:cNvSpPr/>
          <p:nvPr/>
        </p:nvSpPr>
        <p:spPr>
          <a:xfrm>
            <a:off x="-59267" y="-45093"/>
            <a:ext cx="9301238" cy="1356110"/>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B7550CB-DF7C-91F6-108F-64AE06EEC870}"/>
              </a:ext>
            </a:extLst>
          </p:cNvPr>
          <p:cNvGrpSpPr/>
          <p:nvPr/>
        </p:nvGrpSpPr>
        <p:grpSpPr>
          <a:xfrm>
            <a:off x="131197" y="430"/>
            <a:ext cx="9015516" cy="1060759"/>
            <a:chOff x="131197" y="430"/>
            <a:chExt cx="9015516" cy="1060759"/>
          </a:xfrm>
        </p:grpSpPr>
        <p:pic>
          <p:nvPicPr>
            <p:cNvPr id="9" name="Picture 8" descr="Logo&#10;&#10;Description automatically generated">
              <a:extLst>
                <a:ext uri="{FF2B5EF4-FFF2-40B4-BE49-F238E27FC236}">
                  <a16:creationId xmlns:a16="http://schemas.microsoft.com/office/drawing/2014/main" id="{89140D42-00F4-A840-D1C6-2D84890E55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D0B0796D-FD8D-7331-C27D-9488E7A84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1" name="Picture 8">
            <a:extLst>
              <a:ext uri="{FF2B5EF4-FFF2-40B4-BE49-F238E27FC236}">
                <a16:creationId xmlns:a16="http://schemas.microsoft.com/office/drawing/2014/main" id="{171DD868-B6AA-1720-C60D-00F9B8279B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3">
            <a:extLst>
              <a:ext uri="{FF2B5EF4-FFF2-40B4-BE49-F238E27FC236}">
                <a16:creationId xmlns:a16="http://schemas.microsoft.com/office/drawing/2014/main" id="{6E14F58A-35E4-C3AE-A830-07D4369741F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Review of ACE</a:t>
            </a:r>
          </a:p>
        </p:txBody>
      </p:sp>
    </p:spTree>
    <p:extLst>
      <p:ext uri="{BB962C8B-B14F-4D97-AF65-F5344CB8AC3E}">
        <p14:creationId xmlns:p14="http://schemas.microsoft.com/office/powerpoint/2010/main" val="509304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1933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9548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C59004-0D44-CD62-399B-8D83D366E5C6}"/>
              </a:ext>
            </a:extLst>
          </p:cNvPr>
          <p:cNvSpPr/>
          <p:nvPr/>
        </p:nvSpPr>
        <p:spPr>
          <a:xfrm>
            <a:off x="-59267" y="-45093"/>
            <a:ext cx="9301238" cy="1356110"/>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p:cNvSpPr/>
          <p:nvPr/>
        </p:nvSpPr>
        <p:spPr>
          <a:xfrm>
            <a:off x="770735" y="1871124"/>
            <a:ext cx="8173067" cy="1042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000" dirty="0">
                <a:solidFill>
                  <a:schemeClr val="bg1"/>
                </a:solidFill>
                <a:latin typeface="Arial" panose="020B0604020202020204" pitchFamily="34" charset="0"/>
                <a:cs typeface="Arial" panose="020B0604020202020204" pitchFamily="34" charset="0"/>
              </a:rPr>
              <a:t>Indicate or signal </a:t>
            </a:r>
            <a:r>
              <a:rPr lang="en-US" sz="2000" i="1" dirty="0">
                <a:solidFill>
                  <a:schemeClr val="bg1"/>
                </a:solidFill>
                <a:latin typeface="Arial" panose="020B0604020202020204" pitchFamily="34" charset="0"/>
                <a:cs typeface="Arial" panose="020B0604020202020204" pitchFamily="34" charset="0"/>
              </a:rPr>
              <a:t>active</a:t>
            </a:r>
            <a:r>
              <a:rPr lang="en-US" sz="2000" dirty="0">
                <a:solidFill>
                  <a:schemeClr val="bg1"/>
                </a:solidFill>
                <a:latin typeface="Arial" panose="020B0604020202020204" pitchFamily="34" charset="0"/>
                <a:cs typeface="Arial" panose="020B0604020202020204" pitchFamily="34" charset="0"/>
              </a:rPr>
              <a:t> suicidal thinking and/or behaviors, meaning they are time sensitive and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require immediate action</a:t>
            </a:r>
            <a:endParaRPr lang="en-US" sz="2000" b="1" u="sng"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770736" y="3542373"/>
            <a:ext cx="8173069"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spcAft>
                <a:spcPts val="0"/>
              </a:spcAft>
            </a:pPr>
            <a:r>
              <a:rPr lang="en-US" sz="2000" dirty="0">
                <a:solidFill>
                  <a:schemeClr val="tx1"/>
                </a:solidFill>
                <a:latin typeface="Arial" panose="020B0604020202020204" pitchFamily="34" charset="0"/>
                <a:cs typeface="Arial" panose="020B0604020202020204" pitchFamily="34" charset="0"/>
              </a:rPr>
              <a:t>Events and/or characteristics that indicate the </a:t>
            </a:r>
            <a:br>
              <a:rPr lang="en-US" sz="2000" dirty="0">
                <a:solidFill>
                  <a:schemeClr val="tx1"/>
                </a:solidFill>
                <a:latin typeface="Arial" panose="020B0604020202020204" pitchFamily="34" charset="0"/>
                <a:cs typeface="Arial" panose="020B0604020202020204" pitchFamily="34" charset="0"/>
              </a:rPr>
            </a:br>
            <a:r>
              <a:rPr lang="en-US" sz="2000" i="1" dirty="0">
                <a:solidFill>
                  <a:schemeClr val="tx1"/>
                </a:solidFill>
                <a:latin typeface="Arial" panose="020B0604020202020204" pitchFamily="34" charset="0"/>
                <a:cs typeface="Arial" panose="020B0604020202020204" pitchFamily="34" charset="0"/>
              </a:rPr>
              <a:t>potential </a:t>
            </a:r>
            <a:r>
              <a:rPr lang="en-US" sz="2000" dirty="0">
                <a:solidFill>
                  <a:schemeClr val="tx1"/>
                </a:solidFill>
                <a:latin typeface="Arial" panose="020B0604020202020204" pitchFamily="34" charset="0"/>
                <a:cs typeface="Arial" panose="020B0604020202020204" pitchFamily="34" charset="0"/>
              </a:rPr>
              <a:t>for suicidal thoughts and/or actions</a:t>
            </a:r>
            <a:endParaRPr lang="en-US" sz="25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8169356"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pPr>
            <a:r>
              <a:rPr lang="en-US" sz="2000" dirty="0">
                <a:solidFill>
                  <a:schemeClr val="tx1"/>
                </a:solidFill>
                <a:latin typeface="Arial" panose="020B0604020202020204" pitchFamily="34" charset="0"/>
                <a:cs typeface="Arial" panose="020B0604020202020204" pitchFamily="34" charset="0"/>
              </a:rPr>
              <a:t>Behaviors, characteristics, or supports that reduce risk and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a:srcRect l="27351" r="-36084" b="7143"/>
          <a:stretch/>
        </p:blipFill>
        <p:spPr>
          <a:xfrm>
            <a:off x="0" y="1375766"/>
            <a:ext cx="5536641" cy="5147534"/>
          </a:xfrm>
          <a:prstGeom prst="rect">
            <a:avLst/>
          </a:prstGeom>
        </p:spPr>
      </p:pic>
      <p:sp>
        <p:nvSpPr>
          <p:cNvPr id="20" name="Rounded Rectangle 19"/>
          <p:cNvSpPr/>
          <p:nvPr/>
        </p:nvSpPr>
        <p:spPr>
          <a:xfrm>
            <a:off x="2586576"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59582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614310"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grpSp>
        <p:nvGrpSpPr>
          <p:cNvPr id="7" name="Group 6">
            <a:extLst>
              <a:ext uri="{FF2B5EF4-FFF2-40B4-BE49-F238E27FC236}">
                <a16:creationId xmlns:a16="http://schemas.microsoft.com/office/drawing/2014/main" id="{219D4C94-C91A-5A13-E671-17E9D111C348}"/>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7F045B21-8406-C1CE-D6D7-D8FAE6099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D9F4DB71-733F-6DC3-C974-B66570F101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F3776776-D20E-38B3-6822-5FE5B71C8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3">
            <a:extLst>
              <a:ext uri="{FF2B5EF4-FFF2-40B4-BE49-F238E27FC236}">
                <a16:creationId xmlns:a16="http://schemas.microsoft.com/office/drawing/2014/main" id="{0F0448FB-5204-077B-860F-6841EAB3BF28}"/>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Recognize the Signs to Assess the Risk</a:t>
            </a:r>
          </a:p>
        </p:txBody>
      </p:sp>
    </p:spTree>
    <p:extLst>
      <p:ext uri="{BB962C8B-B14F-4D97-AF65-F5344CB8AC3E}">
        <p14:creationId xmlns:p14="http://schemas.microsoft.com/office/powerpoint/2010/main" val="2335765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5704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7217"/>
            <a:ext cx="9144000" cy="4543365"/>
          </a:xfrm>
          <a:prstGeom prst="rect">
            <a:avLst/>
          </a:prstGeom>
        </p:spPr>
      </p:pic>
      <p:sp>
        <p:nvSpPr>
          <p:cNvPr id="14"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1"/>
                </a:solidFill>
                <a:latin typeface="Arial"/>
              </a:rPr>
              <a:t>6</a:t>
            </a:r>
          </a:p>
        </p:txBody>
      </p:sp>
      <p:sp>
        <p:nvSpPr>
          <p:cNvPr id="8" name="Rectangle 7">
            <a:extLst>
              <a:ext uri="{FF2B5EF4-FFF2-40B4-BE49-F238E27FC236}">
                <a16:creationId xmlns:a16="http://schemas.microsoft.com/office/drawing/2014/main" id="{92BF20F5-E176-4F40-B4BB-D8931849A102}"/>
              </a:ext>
            </a:extLst>
          </p:cNvPr>
          <p:cNvSpPr/>
          <p:nvPr/>
        </p:nvSpPr>
        <p:spPr>
          <a:xfrm>
            <a:off x="4265688" y="4139115"/>
            <a:ext cx="3818003" cy="1290135"/>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377906" y="4236213"/>
            <a:ext cx="3578644" cy="1323439"/>
          </a:xfrm>
          <a:prstGeom prst="rect">
            <a:avLst/>
          </a:prstGeom>
        </p:spPr>
        <p:txBody>
          <a:bodyPr wrap="square">
            <a:spAutoFit/>
          </a:bodyPr>
          <a:lstStyle/>
          <a:p>
            <a:pPr lvl="0">
              <a:spcBef>
                <a:spcPts val="600"/>
              </a:spcBef>
              <a:defRPr/>
            </a:pPr>
            <a:r>
              <a:rPr lang="en-US" sz="1600" dirty="0">
                <a:latin typeface="+mj-lt"/>
                <a:cs typeface="Arial" panose="020B0604020202020204" pitchFamily="34" charset="0"/>
              </a:rPr>
              <a:t>What are some </a:t>
            </a:r>
            <a:r>
              <a:rPr lang="en-US" sz="1600" b="1" dirty="0">
                <a:latin typeface="+mj-lt"/>
                <a:cs typeface="Arial" panose="020B0604020202020204" pitchFamily="34" charset="0"/>
              </a:rPr>
              <a:t>strategies</a:t>
            </a:r>
            <a:r>
              <a:rPr lang="en-US" sz="1600" dirty="0">
                <a:latin typeface="+mj-lt"/>
                <a:cs typeface="Arial" panose="020B0604020202020204" pitchFamily="34" charset="0"/>
              </a:rPr>
              <a:t> a </a:t>
            </a:r>
            <a:r>
              <a:rPr lang="en-US" sz="1600" kern="0" dirty="0">
                <a:solidFill>
                  <a:prstClr val="black"/>
                </a:solidFill>
                <a:latin typeface="+mj-lt"/>
              </a:rPr>
              <a:t>Soldier could </a:t>
            </a:r>
            <a:r>
              <a:rPr lang="en-US" sz="1600" b="1" kern="0" dirty="0">
                <a:solidFill>
                  <a:prstClr val="black"/>
                </a:solidFill>
                <a:latin typeface="+mj-lt"/>
              </a:rPr>
              <a:t>use to overcome challenges </a:t>
            </a:r>
            <a:r>
              <a:rPr lang="en-US" sz="1600" kern="0" dirty="0">
                <a:solidFill>
                  <a:prstClr val="black"/>
                </a:solidFill>
                <a:latin typeface="+mj-lt"/>
              </a:rPr>
              <a:t>associated </a:t>
            </a:r>
            <a:r>
              <a:rPr lang="en-US" sz="1600" b="1" kern="0" dirty="0">
                <a:solidFill>
                  <a:prstClr val="black"/>
                </a:solidFill>
                <a:latin typeface="+mj-lt"/>
              </a:rPr>
              <a:t>with ASKing </a:t>
            </a:r>
            <a:r>
              <a:rPr lang="en-US" sz="1600" kern="0" dirty="0">
                <a:solidFill>
                  <a:prstClr val="black"/>
                </a:solidFill>
                <a:latin typeface="+mj-lt"/>
              </a:rPr>
              <a:t>or checking in with a fellow Soldier?</a:t>
            </a:r>
          </a:p>
          <a:p>
            <a:endParaRPr lang="en-US" sz="1600" kern="0" dirty="0">
              <a:solidFill>
                <a:prstClr val="black"/>
              </a:solidFill>
              <a:latin typeface="Aia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410" y="3888142"/>
            <a:ext cx="511257" cy="511257"/>
          </a:xfrm>
          <a:prstGeom prst="rect">
            <a:avLst/>
          </a:prstGeom>
          <a:effectLst>
            <a:outerShdw dist="25400" dir="2700000" algn="tl" rotWithShape="0">
              <a:prstClr val="black">
                <a:alpha val="15000"/>
              </a:prstClr>
            </a:outerShdw>
          </a:effectLst>
        </p:spPr>
      </p:pic>
      <p:sp>
        <p:nvSpPr>
          <p:cNvPr id="12" name="Rectangle 11">
            <a:extLst>
              <a:ext uri="{FF2B5EF4-FFF2-40B4-BE49-F238E27FC236}">
                <a16:creationId xmlns:a16="http://schemas.microsoft.com/office/drawing/2014/main" id="{F13EE3A7-1D8E-4121-599A-07DDBC7540E0}"/>
              </a:ext>
            </a:extLst>
          </p:cNvPr>
          <p:cNvSpPr/>
          <p:nvPr/>
        </p:nvSpPr>
        <p:spPr>
          <a:xfrm>
            <a:off x="-59267" y="-1"/>
            <a:ext cx="9301238" cy="162196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037A1AC-99DD-727F-662C-4CA6EB0AD39A}"/>
              </a:ext>
            </a:extLst>
          </p:cNvPr>
          <p:cNvGrpSpPr/>
          <p:nvPr/>
        </p:nvGrpSpPr>
        <p:grpSpPr>
          <a:xfrm>
            <a:off x="131197" y="430"/>
            <a:ext cx="9015516" cy="1060759"/>
            <a:chOff x="131197" y="430"/>
            <a:chExt cx="9015516" cy="1060759"/>
          </a:xfrm>
        </p:grpSpPr>
        <p:pic>
          <p:nvPicPr>
            <p:cNvPr id="17" name="Picture 16" descr="Logo&#10;&#10;Description automatically generated">
              <a:extLst>
                <a:ext uri="{FF2B5EF4-FFF2-40B4-BE49-F238E27FC236}">
                  <a16:creationId xmlns:a16="http://schemas.microsoft.com/office/drawing/2014/main" id="{88EE17B9-CB35-EC8F-BDF9-0623B214E9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8" name="Picture 17" descr="Logo&#10;&#10;Description automatically generated">
              <a:extLst>
                <a:ext uri="{FF2B5EF4-FFF2-40B4-BE49-F238E27FC236}">
                  <a16:creationId xmlns:a16="http://schemas.microsoft.com/office/drawing/2014/main" id="{E3F6889C-1157-93E4-1719-D3B6CED2E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9" name="Picture 8">
            <a:extLst>
              <a:ext uri="{FF2B5EF4-FFF2-40B4-BE49-F238E27FC236}">
                <a16:creationId xmlns:a16="http://schemas.microsoft.com/office/drawing/2014/main" id="{5EB23723-69CE-FD8A-FE4A-337EBBD23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3">
            <a:extLst>
              <a:ext uri="{FF2B5EF4-FFF2-40B4-BE49-F238E27FC236}">
                <a16:creationId xmlns:a16="http://schemas.microsoft.com/office/drawing/2014/main" id="{CFE3E252-9B93-F508-51F1-3798338C818B}"/>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Application: Strategies to ASK</a:t>
            </a:r>
          </a:p>
        </p:txBody>
      </p:sp>
    </p:spTree>
    <p:extLst>
      <p:ext uri="{BB962C8B-B14F-4D97-AF65-F5344CB8AC3E}">
        <p14:creationId xmlns:p14="http://schemas.microsoft.com/office/powerpoint/2010/main" val="2980757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15533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1"/>
                </a:solidFill>
                <a:latin typeface="Arial"/>
              </a:rPr>
              <a:t>7</a:t>
            </a:r>
          </a:p>
        </p:txBody>
      </p:sp>
      <p:sp>
        <p:nvSpPr>
          <p:cNvPr id="2" name="Rectangle 1"/>
          <p:cNvSpPr/>
          <p:nvPr/>
        </p:nvSpPr>
        <p:spPr>
          <a:xfrm>
            <a:off x="747132" y="1751617"/>
            <a:ext cx="7649736" cy="3354765"/>
          </a:xfrm>
          <a:prstGeom prst="rect">
            <a:avLst/>
          </a:prstGeom>
        </p:spPr>
        <p:txBody>
          <a:bodyPr wrap="square">
            <a:spAutoFit/>
          </a:bodyPr>
          <a:lstStyle/>
          <a:p>
            <a:pPr marL="576263" lvl="0"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Be </a:t>
            </a:r>
            <a:r>
              <a:rPr lang="en-US" b="1" dirty="0">
                <a:latin typeface="Arial" panose="020B0604020202020204" pitchFamily="34" charset="0"/>
                <a:cs typeface="Arial" panose="020B0604020202020204" pitchFamily="34" charset="0"/>
              </a:rPr>
              <a:t>direct</a:t>
            </a:r>
          </a:p>
          <a:p>
            <a:pPr marL="1033463" lvl="1"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Asking direct questions will give you the most direct, clear answers</a:t>
            </a:r>
          </a:p>
          <a:p>
            <a:pPr marL="576263" lvl="0"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Have </a:t>
            </a:r>
            <a:r>
              <a:rPr lang="en-US" b="1" dirty="0">
                <a:latin typeface="Arial" panose="020B0604020202020204" pitchFamily="34" charset="0"/>
                <a:cs typeface="Arial" panose="020B0604020202020204" pitchFamily="34" charset="0"/>
              </a:rPr>
              <a:t>strategies</a:t>
            </a:r>
            <a:r>
              <a:rPr lang="en-US" dirty="0">
                <a:latin typeface="Arial" panose="020B0604020202020204" pitchFamily="34" charset="0"/>
                <a:cs typeface="Arial" panose="020B0604020202020204" pitchFamily="34" charset="0"/>
              </a:rPr>
              <a:t> to overcome challenges</a:t>
            </a:r>
          </a:p>
          <a:p>
            <a:pPr marL="576263" lvl="0" indent="-285750">
              <a:spcBef>
                <a:spcPts val="600"/>
              </a:spcBef>
              <a:spcAft>
                <a:spcPts val="600"/>
              </a:spcAft>
              <a:buFont typeface="Arial" panose="020B0604020202020204" pitchFamily="34" charset="0"/>
              <a:buChar char="•"/>
              <a:defRPr/>
            </a:pPr>
            <a:r>
              <a:rPr lang="en-US" b="1" dirty="0">
                <a:latin typeface="Arial" panose="020B0604020202020204" pitchFamily="34" charset="0"/>
                <a:cs typeface="Arial" panose="020B0604020202020204" pitchFamily="34" charset="0"/>
              </a:rPr>
              <a:t>Trust</a:t>
            </a:r>
            <a:r>
              <a:rPr lang="en-US" dirty="0">
                <a:latin typeface="Arial" panose="020B0604020202020204" pitchFamily="34" charset="0"/>
                <a:cs typeface="Arial" panose="020B0604020202020204" pitchFamily="34" charset="0"/>
              </a:rPr>
              <a:t> that the benefits of ASKing outweigh any perceived costs</a:t>
            </a:r>
          </a:p>
          <a:p>
            <a:pPr marL="1033463" lvl="1"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It is better to ask and be wrong than to not ask and have something terrible happen </a:t>
            </a:r>
          </a:p>
          <a:p>
            <a:pPr marL="1033463" lvl="1" indent="-285750" defTabSz="914400" eaLnBrk="0" fontAlgn="base" hangingPunct="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Checking in with someone shows you have their back, which can help increase your connection and level of trust</a:t>
            </a:r>
            <a:endParaRPr lang="en-US" dirty="0"/>
          </a:p>
        </p:txBody>
      </p:sp>
      <p:sp>
        <p:nvSpPr>
          <p:cNvPr id="3" name="Rectangle 2">
            <a:extLst>
              <a:ext uri="{FF2B5EF4-FFF2-40B4-BE49-F238E27FC236}">
                <a16:creationId xmlns:a16="http://schemas.microsoft.com/office/drawing/2014/main" id="{49CF9FFB-52E1-7A0E-E28A-138AD6E98EAE}"/>
              </a:ext>
            </a:extLst>
          </p:cNvPr>
          <p:cNvSpPr/>
          <p:nvPr/>
        </p:nvSpPr>
        <p:spPr>
          <a:xfrm>
            <a:off x="-59267" y="-45093"/>
            <a:ext cx="9301238" cy="1796710"/>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ACFA425B-1169-B0A3-91B8-6BBF33B46DA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922E7A43-13BD-1C6C-1410-66EBFF872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819C7ED0-271E-8E5D-38F5-B481CAA8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12C59A4D-A8EA-C91C-B444-106BBC874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D16CC228-AE28-D1EB-895C-66654C3A0AEB}"/>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Tips: ASK</a:t>
            </a:r>
          </a:p>
        </p:txBody>
      </p:sp>
    </p:spTree>
    <p:extLst>
      <p:ext uri="{BB962C8B-B14F-4D97-AF65-F5344CB8AC3E}">
        <p14:creationId xmlns:p14="http://schemas.microsoft.com/office/powerpoint/2010/main" val="1434506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248447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D0705D-4F58-4927-6040-16A8D5DC3F95}"/>
              </a:ext>
            </a:extLst>
          </p:cNvPr>
          <p:cNvSpPr/>
          <p:nvPr/>
        </p:nvSpPr>
        <p:spPr>
          <a:xfrm>
            <a:off x="-59267" y="-45094"/>
            <a:ext cx="9301238" cy="1710175"/>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2A384D5-EC54-42A9-AA1B-F060640AC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896803"/>
            <a:ext cx="4572000" cy="5136582"/>
          </a:xfrm>
          <a:prstGeom prst="rect">
            <a:avLst/>
          </a:prstGeom>
        </p:spPr>
      </p:pic>
      <p:sp>
        <p:nvSpPr>
          <p:cNvPr id="15"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8</a:t>
            </a:r>
          </a:p>
        </p:txBody>
      </p:sp>
      <p:sp>
        <p:nvSpPr>
          <p:cNvPr id="10" name="Rectangle 9"/>
          <p:cNvSpPr/>
          <p:nvPr/>
        </p:nvSpPr>
        <p:spPr>
          <a:xfrm>
            <a:off x="1403498" y="3829844"/>
            <a:ext cx="2663190" cy="2131353"/>
          </a:xfrm>
          <a:prstGeom prst="rect">
            <a:avLst/>
          </a:prstGeom>
        </p:spPr>
        <p:txBody>
          <a:bodyPr wrap="square">
            <a:spAutoFit/>
          </a:bodyPr>
          <a:lstStyle/>
          <a:p>
            <a:pPr marL="166688" indent="-166688">
              <a:spcBef>
                <a:spcPts val="300"/>
              </a:spcBef>
              <a:buFontTx/>
              <a:buChar char="-"/>
            </a:pPr>
            <a:r>
              <a:rPr lang="en-US" sz="1200" dirty="0">
                <a:solidFill>
                  <a:schemeClr val="bg1"/>
                </a:solidFill>
                <a:latin typeface="Arial" panose="020B0604020202020204" pitchFamily="34" charset="0"/>
              </a:rPr>
              <a:t>Attentive and open posture</a:t>
            </a:r>
          </a:p>
          <a:p>
            <a:pPr marL="166688" indent="-166688">
              <a:spcBef>
                <a:spcPts val="300"/>
              </a:spcBef>
              <a:buFontTx/>
              <a:buChar char="-"/>
            </a:pPr>
            <a:r>
              <a:rPr lang="en-US" sz="1200" dirty="0">
                <a:solidFill>
                  <a:schemeClr val="bg1"/>
                </a:solidFill>
                <a:latin typeface="Arial" panose="020B0604020202020204" pitchFamily="34" charset="0"/>
              </a:rPr>
              <a:t>Make appropriate eye contact</a:t>
            </a:r>
          </a:p>
          <a:p>
            <a:pPr marL="166688" indent="-166688">
              <a:spcBef>
                <a:spcPts val="300"/>
              </a:spcBef>
              <a:buFontTx/>
              <a:buChar char="-"/>
            </a:pPr>
            <a:r>
              <a:rPr lang="en-US" sz="1200" dirty="0">
                <a:solidFill>
                  <a:schemeClr val="bg1"/>
                </a:solidFill>
                <a:latin typeface="Arial" panose="020B0604020202020204" pitchFamily="34" charset="0"/>
              </a:rPr>
              <a:t>Use facial expressions that reflect the speaker’s emotion</a:t>
            </a:r>
          </a:p>
          <a:p>
            <a:pPr marL="166688" indent="-166688">
              <a:spcBef>
                <a:spcPts val="300"/>
              </a:spcBef>
              <a:buFontTx/>
              <a:buChar char="-"/>
            </a:pPr>
            <a:r>
              <a:rPr lang="en-US" sz="1200" dirty="0">
                <a:solidFill>
                  <a:schemeClr val="bg1"/>
                </a:solidFill>
                <a:latin typeface="Arial" panose="020B0604020202020204" pitchFamily="34" charset="0"/>
              </a:rPr>
              <a:t>Give affirmative nods or affirming responses like “I see” or “go on”</a:t>
            </a:r>
          </a:p>
          <a:p>
            <a:pPr marL="166688" indent="-166688">
              <a:spcBef>
                <a:spcPts val="300"/>
              </a:spcBef>
              <a:buFontTx/>
              <a:buChar char="-"/>
            </a:pPr>
            <a:r>
              <a:rPr lang="en-US" sz="1200" dirty="0">
                <a:solidFill>
                  <a:schemeClr val="bg1"/>
                </a:solidFill>
                <a:latin typeface="Arial" panose="020B0604020202020204" pitchFamily="34" charset="0"/>
              </a:rPr>
              <a:t>Summarize what is said to ensure understanding</a:t>
            </a:r>
          </a:p>
          <a:p>
            <a:pPr marL="166688" indent="-166688">
              <a:spcBef>
                <a:spcPts val="300"/>
              </a:spcBef>
              <a:buFontTx/>
              <a:buChar char="-"/>
            </a:pPr>
            <a:r>
              <a:rPr lang="en-US" sz="1200" dirty="0">
                <a:solidFill>
                  <a:schemeClr val="bg1"/>
                </a:solidFill>
                <a:latin typeface="Arial" panose="020B0604020202020204" pitchFamily="34" charset="0"/>
              </a:rPr>
              <a:t>Ask open-ended questions to gain clarity and depth of understanding</a:t>
            </a:r>
            <a:endParaRPr lang="en-US" sz="1200" dirty="0">
              <a:solidFill>
                <a:schemeClr val="bg1"/>
              </a:solidFill>
            </a:endParaRPr>
          </a:p>
        </p:txBody>
      </p:sp>
      <p:sp>
        <p:nvSpPr>
          <p:cNvPr id="20" name="TextBox 19"/>
          <p:cNvSpPr txBox="1"/>
          <p:nvPr/>
        </p:nvSpPr>
        <p:spPr>
          <a:xfrm>
            <a:off x="1403499" y="2325724"/>
            <a:ext cx="2649779" cy="338554"/>
          </a:xfrm>
          <a:prstGeom prst="rect">
            <a:avLst/>
          </a:prstGeom>
          <a:noFill/>
        </p:spPr>
        <p:txBody>
          <a:bodyPr wrap="square" rtlCol="0">
            <a:spAutoFit/>
          </a:bodyPr>
          <a:lstStyle/>
          <a:p>
            <a:pPr algn="ctr"/>
            <a:r>
              <a:rPr lang="en-US" sz="1600" b="1" dirty="0">
                <a:solidFill>
                  <a:schemeClr val="bg1"/>
                </a:solidFill>
                <a:latin typeface="Arial Body"/>
              </a:rPr>
              <a:t>ACTIVE LISTENING</a:t>
            </a:r>
          </a:p>
        </p:txBody>
      </p:sp>
      <p:cxnSp>
        <p:nvCxnSpPr>
          <p:cNvPr id="22" name="Straight Connector 21"/>
          <p:cNvCxnSpPr/>
          <p:nvPr/>
        </p:nvCxnSpPr>
        <p:spPr>
          <a:xfrm>
            <a:off x="1403499" y="3736433"/>
            <a:ext cx="2654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03498" y="2668482"/>
            <a:ext cx="2649779" cy="1169551"/>
          </a:xfrm>
          <a:prstGeom prst="rect">
            <a:avLst/>
          </a:prstGeom>
        </p:spPr>
        <p:txBody>
          <a:bodyPr wrap="square">
            <a:spAutoFit/>
          </a:bodyPr>
          <a:lstStyle/>
          <a:p>
            <a:pPr algn="ctr"/>
            <a:r>
              <a:rPr lang="en-US" sz="1400" b="1" dirty="0">
                <a:solidFill>
                  <a:schemeClr val="bg1"/>
                </a:solidFill>
              </a:rPr>
              <a:t>Listening thoughtfully and deliberately to capture the nuances of what the speaker is communicating</a:t>
            </a:r>
            <a:r>
              <a:rPr lang="en-US" sz="1200" dirty="0">
                <a:solidFill>
                  <a:schemeClr val="bg1"/>
                </a:solidFill>
              </a:rPr>
              <a:t> </a:t>
            </a:r>
            <a:r>
              <a:rPr lang="en-US" sz="1200" i="1" dirty="0">
                <a:solidFill>
                  <a:schemeClr val="bg1"/>
                </a:solidFill>
              </a:rPr>
              <a:t>(ATP 6-22)</a:t>
            </a:r>
            <a:endParaRPr lang="en-US" sz="1200" dirty="0">
              <a:solidFill>
                <a:schemeClr val="bg1"/>
              </a:solidFill>
            </a:endParaRPr>
          </a:p>
          <a:p>
            <a:pPr algn="ctr"/>
            <a:endParaRPr lang="en-US" sz="1400" b="1" dirty="0">
              <a:solidFill>
                <a:schemeClr val="bg1"/>
              </a:solidFill>
              <a:latin typeface="Arial Body"/>
            </a:endParaRPr>
          </a:p>
        </p:txBody>
      </p:sp>
      <p:grpSp>
        <p:nvGrpSpPr>
          <p:cNvPr id="3" name="Group 2">
            <a:extLst>
              <a:ext uri="{FF2B5EF4-FFF2-40B4-BE49-F238E27FC236}">
                <a16:creationId xmlns:a16="http://schemas.microsoft.com/office/drawing/2014/main" id="{D55A04BB-F0C1-45C7-8919-652D5D7E3892}"/>
              </a:ext>
            </a:extLst>
          </p:cNvPr>
          <p:cNvGrpSpPr/>
          <p:nvPr/>
        </p:nvGrpSpPr>
        <p:grpSpPr>
          <a:xfrm>
            <a:off x="4552750" y="896803"/>
            <a:ext cx="4363892" cy="5147415"/>
            <a:chOff x="4552750" y="896803"/>
            <a:chExt cx="4363892" cy="5147415"/>
          </a:xfrm>
        </p:grpSpPr>
        <p:pic>
          <p:nvPicPr>
            <p:cNvPr id="18" name="Picture 17">
              <a:extLst>
                <a:ext uri="{FF2B5EF4-FFF2-40B4-BE49-F238E27FC236}">
                  <a16:creationId xmlns:a16="http://schemas.microsoft.com/office/drawing/2014/main" id="{0558C283-D604-42AA-AA65-1A3FE8B11A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52750" y="896803"/>
              <a:ext cx="4363892" cy="5136582"/>
            </a:xfrm>
            <a:prstGeom prst="rect">
              <a:avLst/>
            </a:prstGeom>
          </p:spPr>
        </p:pic>
        <p:sp>
          <p:nvSpPr>
            <p:cNvPr id="9" name="Rectangle 8"/>
            <p:cNvSpPr/>
            <p:nvPr/>
          </p:nvSpPr>
          <p:spPr>
            <a:xfrm>
              <a:off x="5407897" y="2695056"/>
              <a:ext cx="2714878" cy="1169551"/>
            </a:xfrm>
            <a:prstGeom prst="rect">
              <a:avLst/>
            </a:prstGeom>
          </p:spPr>
          <p:txBody>
            <a:bodyPr wrap="square">
              <a:spAutoFit/>
            </a:bodyPr>
            <a:lstStyle/>
            <a:p>
              <a:pPr algn="ctr"/>
              <a:r>
                <a:rPr lang="en-US" sz="1400" b="1" dirty="0">
                  <a:solidFill>
                    <a:schemeClr val="bg1"/>
                  </a:solidFill>
                  <a:latin typeface="Arial" panose="020B0604020202020204" pitchFamily="34" charset="0"/>
                  <a:cs typeface="Arial" panose="020B0604020202020204" pitchFamily="34" charset="0"/>
                </a:rPr>
                <a:t>The ability to recognize, understand, and appreciate another person’s situation, motives, perspectives, and feelings </a:t>
              </a:r>
              <a:r>
                <a:rPr lang="en-US" sz="1200" i="1" dirty="0">
                  <a:solidFill>
                    <a:schemeClr val="bg1"/>
                  </a:solidFill>
                  <a:latin typeface="Arial" panose="020B0604020202020204" pitchFamily="34" charset="0"/>
                  <a:cs typeface="Arial" panose="020B0604020202020204" pitchFamily="34" charset="0"/>
                </a:rPr>
                <a:t>(adapted from ADP 6-22)</a:t>
              </a:r>
              <a:endParaRPr lang="en-US" sz="1200" dirty="0">
                <a:solidFill>
                  <a:schemeClr val="bg1"/>
                </a:solidFill>
              </a:endParaRPr>
            </a:p>
          </p:txBody>
        </p:sp>
        <p:sp>
          <p:nvSpPr>
            <p:cNvPr id="11" name="Rectangle 10"/>
            <p:cNvSpPr/>
            <p:nvPr/>
          </p:nvSpPr>
          <p:spPr>
            <a:xfrm>
              <a:off x="5405202" y="4059059"/>
              <a:ext cx="2701467" cy="1985159"/>
            </a:xfrm>
            <a:prstGeom prst="rect">
              <a:avLst/>
            </a:prstGeom>
          </p:spPr>
          <p:txBody>
            <a:bodyPr wrap="square">
              <a:spAutoFit/>
            </a:bodyPr>
            <a:lstStyle/>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Listen with an open mind</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Allow the speaker to finish sharing and refrain from giving unsolicited advice or your perspective</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Ask thoughtful questions with a genuine curiosity </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Acknowledge and accept their feelings as they are without trying to change how they feel</a:t>
              </a:r>
            </a:p>
          </p:txBody>
        </p:sp>
        <p:sp>
          <p:nvSpPr>
            <p:cNvPr id="21" name="TextBox 20"/>
            <p:cNvSpPr txBox="1"/>
            <p:nvPr/>
          </p:nvSpPr>
          <p:spPr>
            <a:xfrm>
              <a:off x="5085887" y="2325724"/>
              <a:ext cx="3428999" cy="369332"/>
            </a:xfrm>
            <a:prstGeom prst="rect">
              <a:avLst/>
            </a:prstGeom>
            <a:noFill/>
          </p:spPr>
          <p:txBody>
            <a:bodyPr wrap="square" rtlCol="0">
              <a:spAutoFit/>
            </a:bodyPr>
            <a:lstStyle/>
            <a:p>
              <a:pPr algn="ctr"/>
              <a:r>
                <a:rPr lang="en-US" b="1" dirty="0">
                  <a:solidFill>
                    <a:schemeClr val="bg1"/>
                  </a:solidFill>
                </a:rPr>
                <a:t>EMPATHY</a:t>
              </a:r>
              <a:endParaRPr lang="en-US" dirty="0">
                <a:solidFill>
                  <a:schemeClr val="bg1"/>
                </a:solidFill>
              </a:endParaRPr>
            </a:p>
          </p:txBody>
        </p:sp>
        <p:cxnSp>
          <p:nvCxnSpPr>
            <p:cNvPr id="23" name="Straight Connector 22"/>
            <p:cNvCxnSpPr/>
            <p:nvPr/>
          </p:nvCxnSpPr>
          <p:spPr>
            <a:xfrm>
              <a:off x="5407898" y="3962034"/>
              <a:ext cx="2714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21A7C23-2276-DF2C-5441-3C3441E9CD02}"/>
              </a:ext>
            </a:extLst>
          </p:cNvPr>
          <p:cNvGrpSpPr/>
          <p:nvPr/>
        </p:nvGrpSpPr>
        <p:grpSpPr>
          <a:xfrm>
            <a:off x="131197" y="430"/>
            <a:ext cx="9015516" cy="1060759"/>
            <a:chOff x="131197" y="430"/>
            <a:chExt cx="9015516" cy="1060759"/>
          </a:xfrm>
        </p:grpSpPr>
        <p:pic>
          <p:nvPicPr>
            <p:cNvPr id="19" name="Picture 18" descr="Logo&#10;&#10;Description automatically generated">
              <a:extLst>
                <a:ext uri="{FF2B5EF4-FFF2-40B4-BE49-F238E27FC236}">
                  <a16:creationId xmlns:a16="http://schemas.microsoft.com/office/drawing/2014/main" id="{4B640833-79BF-748B-3B5E-815AD6BE2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4" name="Picture 23" descr="Logo&#10;&#10;Description automatically generated">
              <a:extLst>
                <a:ext uri="{FF2B5EF4-FFF2-40B4-BE49-F238E27FC236}">
                  <a16:creationId xmlns:a16="http://schemas.microsoft.com/office/drawing/2014/main" id="{8743CCB3-4BDB-0120-618F-FB06153B73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6" name="Picture 8">
            <a:extLst>
              <a:ext uri="{FF2B5EF4-FFF2-40B4-BE49-F238E27FC236}">
                <a16:creationId xmlns:a16="http://schemas.microsoft.com/office/drawing/2014/main" id="{84AA307D-8BF8-E870-5A58-BEAED8ACC3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3">
            <a:extLst>
              <a:ext uri="{FF2B5EF4-FFF2-40B4-BE49-F238E27FC236}">
                <a16:creationId xmlns:a16="http://schemas.microsoft.com/office/drawing/2014/main" id="{5A0CE6CF-4CAB-CE83-8454-B14A3E75F7F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Tips: CARE</a:t>
            </a:r>
          </a:p>
        </p:txBody>
      </p:sp>
    </p:spTree>
    <p:extLst>
      <p:ext uri="{BB962C8B-B14F-4D97-AF65-F5344CB8AC3E}">
        <p14:creationId xmlns:p14="http://schemas.microsoft.com/office/powerpoint/2010/main" val="1439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6060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9477"/>
            <a:ext cx="9143999" cy="4543365"/>
          </a:xfrm>
          <a:prstGeom prst="rect">
            <a:avLst/>
          </a:prstGeom>
        </p:spPr>
      </p:pic>
      <p:sp>
        <p:nvSpPr>
          <p:cNvPr id="14" name="Rectangle 13"/>
          <p:cNvSpPr/>
          <p:nvPr/>
        </p:nvSpPr>
        <p:spPr>
          <a:xfrm>
            <a:off x="1034502" y="2217339"/>
            <a:ext cx="2172390" cy="369332"/>
          </a:xfrm>
          <a:prstGeom prst="rect">
            <a:avLst/>
          </a:prstGeom>
        </p:spPr>
        <p:txBody>
          <a:bodyPr wrap="none">
            <a:spAutoFit/>
          </a:bodyPr>
          <a:lstStyle/>
          <a:p>
            <a:r>
              <a:rPr lang="en-US" b="1" dirty="0">
                <a:solidFill>
                  <a:schemeClr val="bg1"/>
                </a:solidFill>
              </a:rPr>
              <a:t>Group Discussion</a:t>
            </a:r>
            <a:endParaRPr lang="en-US" dirty="0">
              <a:solidFill>
                <a:schemeClr val="bg1"/>
              </a:solidFill>
            </a:endParaRPr>
          </a:p>
        </p:txBody>
      </p:sp>
      <p:sp>
        <p:nvSpPr>
          <p:cNvPr id="15" name="Rectangle 14"/>
          <p:cNvSpPr/>
          <p:nvPr/>
        </p:nvSpPr>
        <p:spPr>
          <a:xfrm>
            <a:off x="1014237" y="1350315"/>
            <a:ext cx="7292979" cy="2739211"/>
          </a:xfrm>
          <a:prstGeom prst="rect">
            <a:avLst/>
          </a:prstGeom>
        </p:spPr>
        <p:txBody>
          <a:bodyPr wrap="square">
            <a:spAutoFit/>
          </a:bodyPr>
          <a:lstStyle/>
          <a:p>
            <a:r>
              <a:rPr lang="en-US" sz="1600" b="1" dirty="0"/>
              <a:t>Establish realistic expectations: The person you are helping may provide resistance. </a:t>
            </a:r>
          </a:p>
          <a:p>
            <a:endParaRPr lang="en-US" sz="1400" dirty="0">
              <a:latin typeface="+mj-lt"/>
            </a:endParaRPr>
          </a:p>
          <a:p>
            <a:pPr marL="285750" indent="-285750">
              <a:buFont typeface="Arial" panose="020B0604020202020204" pitchFamily="34" charset="0"/>
              <a:buChar char="•"/>
            </a:pPr>
            <a:r>
              <a:rPr lang="en-US" sz="1600" dirty="0">
                <a:latin typeface="+mj-lt"/>
                <a:cs typeface="Arial" panose="020B0604020202020204" pitchFamily="34" charset="0"/>
              </a:rPr>
              <a:t>What are some strategies a </a:t>
            </a:r>
            <a:r>
              <a:rPr lang="en-US" sz="1600" kern="0" dirty="0">
                <a:solidFill>
                  <a:prstClr val="black"/>
                </a:solidFill>
                <a:latin typeface="+mj-lt"/>
              </a:rPr>
              <a:t>Soldier might use to overcome potential challenges or resistance when trying to ESCORT a Soldier to a helping resource?</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cs typeface="Arial" panose="020B0604020202020204" pitchFamily="34" charset="0"/>
              </a:rPr>
              <a:t>What are some ESCORT strategies if you are alone with a Soldier in crisis?</a:t>
            </a:r>
          </a:p>
          <a:p>
            <a:pPr marL="742950" lvl="1" indent="-285750">
              <a:buFont typeface="Arial" panose="020B0604020202020204" pitchFamily="34" charset="0"/>
              <a:buChar char="•"/>
            </a:pPr>
            <a:r>
              <a:rPr lang="en-US" sz="1600" dirty="0">
                <a:latin typeface="+mj-lt"/>
                <a:cs typeface="Arial" panose="020B0604020202020204" pitchFamily="34" charset="0"/>
              </a:rPr>
              <a:t>How might you handle the ESCORT process if you are talking to a Soldier in crisis on the phone or over social media?</a:t>
            </a:r>
          </a:p>
          <a:p>
            <a:endParaRPr lang="en-US" sz="1400" dirty="0"/>
          </a:p>
        </p:txBody>
      </p:sp>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9</a:t>
            </a:r>
          </a:p>
        </p:txBody>
      </p:sp>
      <p:sp>
        <p:nvSpPr>
          <p:cNvPr id="9" name="Rectangle 8">
            <a:extLst>
              <a:ext uri="{FF2B5EF4-FFF2-40B4-BE49-F238E27FC236}">
                <a16:creationId xmlns:a16="http://schemas.microsoft.com/office/drawing/2014/main" id="{4E6FCE66-2E2C-28E6-0C88-8A1C4A4B0B07}"/>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EC03E5D-E9CD-87AC-ADAB-FA1FCDBCF91F}"/>
              </a:ext>
            </a:extLst>
          </p:cNvPr>
          <p:cNvGrpSpPr/>
          <p:nvPr/>
        </p:nvGrpSpPr>
        <p:grpSpPr>
          <a:xfrm>
            <a:off x="131197" y="430"/>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26B0BAC1-A5FD-5D93-A650-C4456ADEE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23787640-4384-0841-2515-B62348B12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3" name="Picture 8">
            <a:extLst>
              <a:ext uri="{FF2B5EF4-FFF2-40B4-BE49-F238E27FC236}">
                <a16:creationId xmlns:a16="http://schemas.microsoft.com/office/drawing/2014/main" id="{D8F611CB-48EC-1EF4-F1FB-42687D8D9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a:extLst>
              <a:ext uri="{FF2B5EF4-FFF2-40B4-BE49-F238E27FC236}">
                <a16:creationId xmlns:a16="http://schemas.microsoft.com/office/drawing/2014/main" id="{26E749A5-90F0-B1D4-6888-47D31DAD9AAB}"/>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Application: Strategies to ESCORT</a:t>
            </a:r>
          </a:p>
        </p:txBody>
      </p:sp>
    </p:spTree>
    <p:extLst>
      <p:ext uri="{BB962C8B-B14F-4D97-AF65-F5344CB8AC3E}">
        <p14:creationId xmlns:p14="http://schemas.microsoft.com/office/powerpoint/2010/main" val="3836277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1881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2994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1"/>
                </a:solidFill>
                <a:latin typeface="Arial"/>
              </a:rPr>
              <a:t>10</a:t>
            </a:r>
          </a:p>
        </p:txBody>
      </p:sp>
      <p:sp>
        <p:nvSpPr>
          <p:cNvPr id="8" name="Rectangle 7"/>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246" y="2671105"/>
            <a:ext cx="4562296" cy="2328672"/>
          </a:xfrm>
          <a:prstGeom prst="rect">
            <a:avLst/>
          </a:prstGeom>
        </p:spPr>
      </p:pic>
      <p:sp>
        <p:nvSpPr>
          <p:cNvPr id="18" name="Rectangle 17"/>
          <p:cNvSpPr/>
          <p:nvPr/>
        </p:nvSpPr>
        <p:spPr>
          <a:xfrm>
            <a:off x="5552441" y="2607496"/>
            <a:ext cx="2531250" cy="1200329"/>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When someone is in crisis, </a:t>
            </a:r>
            <a:r>
              <a:rPr lang="en-US" b="1" dirty="0">
                <a:solidFill>
                  <a:prstClr val="black"/>
                </a:solidFill>
                <a:latin typeface="Arial" panose="020B0604020202020204" pitchFamily="34" charset="0"/>
                <a:cs typeface="Arial" panose="020B0604020202020204" pitchFamily="34" charset="0"/>
              </a:rPr>
              <a:t>do not leave them alone</a:t>
            </a:r>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especially</a:t>
            </a:r>
            <a:r>
              <a:rPr lang="en-US" dirty="0">
                <a:solidFill>
                  <a:prstClr val="black"/>
                </a:solidFill>
                <a:latin typeface="Arial" panose="020B0604020202020204" pitchFamily="34" charset="0"/>
                <a:cs typeface="Arial" panose="020B0604020202020204" pitchFamily="34" charset="0"/>
              </a:rPr>
              <a:t> if they are suicidal. </a:t>
            </a:r>
            <a:endParaRPr lang="en-US" dirty="0"/>
          </a:p>
        </p:txBody>
      </p:sp>
      <p:sp>
        <p:nvSpPr>
          <p:cNvPr id="2" name="Rectangle 1">
            <a:extLst>
              <a:ext uri="{FF2B5EF4-FFF2-40B4-BE49-F238E27FC236}">
                <a16:creationId xmlns:a16="http://schemas.microsoft.com/office/drawing/2014/main" id="{75761EEB-BC7B-348F-A19F-2C6E07DB1D8B}"/>
              </a:ext>
            </a:extLst>
          </p:cNvPr>
          <p:cNvSpPr/>
          <p:nvPr/>
        </p:nvSpPr>
        <p:spPr>
          <a:xfrm>
            <a:off x="-59267" y="-45094"/>
            <a:ext cx="9301238" cy="1619893"/>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197B783-9C27-EFF0-8CB1-2AB50C2DDBE7}"/>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E0D7B7B6-0A83-29E3-E182-7E1D71FF9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B14D5078-6C6E-AB4A-C3F0-A04E0EC34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6" name="Picture 8">
            <a:extLst>
              <a:ext uri="{FF2B5EF4-FFF2-40B4-BE49-F238E27FC236}">
                <a16:creationId xmlns:a16="http://schemas.microsoft.com/office/drawing/2014/main" id="{D05A0656-E961-20B7-4451-D35A7ECE30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7D9C661E-1C10-7935-D50B-1E6CE199C47D}"/>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Tips: ESCORT</a:t>
            </a:r>
          </a:p>
        </p:txBody>
      </p:sp>
    </p:spTree>
    <p:extLst>
      <p:ext uri="{BB962C8B-B14F-4D97-AF65-F5344CB8AC3E}">
        <p14:creationId xmlns:p14="http://schemas.microsoft.com/office/powerpoint/2010/main" val="289220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905127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21" name="Rectangle 20"/>
          <p:cNvSpPr/>
          <p:nvPr/>
        </p:nvSpPr>
        <p:spPr>
          <a:xfrm>
            <a:off x="1767840" y="4296158"/>
            <a:ext cx="6463245" cy="6033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767840" y="3071017"/>
            <a:ext cx="6463245" cy="108663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4" name="Content Placeholder 3"/>
          <p:cNvSpPr>
            <a:spLocks noGrp="1"/>
          </p:cNvSpPr>
          <p:nvPr>
            <p:ph idx="1"/>
          </p:nvPr>
        </p:nvSpPr>
        <p:spPr>
          <a:xfrm>
            <a:off x="1313087" y="2189582"/>
            <a:ext cx="7410977" cy="611230"/>
          </a:xfrm>
        </p:spPr>
        <p:txBody>
          <a:bodyPr/>
          <a:lstStyle/>
          <a:p>
            <a:pPr>
              <a:buSzPct val="100000"/>
            </a:pPr>
            <a:r>
              <a:rPr lang="en-US" sz="1600" dirty="0"/>
              <a:t>The </a:t>
            </a:r>
            <a:r>
              <a:rPr lang="en-US" sz="1600" b="1" dirty="0"/>
              <a:t>purpose of this practical exercise </a:t>
            </a:r>
            <a:r>
              <a:rPr lang="en-US" sz="1600" dirty="0"/>
              <a:t>is to provide you an opportunity to practice your ACE skills through a simulation training exercise.</a:t>
            </a:r>
          </a:p>
        </p:txBody>
      </p:sp>
      <p:sp>
        <p:nvSpPr>
          <p:cNvPr id="5" name="Rectangle 4"/>
          <p:cNvSpPr/>
          <p:nvPr/>
        </p:nvSpPr>
        <p:spPr>
          <a:xfrm>
            <a:off x="1915234" y="3107966"/>
            <a:ext cx="6315851" cy="1200329"/>
          </a:xfrm>
          <a:prstGeom prst="rect">
            <a:avLst/>
          </a:prstGeom>
        </p:spPr>
        <p:txBody>
          <a:bodyPr wrap="square">
            <a:spAutoFit/>
          </a:bodyPr>
          <a:lstStyle/>
          <a:p>
            <a:pPr marL="231775" indent="-231775">
              <a:buSzPct val="100000"/>
              <a:buFont typeface="+mj-lt"/>
              <a:buAutoNum type="arabicPeriod"/>
            </a:pPr>
            <a:r>
              <a:rPr lang="en-US" sz="1500" b="1" dirty="0"/>
              <a:t>Pair up and</a:t>
            </a:r>
            <a:r>
              <a:rPr lang="en-US" sz="1500" dirty="0"/>
              <a:t> </a:t>
            </a:r>
            <a:r>
              <a:rPr lang="en-US" sz="1500" b="1" dirty="0"/>
              <a:t>determine</a:t>
            </a:r>
            <a:r>
              <a:rPr lang="en-US" sz="1500" dirty="0"/>
              <a:t> who will be </a:t>
            </a:r>
            <a:r>
              <a:rPr lang="en-US" sz="1500" b="1" dirty="0"/>
              <a:t>Partner 1 </a:t>
            </a:r>
            <a:r>
              <a:rPr lang="en-US" sz="1500" dirty="0"/>
              <a:t>and </a:t>
            </a:r>
            <a:r>
              <a:rPr lang="en-US" sz="1500" b="1" dirty="0"/>
              <a:t>Partner 2</a:t>
            </a:r>
            <a:r>
              <a:rPr lang="en-US" sz="1500" dirty="0"/>
              <a:t>. During the simulation exercise, one partner will portray someone struggling with a problem and the other will be listening and taking actions (ACE) to respond appropriately.</a:t>
            </a:r>
          </a:p>
          <a:p>
            <a:pPr marL="342900" indent="-342900">
              <a:buSzPct val="100000"/>
              <a:buFont typeface="+mj-lt"/>
              <a:buAutoNum type="arabicPeriod"/>
            </a:pPr>
            <a:endParaRPr lang="en-US" sz="1200" dirty="0"/>
          </a:p>
        </p:txBody>
      </p:sp>
      <p:sp>
        <p:nvSpPr>
          <p:cNvPr id="17" name="Rectangle 16"/>
          <p:cNvSpPr/>
          <p:nvPr/>
        </p:nvSpPr>
        <p:spPr>
          <a:xfrm>
            <a:off x="1915234" y="4337418"/>
            <a:ext cx="5933366" cy="553998"/>
          </a:xfrm>
          <a:prstGeom prst="rect">
            <a:avLst/>
          </a:prstGeom>
        </p:spPr>
        <p:txBody>
          <a:bodyPr wrap="square">
            <a:spAutoFit/>
          </a:bodyPr>
          <a:lstStyle/>
          <a:p>
            <a:pPr marL="228600" indent="-228600">
              <a:buFont typeface="+mj-lt"/>
              <a:buAutoNum type="arabicPeriod" startAt="2"/>
            </a:pPr>
            <a:r>
              <a:rPr lang="en-US" sz="1500" dirty="0"/>
              <a:t>We will conduct two rounds: </a:t>
            </a:r>
            <a:r>
              <a:rPr lang="en-US" sz="1500" b="1" dirty="0"/>
              <a:t>Alpha </a:t>
            </a:r>
            <a:r>
              <a:rPr lang="en-US" sz="1500" dirty="0"/>
              <a:t>and</a:t>
            </a:r>
            <a:r>
              <a:rPr lang="en-US" sz="1500" b="1" dirty="0"/>
              <a:t> Bravo</a:t>
            </a:r>
            <a:r>
              <a:rPr lang="en-US" sz="1500" dirty="0"/>
              <a:t>. Partner 1 will be practicing ACE first in Alpha round.  </a:t>
            </a:r>
          </a:p>
        </p:txBody>
      </p:sp>
      <p:sp>
        <p:nvSpPr>
          <p:cNvPr id="22" name="Rectangle 21"/>
          <p:cNvSpPr/>
          <p:nvPr/>
        </p:nvSpPr>
        <p:spPr>
          <a:xfrm>
            <a:off x="1767840" y="5050179"/>
            <a:ext cx="6463245" cy="682801"/>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915233" y="5078649"/>
            <a:ext cx="6168457" cy="553998"/>
          </a:xfrm>
          <a:prstGeom prst="rect">
            <a:avLst/>
          </a:prstGeom>
        </p:spPr>
        <p:txBody>
          <a:bodyPr wrap="square">
            <a:spAutoFit/>
          </a:bodyPr>
          <a:lstStyle/>
          <a:p>
            <a:pPr marL="228600" indent="-228600">
              <a:buFont typeface="+mj-lt"/>
              <a:buAutoNum type="arabicPeriod" startAt="3"/>
            </a:pPr>
            <a:r>
              <a:rPr lang="en-US" sz="1500" dirty="0">
                <a:latin typeface="+mj-lt"/>
              </a:rPr>
              <a:t>Prior to each round, </a:t>
            </a:r>
            <a:r>
              <a:rPr lang="en-US" sz="1500" b="1" dirty="0">
                <a:latin typeface="+mj-lt"/>
              </a:rPr>
              <a:t>you will be given background information</a:t>
            </a:r>
            <a:r>
              <a:rPr lang="en-US" sz="1500" dirty="0">
                <a:latin typeface="+mj-lt"/>
              </a:rPr>
              <a:t> for your specific role and </a:t>
            </a:r>
            <a:r>
              <a:rPr lang="en-US" sz="1500" b="1" dirty="0">
                <a:latin typeface="+mj-lt"/>
              </a:rPr>
              <a:t>instructions</a:t>
            </a:r>
            <a:r>
              <a:rPr lang="en-US" sz="1500" dirty="0">
                <a:latin typeface="+mj-lt"/>
              </a:rPr>
              <a:t> for the simulation exercise.</a:t>
            </a:r>
          </a:p>
        </p:txBody>
      </p:sp>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11</a:t>
            </a:r>
          </a:p>
        </p:txBody>
      </p:sp>
      <p:sp>
        <p:nvSpPr>
          <p:cNvPr id="2" name="Rectangle 1">
            <a:extLst>
              <a:ext uri="{FF2B5EF4-FFF2-40B4-BE49-F238E27FC236}">
                <a16:creationId xmlns:a16="http://schemas.microsoft.com/office/drawing/2014/main" id="{FD1EE6A4-257A-776A-6357-67EF503D67EC}"/>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06251BF-CADA-6E53-99CA-06DF1A97A645}"/>
              </a:ext>
            </a:extLst>
          </p:cNvPr>
          <p:cNvGrpSpPr/>
          <p:nvPr/>
        </p:nvGrpSpPr>
        <p:grpSpPr>
          <a:xfrm>
            <a:off x="131197" y="430"/>
            <a:ext cx="9015516" cy="1060759"/>
            <a:chOff x="131197" y="430"/>
            <a:chExt cx="9015516" cy="1060759"/>
          </a:xfrm>
        </p:grpSpPr>
        <p:pic>
          <p:nvPicPr>
            <p:cNvPr id="9" name="Picture 8" descr="Logo&#10;&#10;Description automatically generated">
              <a:extLst>
                <a:ext uri="{FF2B5EF4-FFF2-40B4-BE49-F238E27FC236}">
                  <a16:creationId xmlns:a16="http://schemas.microsoft.com/office/drawing/2014/main" id="{C4599947-C02B-C359-4EC4-3D335588E1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1E0D6C13-F50F-9073-285D-0B272A805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1" name="Picture 8">
            <a:extLst>
              <a:ext uri="{FF2B5EF4-FFF2-40B4-BE49-F238E27FC236}">
                <a16:creationId xmlns:a16="http://schemas.microsoft.com/office/drawing/2014/main" id="{92E44839-C4F7-E042-FEF1-A3AABE878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3">
            <a:extLst>
              <a:ext uri="{FF2B5EF4-FFF2-40B4-BE49-F238E27FC236}">
                <a16:creationId xmlns:a16="http://schemas.microsoft.com/office/drawing/2014/main" id="{44836687-3FC9-F17B-9252-A512F658E3D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Exercise: Simulation Instructions</a:t>
            </a:r>
          </a:p>
        </p:txBody>
      </p:sp>
    </p:spTree>
    <p:extLst>
      <p:ext uri="{BB962C8B-B14F-4D97-AF65-F5344CB8AC3E}">
        <p14:creationId xmlns:p14="http://schemas.microsoft.com/office/powerpoint/2010/main" val="1010224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723813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BBF30C3-267A-6775-050E-2FBA66C17FD9}"/>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Rectangle 26"/>
          <p:cNvSpPr/>
          <p:nvPr/>
        </p:nvSpPr>
        <p:spPr>
          <a:xfrm>
            <a:off x="1619493" y="2295432"/>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9"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12</a:t>
            </a:r>
          </a:p>
        </p:txBody>
      </p:sp>
      <p:sp>
        <p:nvSpPr>
          <p:cNvPr id="13" name="TextBox 12"/>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3" name="Rectangle 2"/>
          <p:cNvSpPr/>
          <p:nvPr/>
        </p:nvSpPr>
        <p:spPr>
          <a:xfrm>
            <a:off x="2121676" y="2283548"/>
            <a:ext cx="1074333" cy="338554"/>
          </a:xfrm>
          <a:prstGeom prst="rect">
            <a:avLst/>
          </a:prstGeom>
        </p:spPr>
        <p:txBody>
          <a:bodyPr wrap="none">
            <a:spAutoFit/>
          </a:bodyPr>
          <a:lstStyle/>
          <a:p>
            <a:r>
              <a:rPr lang="en-US" sz="1600" b="1" dirty="0"/>
              <a:t>Partner 1</a:t>
            </a:r>
          </a:p>
        </p:txBody>
      </p:sp>
      <p:sp>
        <p:nvSpPr>
          <p:cNvPr id="5" name="Rectangle 4"/>
          <p:cNvSpPr/>
          <p:nvPr/>
        </p:nvSpPr>
        <p:spPr>
          <a:xfrm>
            <a:off x="1619493" y="2696721"/>
            <a:ext cx="3780547" cy="1046440"/>
          </a:xfrm>
          <a:prstGeom prst="rect">
            <a:avLst/>
          </a:prstGeom>
        </p:spPr>
        <p:txBody>
          <a:bodyPr wrap="square">
            <a:spAutoFit/>
          </a:bodyPr>
          <a:lstStyle/>
          <a:p>
            <a:pPr lvl="0" defTabSz="914400">
              <a:defRPr/>
            </a:pPr>
            <a:r>
              <a:rPr lang="en-US" sz="1400" b="1" i="1" dirty="0"/>
              <a:t>Background</a:t>
            </a:r>
            <a:r>
              <a:rPr lang="en-US" sz="1400" i="1" dirty="0"/>
              <a:t>: </a:t>
            </a:r>
            <a:r>
              <a:rPr lang="en-US" sz="1200" dirty="0"/>
              <a:t>You are with someone you know who has had some recent personal problems and lately appears downcast and is keeping to themselves. They told you their situation seems “hopeless” to them.</a:t>
            </a:r>
          </a:p>
        </p:txBody>
      </p:sp>
      <p:sp>
        <p:nvSpPr>
          <p:cNvPr id="6" name="Rectangle 5"/>
          <p:cNvSpPr/>
          <p:nvPr/>
        </p:nvSpPr>
        <p:spPr>
          <a:xfrm>
            <a:off x="5519511" y="2696721"/>
            <a:ext cx="2379435" cy="1046440"/>
          </a:xfrm>
          <a:prstGeom prst="rect">
            <a:avLst/>
          </a:prstGeom>
        </p:spPr>
        <p:txBody>
          <a:bodyPr wrap="square">
            <a:spAutoFit/>
          </a:bodyPr>
          <a:lstStyle/>
          <a:p>
            <a:pPr lvl="0" defTabSz="914400">
              <a:defRPr/>
            </a:pPr>
            <a:r>
              <a:rPr lang="en-US" sz="1400" b="1" i="1" dirty="0"/>
              <a:t>Instructions</a:t>
            </a:r>
            <a:r>
              <a:rPr lang="en-US" sz="1400" i="1" dirty="0"/>
              <a:t>: </a:t>
            </a:r>
            <a:r>
              <a:rPr lang="en-US" sz="1200" dirty="0"/>
              <a:t>Employ </a:t>
            </a:r>
            <a:r>
              <a:rPr lang="en-US" sz="1200" b="1" dirty="0"/>
              <a:t>ACE</a:t>
            </a:r>
            <a:r>
              <a:rPr lang="en-US" sz="1200" dirty="0"/>
              <a:t> and practice using </a:t>
            </a:r>
            <a:r>
              <a:rPr lang="en-US" sz="1200" b="1" dirty="0"/>
              <a:t>active</a:t>
            </a:r>
            <a:r>
              <a:rPr lang="en-US" sz="1200" dirty="0"/>
              <a:t> </a:t>
            </a:r>
            <a:r>
              <a:rPr lang="en-US" sz="1200" b="1" dirty="0"/>
              <a:t>listening</a:t>
            </a:r>
            <a:r>
              <a:rPr lang="en-US" sz="1200" dirty="0"/>
              <a:t> and showing </a:t>
            </a:r>
            <a:r>
              <a:rPr lang="en-US" sz="1200" b="1" dirty="0"/>
              <a:t>empathy</a:t>
            </a:r>
            <a:r>
              <a:rPr lang="en-US" sz="1200" dirty="0"/>
              <a:t> for the person sharing their problems. </a:t>
            </a:r>
          </a:p>
        </p:txBody>
      </p:sp>
      <p:sp>
        <p:nvSpPr>
          <p:cNvPr id="25" name="Rectangle 24"/>
          <p:cNvSpPr/>
          <p:nvPr/>
        </p:nvSpPr>
        <p:spPr>
          <a:xfrm>
            <a:off x="1619493" y="4328396"/>
            <a:ext cx="3780547" cy="1600438"/>
          </a:xfrm>
          <a:prstGeom prst="rect">
            <a:avLst/>
          </a:prstGeom>
        </p:spPr>
        <p:txBody>
          <a:bodyPr wrap="square">
            <a:spAutoFit/>
          </a:bodyPr>
          <a:lstStyle/>
          <a:p>
            <a:pPr lvl="0" defTabSz="914400">
              <a:defRPr/>
            </a:pPr>
            <a:r>
              <a:rPr lang="en-US" sz="1400" b="1" i="1" dirty="0"/>
              <a:t>Background</a:t>
            </a:r>
            <a:r>
              <a:rPr lang="en-US" sz="1200" i="1" dirty="0"/>
              <a:t>: </a:t>
            </a:r>
            <a:r>
              <a:rPr lang="en-US" sz="1200" dirty="0"/>
              <a:t>A fellow Soldier asks if you are okay. Recently, you’ve been going through a lot, such as</a:t>
            </a:r>
          </a:p>
          <a:p>
            <a:pPr marL="285750" lvl="0" indent="-285750" defTabSz="914400">
              <a:buFont typeface="Arial" panose="020B0604020202020204" pitchFamily="34" charset="0"/>
              <a:buChar char="•"/>
              <a:defRPr/>
            </a:pPr>
            <a:r>
              <a:rPr lang="en-US" sz="1200" dirty="0"/>
              <a:t>Breaking up with a significant other</a:t>
            </a:r>
          </a:p>
          <a:p>
            <a:pPr marL="285750" lvl="0" indent="-285750" defTabSz="914400">
              <a:buFont typeface="Arial" panose="020B0604020202020204" pitchFamily="34" charset="0"/>
              <a:buChar char="•"/>
              <a:defRPr/>
            </a:pPr>
            <a:r>
              <a:rPr lang="en-US" sz="1200" dirty="0"/>
              <a:t>Not sleeping well</a:t>
            </a:r>
          </a:p>
          <a:p>
            <a:pPr marL="285750" lvl="0" indent="-285750" defTabSz="914400">
              <a:buFont typeface="Arial" panose="020B0604020202020204" pitchFamily="34" charset="0"/>
              <a:buChar char="•"/>
              <a:defRPr/>
            </a:pPr>
            <a:r>
              <a:rPr lang="en-US" sz="1200" dirty="0"/>
              <a:t>Receiving a negative counseling</a:t>
            </a:r>
          </a:p>
          <a:p>
            <a:pPr marL="285750" lvl="0" indent="-285750" defTabSz="914400">
              <a:buFont typeface="Arial" panose="020B0604020202020204" pitchFamily="34" charset="0"/>
              <a:buChar char="•"/>
              <a:defRPr/>
            </a:pPr>
            <a:r>
              <a:rPr lang="en-US" sz="1200" dirty="0"/>
              <a:t>Self-medicating (e.g., drinking more to “help” with sleep)</a:t>
            </a:r>
          </a:p>
          <a:p>
            <a:pPr lvl="0" defTabSz="914400">
              <a:defRPr/>
            </a:pPr>
            <a:r>
              <a:rPr lang="en-US" sz="1200" dirty="0"/>
              <a:t>But you have not thought about ending your life. </a:t>
            </a:r>
          </a:p>
        </p:txBody>
      </p:sp>
      <p:sp>
        <p:nvSpPr>
          <p:cNvPr id="27" name="Rectangle 26"/>
          <p:cNvSpPr/>
          <p:nvPr/>
        </p:nvSpPr>
        <p:spPr>
          <a:xfrm>
            <a:off x="1619493" y="3938133"/>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4" name="Rectangle 23"/>
          <p:cNvSpPr/>
          <p:nvPr/>
        </p:nvSpPr>
        <p:spPr>
          <a:xfrm>
            <a:off x="2121675" y="3914950"/>
            <a:ext cx="1074333" cy="338554"/>
          </a:xfrm>
          <a:prstGeom prst="rect">
            <a:avLst/>
          </a:prstGeom>
        </p:spPr>
        <p:txBody>
          <a:bodyPr wrap="none">
            <a:spAutoFit/>
          </a:bodyPr>
          <a:lstStyle/>
          <a:p>
            <a:r>
              <a:rPr lang="en-US" sz="1600" b="1" dirty="0"/>
              <a:t>Partner 2</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025" y="3670698"/>
            <a:ext cx="735999" cy="599570"/>
          </a:xfrm>
          <a:prstGeom prst="rect">
            <a:avLst/>
          </a:prstGeom>
        </p:spPr>
      </p:pic>
      <p:sp>
        <p:nvSpPr>
          <p:cNvPr id="28" name="Rectangle 27"/>
          <p:cNvSpPr/>
          <p:nvPr/>
        </p:nvSpPr>
        <p:spPr>
          <a:xfrm>
            <a:off x="5519511" y="4328396"/>
            <a:ext cx="2183493" cy="1046440"/>
          </a:xfrm>
          <a:prstGeom prst="rect">
            <a:avLst/>
          </a:prstGeom>
        </p:spPr>
        <p:txBody>
          <a:bodyPr wrap="square">
            <a:spAutoFit/>
          </a:bodyPr>
          <a:lstStyle/>
          <a:p>
            <a:pPr lvl="0" defTabSz="914400">
              <a:defRPr/>
            </a:pPr>
            <a:r>
              <a:rPr lang="en-US" sz="1400" b="1" i="1" dirty="0"/>
              <a:t>Instructions</a:t>
            </a:r>
            <a:r>
              <a:rPr lang="en-US" sz="1200" i="1" dirty="0"/>
              <a:t>: </a:t>
            </a:r>
            <a:r>
              <a:rPr lang="en-US" sz="1200" dirty="0"/>
              <a:t>During the conversation, be sure to tell them about your recent difficulties and your changes in mood and behavior. </a:t>
            </a:r>
          </a:p>
        </p:txBody>
      </p:sp>
      <p:cxnSp>
        <p:nvCxnSpPr>
          <p:cNvPr id="32" name="Straight Connector 31"/>
          <p:cNvCxnSpPr/>
          <p:nvPr/>
        </p:nvCxnSpPr>
        <p:spPr>
          <a:xfrm>
            <a:off x="8077935" y="4163522"/>
            <a:ext cx="0" cy="1765312"/>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077935" y="2520821"/>
            <a:ext cx="0" cy="1149877"/>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460" y="1878938"/>
            <a:ext cx="850972" cy="810970"/>
          </a:xfrm>
          <a:prstGeom prst="rect">
            <a:avLst/>
          </a:prstGeom>
        </p:spPr>
      </p:pic>
      <p:grpSp>
        <p:nvGrpSpPr>
          <p:cNvPr id="18" name="Group 17">
            <a:extLst>
              <a:ext uri="{FF2B5EF4-FFF2-40B4-BE49-F238E27FC236}">
                <a16:creationId xmlns:a16="http://schemas.microsoft.com/office/drawing/2014/main" id="{EC4CC0CA-6ABD-447C-0144-E663BBB02A8B}"/>
              </a:ext>
            </a:extLst>
          </p:cNvPr>
          <p:cNvGrpSpPr/>
          <p:nvPr/>
        </p:nvGrpSpPr>
        <p:grpSpPr>
          <a:xfrm>
            <a:off x="131197" y="430"/>
            <a:ext cx="9015516" cy="1060759"/>
            <a:chOff x="131197" y="430"/>
            <a:chExt cx="9015516" cy="1060759"/>
          </a:xfrm>
        </p:grpSpPr>
        <p:pic>
          <p:nvPicPr>
            <p:cNvPr id="20" name="Picture 19" descr="Logo&#10;&#10;Description automatically generated">
              <a:extLst>
                <a:ext uri="{FF2B5EF4-FFF2-40B4-BE49-F238E27FC236}">
                  <a16:creationId xmlns:a16="http://schemas.microsoft.com/office/drawing/2014/main" id="{6A9F3000-F256-9CBC-DA58-B64E50E5F1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1" name="Picture 20" descr="Logo&#10;&#10;Description automatically generated">
              <a:extLst>
                <a:ext uri="{FF2B5EF4-FFF2-40B4-BE49-F238E27FC236}">
                  <a16:creationId xmlns:a16="http://schemas.microsoft.com/office/drawing/2014/main" id="{3C172592-EA25-3033-A6EF-F49E1260A8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2" name="Picture 8">
            <a:extLst>
              <a:ext uri="{FF2B5EF4-FFF2-40B4-BE49-F238E27FC236}">
                <a16:creationId xmlns:a16="http://schemas.microsoft.com/office/drawing/2014/main" id="{A617960E-1F1A-E4EF-6B10-3606862B2B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3">
            <a:extLst>
              <a:ext uri="{FF2B5EF4-FFF2-40B4-BE49-F238E27FC236}">
                <a16:creationId xmlns:a16="http://schemas.microsoft.com/office/drawing/2014/main" id="{46CB6DFB-3D70-E088-2409-80C52B722C26}"/>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Exercise: Simulation ALPHA</a:t>
            </a:r>
          </a:p>
        </p:txBody>
      </p:sp>
    </p:spTree>
    <p:extLst>
      <p:ext uri="{BB962C8B-B14F-4D97-AF65-F5344CB8AC3E}">
        <p14:creationId xmlns:p14="http://schemas.microsoft.com/office/powerpoint/2010/main" val="465154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79134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A5B6C8-6AF8-CA28-7A3B-3700828543F9}"/>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62F"/>
                </a:solidFill>
                <a:latin typeface="Arial"/>
              </a:rPr>
              <a:t>13</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1914858" y="2938218"/>
            <a:ext cx="6168833" cy="306308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2" name="Rectangle 1"/>
          <p:cNvSpPr/>
          <p:nvPr/>
        </p:nvSpPr>
        <p:spPr>
          <a:xfrm>
            <a:off x="1416050" y="2245764"/>
            <a:ext cx="6667641" cy="523220"/>
          </a:xfrm>
          <a:prstGeom prst="rect">
            <a:avLst/>
          </a:prstGeom>
        </p:spPr>
        <p:txBody>
          <a:bodyPr wrap="square">
            <a:spAutoFit/>
          </a:bodyPr>
          <a:lstStyle/>
          <a:p>
            <a:r>
              <a:rPr lang="en-US" sz="1400" dirty="0">
                <a:latin typeface="+mj-lt"/>
              </a:rPr>
              <a:t>Use the following questions to guide your feedback to your partner based on their role and responsibilities. </a:t>
            </a:r>
            <a:r>
              <a:rPr lang="en-US" sz="1400" i="1" dirty="0">
                <a:latin typeface="+mj-lt"/>
              </a:rPr>
              <a:t>You do not need to discuss each one.</a:t>
            </a:r>
          </a:p>
        </p:txBody>
      </p:sp>
      <p:sp>
        <p:nvSpPr>
          <p:cNvPr id="3" name="Rectangle 2"/>
          <p:cNvSpPr/>
          <p:nvPr/>
        </p:nvSpPr>
        <p:spPr>
          <a:xfrm>
            <a:off x="2139603" y="3115542"/>
            <a:ext cx="5944087" cy="2339102"/>
          </a:xfrm>
          <a:prstGeom prst="rect">
            <a:avLst/>
          </a:prstGeom>
        </p:spPr>
        <p:txBody>
          <a:bodyPr wrap="square">
            <a:spAutoFit/>
          </a:bodyPr>
          <a:lstStyle/>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What strategy/approach was used to “break the ice” and ASK/initiate conversation? Was it effective?</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Did Partner 1 express empathy? If so, how?</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What behaviors did Partner 1 use to show they were actively listening?</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Did Partner 1 ask a direct question such as “Are you thinking about suicide?” </a:t>
            </a:r>
            <a:br>
              <a:rPr lang="en-US" sz="1200" dirty="0">
                <a:solidFill>
                  <a:schemeClr val="tx1">
                    <a:lumMod val="95000"/>
                    <a:lumOff val="5000"/>
                  </a:schemeClr>
                </a:solidFill>
              </a:rPr>
            </a:br>
            <a:r>
              <a:rPr lang="en-US" sz="1200" dirty="0">
                <a:solidFill>
                  <a:schemeClr val="tx1">
                    <a:lumMod val="95000"/>
                    <a:lumOff val="5000"/>
                  </a:schemeClr>
                </a:solidFill>
              </a:rPr>
              <a:t>If so, how did that go?</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Partner 1: Did you pick up on any risk factors or warning signs from Partner 2?</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 What strategy/approach was used to Escort? Was it effective?</a:t>
            </a:r>
          </a:p>
        </p:txBody>
      </p:sp>
      <p:grpSp>
        <p:nvGrpSpPr>
          <p:cNvPr id="7" name="Group 6">
            <a:extLst>
              <a:ext uri="{FF2B5EF4-FFF2-40B4-BE49-F238E27FC236}">
                <a16:creationId xmlns:a16="http://schemas.microsoft.com/office/drawing/2014/main" id="{D5AFD1D0-7F6B-6E2B-6252-821A9CD4B335}"/>
              </a:ext>
            </a:extLst>
          </p:cNvPr>
          <p:cNvGrpSpPr/>
          <p:nvPr/>
        </p:nvGrpSpPr>
        <p:grpSpPr>
          <a:xfrm>
            <a:off x="131197" y="430"/>
            <a:ext cx="9015516" cy="1060759"/>
            <a:chOff x="131197" y="430"/>
            <a:chExt cx="9015516" cy="1060759"/>
          </a:xfrm>
        </p:grpSpPr>
        <p:pic>
          <p:nvPicPr>
            <p:cNvPr id="9" name="Picture 8" descr="Logo&#10;&#10;Description automatically generated">
              <a:extLst>
                <a:ext uri="{FF2B5EF4-FFF2-40B4-BE49-F238E27FC236}">
                  <a16:creationId xmlns:a16="http://schemas.microsoft.com/office/drawing/2014/main" id="{345D4CBA-30DF-327D-EB3F-6D26370BA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C4F07668-B752-0655-178D-CDC95BCD6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3" name="Picture 8">
            <a:extLst>
              <a:ext uri="{FF2B5EF4-FFF2-40B4-BE49-F238E27FC236}">
                <a16:creationId xmlns:a16="http://schemas.microsoft.com/office/drawing/2014/main" id="{BE96A79D-D8D7-0542-D6DA-5BA15869F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3">
            <a:extLst>
              <a:ext uri="{FF2B5EF4-FFF2-40B4-BE49-F238E27FC236}">
                <a16:creationId xmlns:a16="http://schemas.microsoft.com/office/drawing/2014/main" id="{15E974C4-FBFF-6C73-4F36-61B529C6C9B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Partner Debrief: Simulation ALPHA</a:t>
            </a:r>
          </a:p>
        </p:txBody>
      </p:sp>
    </p:spTree>
    <p:extLst>
      <p:ext uri="{BB962C8B-B14F-4D97-AF65-F5344CB8AC3E}">
        <p14:creationId xmlns:p14="http://schemas.microsoft.com/office/powerpoint/2010/main" val="259502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23662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E43DF10-9A56-ADDB-17BA-72BFA9FBDBB7}"/>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14</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9" name="Rectangle 26"/>
          <p:cNvSpPr/>
          <p:nvPr/>
        </p:nvSpPr>
        <p:spPr>
          <a:xfrm>
            <a:off x="1619493" y="2295432"/>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2121676" y="2283548"/>
            <a:ext cx="1074333" cy="338554"/>
          </a:xfrm>
          <a:prstGeom prst="rect">
            <a:avLst/>
          </a:prstGeom>
        </p:spPr>
        <p:txBody>
          <a:bodyPr wrap="none">
            <a:spAutoFit/>
          </a:bodyPr>
          <a:lstStyle/>
          <a:p>
            <a:r>
              <a:rPr lang="en-US" sz="1600" b="1" dirty="0"/>
              <a:t>Partner 1</a:t>
            </a:r>
          </a:p>
        </p:txBody>
      </p:sp>
      <p:sp>
        <p:nvSpPr>
          <p:cNvPr id="13" name="Rectangle 12"/>
          <p:cNvSpPr/>
          <p:nvPr/>
        </p:nvSpPr>
        <p:spPr>
          <a:xfrm>
            <a:off x="5519511" y="2610317"/>
            <a:ext cx="2379435" cy="969496"/>
          </a:xfrm>
          <a:prstGeom prst="rect">
            <a:avLst/>
          </a:prstGeom>
        </p:spPr>
        <p:txBody>
          <a:bodyPr wrap="square">
            <a:spAutoFit/>
          </a:bodyPr>
          <a:lstStyle/>
          <a:p>
            <a:pPr lvl="0" defTabSz="914400">
              <a:defRPr/>
            </a:pPr>
            <a:r>
              <a:rPr lang="en-US" sz="1300" b="1" i="1" dirty="0"/>
              <a:t>Instructions</a:t>
            </a:r>
            <a:r>
              <a:rPr lang="en-US" sz="1300" i="1" dirty="0"/>
              <a:t>: </a:t>
            </a:r>
            <a:r>
              <a:rPr lang="en-US" sz="1100" dirty="0"/>
              <a:t>During the conversation, be sure to tell them about your recent difficulties and your changes in mood and behavior. </a:t>
            </a:r>
          </a:p>
        </p:txBody>
      </p:sp>
      <p:sp>
        <p:nvSpPr>
          <p:cNvPr id="14" name="Rectangle 13"/>
          <p:cNvSpPr/>
          <p:nvPr/>
        </p:nvSpPr>
        <p:spPr>
          <a:xfrm>
            <a:off x="1619493" y="4818800"/>
            <a:ext cx="3780547" cy="1138773"/>
          </a:xfrm>
          <a:prstGeom prst="rect">
            <a:avLst/>
          </a:prstGeom>
        </p:spPr>
        <p:txBody>
          <a:bodyPr wrap="square">
            <a:spAutoFit/>
          </a:bodyPr>
          <a:lstStyle/>
          <a:p>
            <a:pPr lvl="0" defTabSz="914400">
              <a:defRPr/>
            </a:pPr>
            <a:r>
              <a:rPr lang="en-US" sz="1300" b="1" i="1" dirty="0"/>
              <a:t>Background</a:t>
            </a:r>
            <a:r>
              <a:rPr lang="en-US" sz="1300" i="1" dirty="0"/>
              <a:t>: </a:t>
            </a:r>
            <a:r>
              <a:rPr lang="en-US" sz="1100" dirty="0"/>
              <a:t>A Soldier in your platoon has been acting differently lately. You’ve noticed slight changes over time, and now they appear downcast and preoccupied. Recently this Soldier has said on several occasions, although somewhat sarcastically, that some days are totally hopeless and there’s no point in living.</a:t>
            </a:r>
          </a:p>
        </p:txBody>
      </p:sp>
      <p:sp>
        <p:nvSpPr>
          <p:cNvPr id="15" name="Rectangle 26"/>
          <p:cNvSpPr/>
          <p:nvPr/>
        </p:nvSpPr>
        <p:spPr>
          <a:xfrm>
            <a:off x="1619493" y="4507647"/>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0" name="Rectangle 19"/>
          <p:cNvSpPr/>
          <p:nvPr/>
        </p:nvSpPr>
        <p:spPr>
          <a:xfrm>
            <a:off x="2121675" y="4484464"/>
            <a:ext cx="1074333" cy="338554"/>
          </a:xfrm>
          <a:prstGeom prst="rect">
            <a:avLst/>
          </a:prstGeom>
        </p:spPr>
        <p:txBody>
          <a:bodyPr wrap="none">
            <a:spAutoFit/>
          </a:bodyPr>
          <a:lstStyle/>
          <a:p>
            <a:r>
              <a:rPr lang="en-US" sz="1600" b="1" dirty="0"/>
              <a:t>Partner 2</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025" y="4240212"/>
            <a:ext cx="735999" cy="599570"/>
          </a:xfrm>
          <a:prstGeom prst="rect">
            <a:avLst/>
          </a:prstGeom>
        </p:spPr>
      </p:pic>
      <p:sp>
        <p:nvSpPr>
          <p:cNvPr id="22" name="Rectangle 21"/>
          <p:cNvSpPr/>
          <p:nvPr/>
        </p:nvSpPr>
        <p:spPr>
          <a:xfrm>
            <a:off x="5519511" y="4834689"/>
            <a:ext cx="2183493" cy="969496"/>
          </a:xfrm>
          <a:prstGeom prst="rect">
            <a:avLst/>
          </a:prstGeom>
        </p:spPr>
        <p:txBody>
          <a:bodyPr wrap="square">
            <a:spAutoFit/>
          </a:bodyPr>
          <a:lstStyle/>
          <a:p>
            <a:pPr lvl="0" defTabSz="914400">
              <a:defRPr/>
            </a:pPr>
            <a:r>
              <a:rPr lang="en-US" sz="1300" b="1" i="1" dirty="0"/>
              <a:t>Instructions</a:t>
            </a:r>
            <a:r>
              <a:rPr lang="en-US" sz="1300" i="1" dirty="0"/>
              <a:t>: </a:t>
            </a:r>
            <a:r>
              <a:rPr lang="en-US" sz="1100" dirty="0"/>
              <a:t>Employ </a:t>
            </a:r>
            <a:r>
              <a:rPr lang="en-US" sz="1100" b="1" dirty="0"/>
              <a:t>ACE</a:t>
            </a:r>
            <a:r>
              <a:rPr lang="en-US" sz="1100" dirty="0"/>
              <a:t> and practice using </a:t>
            </a:r>
            <a:r>
              <a:rPr lang="en-US" sz="1100" b="1" dirty="0"/>
              <a:t>active</a:t>
            </a:r>
            <a:r>
              <a:rPr lang="en-US" sz="1100" dirty="0"/>
              <a:t> </a:t>
            </a:r>
            <a:r>
              <a:rPr lang="en-US" sz="1100" b="1" dirty="0"/>
              <a:t>listening</a:t>
            </a:r>
            <a:r>
              <a:rPr lang="en-US" sz="1100" dirty="0"/>
              <a:t> and showing </a:t>
            </a:r>
            <a:r>
              <a:rPr lang="en-US" sz="1100" b="1" dirty="0"/>
              <a:t>empathy</a:t>
            </a:r>
            <a:r>
              <a:rPr lang="en-US" sz="1100" dirty="0"/>
              <a:t> for the person sharing their problems.</a:t>
            </a:r>
          </a:p>
        </p:txBody>
      </p:sp>
      <p:cxnSp>
        <p:nvCxnSpPr>
          <p:cNvPr id="23" name="Straight Connector 22"/>
          <p:cNvCxnSpPr/>
          <p:nvPr/>
        </p:nvCxnSpPr>
        <p:spPr>
          <a:xfrm>
            <a:off x="8077935" y="4733036"/>
            <a:ext cx="0" cy="1007364"/>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77935" y="2520821"/>
            <a:ext cx="0" cy="974219"/>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460" y="1878938"/>
            <a:ext cx="850972" cy="810970"/>
          </a:xfrm>
          <a:prstGeom prst="rect">
            <a:avLst/>
          </a:prstGeom>
        </p:spPr>
      </p:pic>
      <p:sp>
        <p:nvSpPr>
          <p:cNvPr id="26" name="Rectangle 25"/>
          <p:cNvSpPr/>
          <p:nvPr/>
        </p:nvSpPr>
        <p:spPr>
          <a:xfrm>
            <a:off x="1619493" y="2611311"/>
            <a:ext cx="3780547" cy="1646605"/>
          </a:xfrm>
          <a:prstGeom prst="rect">
            <a:avLst/>
          </a:prstGeom>
        </p:spPr>
        <p:txBody>
          <a:bodyPr wrap="square">
            <a:spAutoFit/>
          </a:bodyPr>
          <a:lstStyle/>
          <a:p>
            <a:pPr lvl="0" defTabSz="914400">
              <a:defRPr/>
            </a:pPr>
            <a:r>
              <a:rPr lang="en-US" sz="1300" b="1" i="1" dirty="0"/>
              <a:t>Background</a:t>
            </a:r>
            <a:r>
              <a:rPr lang="en-US" sz="1300" i="1" dirty="0"/>
              <a:t>: </a:t>
            </a:r>
            <a:r>
              <a:rPr lang="en-US" sz="1100" dirty="0"/>
              <a:t>A Soldier in your platoon asks if you are okay. Recently you’ve been going through a lot, such as</a:t>
            </a:r>
          </a:p>
          <a:p>
            <a:pPr marL="285750" lvl="0" indent="-285750" defTabSz="914400">
              <a:buFont typeface="Arial" panose="020B0604020202020204" pitchFamily="34" charset="0"/>
              <a:buChar char="•"/>
              <a:defRPr/>
            </a:pPr>
            <a:r>
              <a:rPr lang="en-US" sz="1100" dirty="0"/>
              <a:t>Accruing a lot of debt and your family is harping on you to figure it out</a:t>
            </a:r>
          </a:p>
          <a:p>
            <a:pPr marL="285750" lvl="0" indent="-285750" defTabSz="914400">
              <a:buFont typeface="Arial" panose="020B0604020202020204" pitchFamily="34" charset="0"/>
              <a:buChar char="•"/>
              <a:defRPr/>
            </a:pPr>
            <a:r>
              <a:rPr lang="en-US" sz="1100" dirty="0"/>
              <a:t>Worrying over being passed over for promotion</a:t>
            </a:r>
          </a:p>
          <a:p>
            <a:pPr marL="285750" lvl="0" indent="-285750" defTabSz="914400">
              <a:buFont typeface="Arial" panose="020B0604020202020204" pitchFamily="34" charset="0"/>
              <a:buChar char="•"/>
              <a:defRPr/>
            </a:pPr>
            <a:r>
              <a:rPr lang="en-US" sz="1100" dirty="0"/>
              <a:t>Losing interest in things and can’t concentrate at work or home</a:t>
            </a:r>
          </a:p>
          <a:p>
            <a:pPr lvl="0" defTabSz="914400">
              <a:defRPr/>
            </a:pPr>
            <a:r>
              <a:rPr lang="en-US" sz="1100" dirty="0"/>
              <a:t>You’ve thought of ways to end your life but have not made any specific plans. </a:t>
            </a:r>
          </a:p>
        </p:txBody>
      </p:sp>
      <p:sp>
        <p:nvSpPr>
          <p:cNvPr id="4" name="Rectangle 3">
            <a:extLst>
              <a:ext uri="{FF2B5EF4-FFF2-40B4-BE49-F238E27FC236}">
                <a16:creationId xmlns:a16="http://schemas.microsoft.com/office/drawing/2014/main" id="{C8BC43F8-0BDA-DA1A-70E5-7810C23DFC9F}"/>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CBE80F7-8BD6-6029-2A86-FA80DBC74C7E}"/>
              </a:ext>
            </a:extLst>
          </p:cNvPr>
          <p:cNvGrpSpPr/>
          <p:nvPr/>
        </p:nvGrpSpPr>
        <p:grpSpPr>
          <a:xfrm>
            <a:off x="131197" y="430"/>
            <a:ext cx="9015516" cy="1060759"/>
            <a:chOff x="131197" y="430"/>
            <a:chExt cx="9015516" cy="1060759"/>
          </a:xfrm>
        </p:grpSpPr>
        <p:pic>
          <p:nvPicPr>
            <p:cNvPr id="6" name="Picture 5" descr="Logo&#10;&#10;Description automatically generated">
              <a:extLst>
                <a:ext uri="{FF2B5EF4-FFF2-40B4-BE49-F238E27FC236}">
                  <a16:creationId xmlns:a16="http://schemas.microsoft.com/office/drawing/2014/main" id="{6395DDBF-CB89-B136-F3C7-399115E2B5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7" name="Picture 6" descr="Logo&#10;&#10;Description automatically generated">
              <a:extLst>
                <a:ext uri="{FF2B5EF4-FFF2-40B4-BE49-F238E27FC236}">
                  <a16:creationId xmlns:a16="http://schemas.microsoft.com/office/drawing/2014/main" id="{3CEEE4FE-7816-3171-EE6A-C75374D014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86E8242C-FE62-060E-6242-DAC83E80D6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2B62896C-22F0-4886-D7DA-E8C9D848F0E6}"/>
              </a:ext>
            </a:extLst>
          </p:cNvPr>
          <p:cNvGrpSpPr/>
          <p:nvPr/>
        </p:nvGrpSpPr>
        <p:grpSpPr>
          <a:xfrm>
            <a:off x="131197" y="430"/>
            <a:ext cx="9015516" cy="1060759"/>
            <a:chOff x="131197" y="430"/>
            <a:chExt cx="9015516" cy="1060759"/>
          </a:xfrm>
        </p:grpSpPr>
        <p:pic>
          <p:nvPicPr>
            <p:cNvPr id="29" name="Picture 28" descr="Logo&#10;&#10;Description automatically generated">
              <a:extLst>
                <a:ext uri="{FF2B5EF4-FFF2-40B4-BE49-F238E27FC236}">
                  <a16:creationId xmlns:a16="http://schemas.microsoft.com/office/drawing/2014/main" id="{981FB1E6-355E-8A2F-3D6E-D9FCD9A29C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0" name="Picture 29" descr="Logo&#10;&#10;Description automatically generated">
              <a:extLst>
                <a:ext uri="{FF2B5EF4-FFF2-40B4-BE49-F238E27FC236}">
                  <a16:creationId xmlns:a16="http://schemas.microsoft.com/office/drawing/2014/main" id="{AEC54A88-4D96-0394-6824-426C684144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1" name="Picture 8">
            <a:extLst>
              <a:ext uri="{FF2B5EF4-FFF2-40B4-BE49-F238E27FC236}">
                <a16:creationId xmlns:a16="http://schemas.microsoft.com/office/drawing/2014/main" id="{5F7A705F-6D4F-CF74-8697-7DABC442AF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3">
            <a:extLst>
              <a:ext uri="{FF2B5EF4-FFF2-40B4-BE49-F238E27FC236}">
                <a16:creationId xmlns:a16="http://schemas.microsoft.com/office/drawing/2014/main" id="{2FF34855-55E2-22C6-282D-4F614450059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Exercise: </a:t>
            </a:r>
            <a:r>
              <a:rPr lang="en-US" sz="2000" cap="none">
                <a:solidFill>
                  <a:srgbClr val="404040"/>
                </a:solidFill>
              </a:rPr>
              <a:t>Simulation BRAVO</a:t>
            </a:r>
            <a:endParaRPr lang="en-US" sz="2000" cap="none" dirty="0">
              <a:solidFill>
                <a:srgbClr val="404040"/>
              </a:solidFill>
            </a:endParaRPr>
          </a:p>
        </p:txBody>
      </p:sp>
    </p:spTree>
    <p:extLst>
      <p:ext uri="{BB962C8B-B14F-4D97-AF65-F5344CB8AC3E}">
        <p14:creationId xmlns:p14="http://schemas.microsoft.com/office/powerpoint/2010/main" val="3743053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66711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27098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B2B784-74F9-367D-A4B3-6D5A7A1E532D}"/>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908105" y="321207"/>
            <a:ext cx="7175586" cy="457200"/>
          </a:xfrm>
        </p:spPr>
        <p:txBody>
          <a:bodyPr/>
          <a:lstStyle/>
          <a:p>
            <a:r>
              <a:rPr lang="en-US" sz="2000" cap="none" dirty="0">
                <a:solidFill>
                  <a:srgbClr val="343A32"/>
                </a:solidFill>
              </a:rPr>
              <a:t>Partner Debrief: Simulation BRAVO</a:t>
            </a:r>
          </a:p>
        </p:txBody>
      </p:sp>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62F"/>
                </a:solidFill>
                <a:latin typeface="Arial"/>
              </a:rPr>
              <a:t>15</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1914858" y="2938218"/>
            <a:ext cx="6168833" cy="306308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12" name="Rectangle 11"/>
          <p:cNvSpPr/>
          <p:nvPr/>
        </p:nvSpPr>
        <p:spPr>
          <a:xfrm>
            <a:off x="1416050" y="2245764"/>
            <a:ext cx="6667641" cy="523220"/>
          </a:xfrm>
          <a:prstGeom prst="rect">
            <a:avLst/>
          </a:prstGeom>
        </p:spPr>
        <p:txBody>
          <a:bodyPr wrap="square">
            <a:spAutoFit/>
          </a:bodyPr>
          <a:lstStyle/>
          <a:p>
            <a:r>
              <a:rPr lang="en-US" sz="1400" dirty="0"/>
              <a:t>Use the following questions to guide your feedback to your partner based on their role and responsibilities. </a:t>
            </a:r>
            <a:r>
              <a:rPr lang="en-US" sz="1400" i="1" dirty="0"/>
              <a:t>You do not need to discuss each one.</a:t>
            </a:r>
          </a:p>
        </p:txBody>
      </p:sp>
      <p:sp>
        <p:nvSpPr>
          <p:cNvPr id="13" name="Rectangle 12"/>
          <p:cNvSpPr/>
          <p:nvPr/>
        </p:nvSpPr>
        <p:spPr>
          <a:xfrm>
            <a:off x="2139604" y="3115542"/>
            <a:ext cx="5774310" cy="2339102"/>
          </a:xfrm>
          <a:prstGeom prst="rect">
            <a:avLst/>
          </a:prstGeom>
        </p:spPr>
        <p:txBody>
          <a:bodyPr wrap="square">
            <a:spAutoFit/>
          </a:bodyPr>
          <a:lstStyle/>
          <a:p>
            <a:pPr marL="285750" indent="-285750">
              <a:spcBef>
                <a:spcPts val="1200"/>
              </a:spcBef>
              <a:buFont typeface="Wingdings" panose="05000000000000000000" pitchFamily="2" charset="2"/>
              <a:buChar char="q"/>
            </a:pPr>
            <a:r>
              <a:rPr lang="en-US" sz="1200" dirty="0"/>
              <a:t>What strategy/approach was used to “break the ice” and ASK/initiate conversation? Was it effective?</a:t>
            </a:r>
          </a:p>
          <a:p>
            <a:pPr marL="285750" indent="-285750">
              <a:spcBef>
                <a:spcPts val="1200"/>
              </a:spcBef>
              <a:buFont typeface="Wingdings" panose="05000000000000000000" pitchFamily="2" charset="2"/>
              <a:buChar char="q"/>
            </a:pPr>
            <a:r>
              <a:rPr lang="en-US" sz="1200" dirty="0"/>
              <a:t>Did </a:t>
            </a:r>
            <a:r>
              <a:rPr lang="en-US" sz="1200" dirty="0">
                <a:solidFill>
                  <a:schemeClr val="tx1">
                    <a:lumMod val="95000"/>
                    <a:lumOff val="5000"/>
                  </a:schemeClr>
                </a:solidFill>
              </a:rPr>
              <a:t>Partner </a:t>
            </a:r>
            <a:r>
              <a:rPr lang="en-US" sz="1200" dirty="0"/>
              <a:t>1 express empathy? If so, how?</a:t>
            </a:r>
          </a:p>
          <a:p>
            <a:pPr marL="285750" indent="-285750">
              <a:spcBef>
                <a:spcPts val="1200"/>
              </a:spcBef>
              <a:buFont typeface="Wingdings" panose="05000000000000000000" pitchFamily="2" charset="2"/>
              <a:buChar char="q"/>
            </a:pPr>
            <a:r>
              <a:rPr lang="en-US" sz="1200" dirty="0"/>
              <a:t>What behaviors did </a:t>
            </a:r>
            <a:r>
              <a:rPr lang="en-US" sz="1200" dirty="0">
                <a:solidFill>
                  <a:schemeClr val="tx1">
                    <a:lumMod val="95000"/>
                    <a:lumOff val="5000"/>
                  </a:schemeClr>
                </a:solidFill>
              </a:rPr>
              <a:t>Partner </a:t>
            </a:r>
            <a:r>
              <a:rPr lang="en-US" sz="1200" dirty="0"/>
              <a:t>1 use to show they were actively listening?</a:t>
            </a:r>
          </a:p>
          <a:p>
            <a:pPr marL="285750" indent="-285750">
              <a:spcBef>
                <a:spcPts val="1200"/>
              </a:spcBef>
              <a:buFont typeface="Wingdings" panose="05000000000000000000" pitchFamily="2" charset="2"/>
              <a:buChar char="q"/>
            </a:pPr>
            <a:r>
              <a:rPr lang="en-US" sz="1200" dirty="0"/>
              <a:t>Did </a:t>
            </a:r>
            <a:r>
              <a:rPr lang="en-US" sz="1200" dirty="0">
                <a:solidFill>
                  <a:schemeClr val="tx1">
                    <a:lumMod val="95000"/>
                    <a:lumOff val="5000"/>
                  </a:schemeClr>
                </a:solidFill>
              </a:rPr>
              <a:t>Partner </a:t>
            </a:r>
            <a:r>
              <a:rPr lang="en-US" sz="1200" dirty="0"/>
              <a:t>1 ask a direct question such as “Are you thinking about suicide?” </a:t>
            </a:r>
            <a:br>
              <a:rPr lang="en-US" sz="1200" dirty="0"/>
            </a:br>
            <a:r>
              <a:rPr lang="en-US" sz="1200" dirty="0"/>
              <a:t>If so, how did that go?</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Partner </a:t>
            </a:r>
            <a:r>
              <a:rPr lang="en-US" sz="1200" dirty="0"/>
              <a:t>1: Did you pick up on any risk factors or warning signs from </a:t>
            </a:r>
            <a:r>
              <a:rPr lang="en-US" sz="1200" dirty="0">
                <a:solidFill>
                  <a:schemeClr val="tx1">
                    <a:lumMod val="95000"/>
                    <a:lumOff val="5000"/>
                  </a:schemeClr>
                </a:solidFill>
              </a:rPr>
              <a:t>Partner </a:t>
            </a:r>
            <a:r>
              <a:rPr lang="en-US" sz="1200" dirty="0"/>
              <a:t>2?</a:t>
            </a:r>
          </a:p>
          <a:p>
            <a:pPr marL="285750" indent="-285750">
              <a:spcBef>
                <a:spcPts val="1200"/>
              </a:spcBef>
              <a:buFont typeface="Wingdings" panose="05000000000000000000" pitchFamily="2" charset="2"/>
              <a:buChar char="q"/>
            </a:pPr>
            <a:r>
              <a:rPr lang="en-US" sz="1200" dirty="0"/>
              <a:t> What strategy/approach was used to Escort? Was it effective?</a:t>
            </a:r>
          </a:p>
        </p:txBody>
      </p:sp>
      <p:grpSp>
        <p:nvGrpSpPr>
          <p:cNvPr id="3" name="Group 2">
            <a:extLst>
              <a:ext uri="{FF2B5EF4-FFF2-40B4-BE49-F238E27FC236}">
                <a16:creationId xmlns:a16="http://schemas.microsoft.com/office/drawing/2014/main" id="{E8E1760A-7986-6D66-9C1F-4F72798A0068}"/>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CFE1FBA8-EB0C-272D-91D7-48CA43A58D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34E7C28C-3C9B-3A73-C622-147F8E975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6" name="Picture 8">
            <a:extLst>
              <a:ext uri="{FF2B5EF4-FFF2-40B4-BE49-F238E27FC236}">
                <a16:creationId xmlns:a16="http://schemas.microsoft.com/office/drawing/2014/main" id="{0696A278-7011-CD56-1CF2-86BBC13AA6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F47F6023-19D9-905A-22A1-557E86F5D143}"/>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Partner Debrief: Simulation BRAVO</a:t>
            </a:r>
          </a:p>
        </p:txBody>
      </p:sp>
    </p:spTree>
    <p:extLst>
      <p:ext uri="{BB962C8B-B14F-4D97-AF65-F5344CB8AC3E}">
        <p14:creationId xmlns:p14="http://schemas.microsoft.com/office/powerpoint/2010/main" val="4054933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785615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D080BA-C40C-780E-28EA-675D011FE079}"/>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0"/>
                </a:solidFill>
                <a:latin typeface="Arial"/>
              </a:rPr>
              <a:t>16</a:t>
            </a:r>
          </a:p>
        </p:txBody>
      </p:sp>
      <p:pic>
        <p:nvPicPr>
          <p:cNvPr id="7" name="Picture 6">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8" name="TextBox 7"/>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9" name="Rectangle 8"/>
          <p:cNvSpPr/>
          <p:nvPr/>
        </p:nvSpPr>
        <p:spPr>
          <a:xfrm>
            <a:off x="1879298" y="2233368"/>
            <a:ext cx="6441742" cy="387533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36" name="Rectangle 35"/>
          <p:cNvSpPr/>
          <p:nvPr/>
        </p:nvSpPr>
        <p:spPr>
          <a:xfrm>
            <a:off x="2066288" y="2395002"/>
            <a:ext cx="6026151" cy="3185487"/>
          </a:xfrm>
          <a:prstGeom prst="rect">
            <a:avLst/>
          </a:prstGeom>
        </p:spPr>
        <p:txBody>
          <a:bodyPr wrap="square">
            <a:spAutoFit/>
          </a:bodyPr>
          <a:lstStyle/>
          <a:p>
            <a:pPr marL="166688" indent="-166688">
              <a:spcAft>
                <a:spcPts val="600"/>
              </a:spcAft>
              <a:buFont typeface="Arial" panose="020B0604020202020204" pitchFamily="34" charset="0"/>
              <a:buChar char="•"/>
            </a:pPr>
            <a:r>
              <a:rPr lang="en-US" sz="1200" dirty="0"/>
              <a:t>State the intent of the simulation training exercise</a:t>
            </a:r>
          </a:p>
          <a:p>
            <a:pPr marL="166688" indent="-166688">
              <a:spcAft>
                <a:spcPts val="600"/>
              </a:spcAft>
              <a:buFont typeface="Arial" panose="020B0604020202020204" pitchFamily="34" charset="0"/>
              <a:buChar char="•"/>
            </a:pPr>
            <a:r>
              <a:rPr lang="en-US" sz="1200" dirty="0"/>
              <a:t>Describe and discuss what happened in the scenarios</a:t>
            </a:r>
          </a:p>
          <a:p>
            <a:pPr marL="623888" lvl="1" indent="-341313" defTabSz="916093">
              <a:spcBef>
                <a:spcPts val="600"/>
              </a:spcBef>
              <a:buFont typeface="Wingdings" panose="05000000000000000000" pitchFamily="2" charset="2"/>
              <a:buChar char="q"/>
              <a:defRPr/>
            </a:pPr>
            <a:r>
              <a:rPr lang="en-US" sz="1200" dirty="0">
                <a:solidFill>
                  <a:schemeClr val="dk1"/>
                </a:solidFill>
                <a:latin typeface="Arial" panose="020B0604020202020204" pitchFamily="34" charset="0"/>
                <a:cs typeface="Arial" panose="020B0604020202020204" pitchFamily="34" charset="0"/>
              </a:rPr>
              <a:t>What did it feel like to ask if your </a:t>
            </a:r>
            <a:r>
              <a:rPr lang="en-US" sz="1200" dirty="0">
                <a:solidFill>
                  <a:schemeClr val="tx1">
                    <a:lumMod val="95000"/>
                    <a:lumOff val="5000"/>
                  </a:schemeClr>
                </a:solidFill>
                <a:latin typeface="Arial" panose="020B0604020202020204" pitchFamily="34" charset="0"/>
                <a:cs typeface="Arial" panose="020B0604020202020204" pitchFamily="34" charset="0"/>
              </a:rPr>
              <a:t>p</a:t>
            </a:r>
            <a:r>
              <a:rPr lang="en-US" sz="1200" dirty="0">
                <a:solidFill>
                  <a:schemeClr val="tx1">
                    <a:lumMod val="95000"/>
                    <a:lumOff val="5000"/>
                  </a:schemeClr>
                </a:solidFill>
              </a:rPr>
              <a:t>artner </a:t>
            </a:r>
            <a:r>
              <a:rPr lang="en-US" sz="1200" dirty="0">
                <a:solidFill>
                  <a:schemeClr val="dk1"/>
                </a:solidFill>
                <a:latin typeface="Arial" panose="020B0604020202020204" pitchFamily="34" charset="0"/>
                <a:cs typeface="Arial" panose="020B0604020202020204" pitchFamily="34" charset="0"/>
              </a:rPr>
              <a:t>was considering suicide?</a:t>
            </a:r>
          </a:p>
          <a:p>
            <a:pPr marL="623888" lvl="1" indent="-341313" defTabSz="916093">
              <a:spcBef>
                <a:spcPts val="600"/>
              </a:spcBef>
              <a:buFont typeface="Wingdings" panose="05000000000000000000" pitchFamily="2" charset="2"/>
              <a:buChar char="q"/>
              <a:defRPr/>
            </a:pPr>
            <a:r>
              <a:rPr lang="en-US" sz="1200" dirty="0">
                <a:solidFill>
                  <a:schemeClr val="dk1"/>
                </a:solidFill>
                <a:latin typeface="Arial" panose="020B0604020202020204" pitchFamily="34" charset="0"/>
                <a:cs typeface="Arial" panose="020B0604020202020204" pitchFamily="34" charset="0"/>
              </a:rPr>
              <a:t>At any time, was it uncomfortable to ask about the other person’s issues? If so, how did you work through that?</a:t>
            </a:r>
          </a:p>
          <a:p>
            <a:pPr marL="623888" lvl="1" indent="-341313" defTabSz="916093">
              <a:spcBef>
                <a:spcPts val="600"/>
              </a:spcBef>
              <a:buFont typeface="Wingdings" panose="05000000000000000000" pitchFamily="2" charset="2"/>
              <a:buChar char="q"/>
              <a:defRPr/>
            </a:pPr>
            <a:r>
              <a:rPr lang="en-US" sz="1200" dirty="0">
                <a:latin typeface="Arial" panose="020B0604020202020204" pitchFamily="34" charset="0"/>
                <a:cs typeface="Arial" panose="020B0604020202020204" pitchFamily="34" charset="0"/>
              </a:rPr>
              <a:t>What differences did you notice in the ACE experience from when the Soldier responded “yes” or “no” to having suicidal ideations? </a:t>
            </a:r>
          </a:p>
          <a:p>
            <a:pPr marL="171450" indent="-171450" defTabSz="916093">
              <a:spcBef>
                <a:spcPts val="600"/>
              </a:spcBef>
              <a:buFont typeface="Arial" panose="020B0604020202020204" pitchFamily="34" charset="0"/>
              <a:buChar char="•"/>
              <a:defRPr/>
            </a:pPr>
            <a:r>
              <a:rPr lang="en-US" sz="1200" dirty="0"/>
              <a:t>Review what went well and what could be improved</a:t>
            </a:r>
          </a:p>
          <a:p>
            <a:pPr marL="568325" indent="-277813" defTabSz="916093">
              <a:spcBef>
                <a:spcPts val="600"/>
              </a:spcBef>
              <a:buFont typeface="Wingdings" panose="05000000000000000000" pitchFamily="2" charset="2"/>
              <a:buChar char="q"/>
              <a:defRPr/>
            </a:pPr>
            <a:r>
              <a:rPr lang="en-US" sz="1200" dirty="0"/>
              <a:t>What were some overall sustains </a:t>
            </a:r>
            <a:r>
              <a:rPr lang="en-US" sz="1200" dirty="0">
                <a:latin typeface="Arial" panose="020B0604020202020204" pitchFamily="34" charset="0"/>
                <a:cs typeface="Arial" panose="020B0604020202020204" pitchFamily="34" charset="0"/>
              </a:rPr>
              <a:t>from you and your partner’s use of ACE in the simulation</a:t>
            </a:r>
            <a:r>
              <a:rPr lang="en-US" sz="1200" dirty="0"/>
              <a:t>? Improves?</a:t>
            </a:r>
          </a:p>
          <a:p>
            <a:pPr marL="171450" indent="-171450" defTabSz="916093">
              <a:spcBef>
                <a:spcPts val="600"/>
              </a:spcBef>
              <a:buFont typeface="Arial" panose="020B0604020202020204" pitchFamily="34" charset="0"/>
              <a:buChar char="•"/>
              <a:defRPr/>
            </a:pPr>
            <a:r>
              <a:rPr lang="en-US" sz="1200" dirty="0"/>
              <a:t>Discuss lessons learned that could be used for a real-life event</a:t>
            </a:r>
          </a:p>
          <a:p>
            <a:pPr marL="623888" indent="-333375" defTabSz="916093">
              <a:spcBef>
                <a:spcPts val="600"/>
              </a:spcBef>
              <a:buFont typeface="Wingdings" panose="05000000000000000000" pitchFamily="2" charset="2"/>
              <a:buChar char="q"/>
              <a:defRPr/>
            </a:pPr>
            <a:r>
              <a:rPr lang="en-US" sz="1200" dirty="0">
                <a:latin typeface="Arial" panose="020B0604020202020204" pitchFamily="34" charset="0"/>
                <a:cs typeface="Arial" panose="020B0604020202020204" pitchFamily="34" charset="0"/>
              </a:rPr>
              <a:t>What is a key takeaway that you learned from participating in this simulation exercise that you can use to help you prevent suicide in your unit?</a:t>
            </a:r>
            <a:r>
              <a:rPr lang="en-US" sz="1200" dirty="0"/>
              <a:t> </a:t>
            </a:r>
          </a:p>
        </p:txBody>
      </p:sp>
      <p:grpSp>
        <p:nvGrpSpPr>
          <p:cNvPr id="14" name="Group 13">
            <a:extLst>
              <a:ext uri="{FF2B5EF4-FFF2-40B4-BE49-F238E27FC236}">
                <a16:creationId xmlns:a16="http://schemas.microsoft.com/office/drawing/2014/main" id="{D8FE439E-2279-C4C8-AD4F-83F488756068}"/>
              </a:ext>
            </a:extLst>
          </p:cNvPr>
          <p:cNvGrpSpPr/>
          <p:nvPr/>
        </p:nvGrpSpPr>
        <p:grpSpPr>
          <a:xfrm>
            <a:off x="131197" y="430"/>
            <a:ext cx="9015516" cy="1060759"/>
            <a:chOff x="131197" y="430"/>
            <a:chExt cx="9015516" cy="1060759"/>
          </a:xfrm>
        </p:grpSpPr>
        <p:pic>
          <p:nvPicPr>
            <p:cNvPr id="15" name="Picture 14" descr="Logo&#10;&#10;Description automatically generated">
              <a:extLst>
                <a:ext uri="{FF2B5EF4-FFF2-40B4-BE49-F238E27FC236}">
                  <a16:creationId xmlns:a16="http://schemas.microsoft.com/office/drawing/2014/main" id="{517E6C62-1A37-B5EA-955C-B5DA0F213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6" name="Picture 15" descr="Logo&#10;&#10;Description automatically generated">
              <a:extLst>
                <a:ext uri="{FF2B5EF4-FFF2-40B4-BE49-F238E27FC236}">
                  <a16:creationId xmlns:a16="http://schemas.microsoft.com/office/drawing/2014/main" id="{1B2C8094-557F-6DE7-F018-5C4D7D789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7" name="Picture 8">
            <a:extLst>
              <a:ext uri="{FF2B5EF4-FFF2-40B4-BE49-F238E27FC236}">
                <a16:creationId xmlns:a16="http://schemas.microsoft.com/office/drawing/2014/main" id="{F5BF3B86-D0AD-2206-32B2-BD018E86CC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3">
            <a:extLst>
              <a:ext uri="{FF2B5EF4-FFF2-40B4-BE49-F238E27FC236}">
                <a16:creationId xmlns:a16="http://schemas.microsoft.com/office/drawing/2014/main" id="{8ED9F7EF-9031-3E24-47CC-523E88DBFA1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After Action Review</a:t>
            </a:r>
          </a:p>
        </p:txBody>
      </p:sp>
    </p:spTree>
    <p:extLst>
      <p:ext uri="{BB962C8B-B14F-4D97-AF65-F5344CB8AC3E}">
        <p14:creationId xmlns:p14="http://schemas.microsoft.com/office/powerpoint/2010/main" val="302492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57095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533400" y="1876498"/>
            <a:ext cx="5708209" cy="199700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6169098" y="1876499"/>
            <a:ext cx="2974901" cy="10275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A1CDAD1-C93D-A1AA-8C05-D8D0D2193A1C}"/>
              </a:ext>
            </a:extLst>
          </p:cNvPr>
          <p:cNvSpPr/>
          <p:nvPr/>
        </p:nvSpPr>
        <p:spPr>
          <a:xfrm>
            <a:off x="-59267" y="-45094"/>
            <a:ext cx="9301238" cy="1995054"/>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p:cNvSpPr/>
          <p:nvPr/>
        </p:nvSpPr>
        <p:spPr>
          <a:xfrm>
            <a:off x="4134019" y="2203068"/>
            <a:ext cx="2830453" cy="14020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3"/>
          <p:cNvSpPr>
            <a:spLocks noGrp="1"/>
          </p:cNvSpPr>
          <p:nvPr>
            <p:ph idx="1"/>
          </p:nvPr>
        </p:nvSpPr>
        <p:spPr>
          <a:xfrm>
            <a:off x="7002496" y="3109026"/>
            <a:ext cx="1367941" cy="4040622"/>
          </a:xfrm>
        </p:spPr>
        <p:txBody>
          <a:bodyPr/>
          <a:lstStyle/>
          <a:p>
            <a:endParaRPr lang="en-US" sz="1200" dirty="0"/>
          </a:p>
          <a:p>
            <a:endParaRPr lang="en-US" sz="1200" b="1" dirty="0"/>
          </a:p>
          <a:p>
            <a:r>
              <a:rPr lang="en-US" sz="1200" b="1" dirty="0"/>
              <a:t>KEY POINT: </a:t>
            </a:r>
            <a:r>
              <a:rPr lang="en-US" sz="1000" dirty="0"/>
              <a:t>Setting conditions to promote cohesion and build trust helps to </a:t>
            </a:r>
            <a:r>
              <a:rPr lang="en-US" sz="1000" b="1" dirty="0"/>
              <a:t>mitigate the risk for suicide</a:t>
            </a:r>
            <a:r>
              <a:rPr lang="en-US" sz="1000" dirty="0"/>
              <a:t> by increasing the chances help is requested before problems become unmanageable.</a:t>
            </a:r>
          </a:p>
          <a:p>
            <a:endParaRPr lang="en-US" sz="1200"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121" y="3561162"/>
            <a:ext cx="384212" cy="470436"/>
          </a:xfrm>
          <a:prstGeom prst="rect">
            <a:avLst/>
          </a:prstGeom>
        </p:spPr>
      </p:pic>
      <p:cxnSp>
        <p:nvCxnSpPr>
          <p:cNvPr id="21" name="Straight Connector 20"/>
          <p:cNvCxnSpPr/>
          <p:nvPr/>
        </p:nvCxnSpPr>
        <p:spPr>
          <a:xfrm>
            <a:off x="6951695" y="3533080"/>
            <a:ext cx="14187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925739" y="5381916"/>
            <a:ext cx="144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002984" y="2171701"/>
            <a:ext cx="2464116" cy="3111074"/>
          </a:xfrm>
          <a:prstGeom prst="rect">
            <a:avLst/>
          </a:prstGeom>
          <a:solidFill>
            <a:srgbClr val="242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3784284" y="2171700"/>
            <a:ext cx="2464116" cy="3763433"/>
          </a:xfrm>
          <a:prstGeom prst="rect">
            <a:avLst/>
          </a:prstGeom>
          <a:solidFill>
            <a:srgbClr val="242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344561" y="3283726"/>
            <a:ext cx="2916800" cy="1169551"/>
          </a:xfrm>
          <a:prstGeom prst="rect">
            <a:avLst/>
          </a:prstGeom>
        </p:spPr>
        <p:txBody>
          <a:bodyPr wrap="square">
            <a:spAutoFit/>
          </a:bodyPr>
          <a:lstStyle/>
          <a:p>
            <a:pPr marL="971550" lvl="1" indent="-171450">
              <a:spcAft>
                <a:spcPts val="600"/>
              </a:spcAft>
              <a:buFont typeface="Arial" panose="020B0604020202020204" pitchFamily="34" charset="0"/>
              <a:buChar char="•"/>
            </a:pPr>
            <a:r>
              <a:rPr lang="en-US" sz="1200" dirty="0">
                <a:solidFill>
                  <a:schemeClr val="bg1"/>
                </a:solidFill>
              </a:rPr>
              <a:t>Build on successful life management skills</a:t>
            </a:r>
          </a:p>
          <a:p>
            <a:pPr marL="971550" lvl="1" indent="-171450">
              <a:spcAft>
                <a:spcPts val="600"/>
              </a:spcAft>
              <a:buFont typeface="Arial" panose="020B0604020202020204" pitchFamily="34" charset="0"/>
              <a:buChar char="•"/>
            </a:pPr>
            <a:r>
              <a:rPr lang="en-US" sz="1200" dirty="0">
                <a:solidFill>
                  <a:schemeClr val="bg1"/>
                </a:solidFill>
              </a:rPr>
              <a:t>Maintain connectedness </a:t>
            </a:r>
          </a:p>
          <a:p>
            <a:pPr marL="971550" lvl="1" indent="-171450">
              <a:spcAft>
                <a:spcPts val="600"/>
              </a:spcAft>
              <a:buFont typeface="Arial" panose="020B0604020202020204" pitchFamily="34" charset="0"/>
              <a:buChar char="•"/>
            </a:pPr>
            <a:r>
              <a:rPr lang="en-US" sz="1200" dirty="0">
                <a:solidFill>
                  <a:schemeClr val="bg1"/>
                </a:solidFill>
              </a:rPr>
              <a:t>Seek a sense of purpose or meaning in life</a:t>
            </a:r>
          </a:p>
        </p:txBody>
      </p:sp>
      <p:sp>
        <p:nvSpPr>
          <p:cNvPr id="60" name="Rectangle 59"/>
          <p:cNvSpPr/>
          <p:nvPr/>
        </p:nvSpPr>
        <p:spPr>
          <a:xfrm>
            <a:off x="3170908" y="3285774"/>
            <a:ext cx="2867265" cy="2277547"/>
          </a:xfrm>
          <a:prstGeom prst="rect">
            <a:avLst/>
          </a:prstGeom>
        </p:spPr>
        <p:txBody>
          <a:bodyPr wrap="square">
            <a:spAutoFit/>
          </a:bodyPr>
          <a:lstStyle/>
          <a:p>
            <a:pPr marL="971550" lvl="1" indent="-171450">
              <a:spcAft>
                <a:spcPts val="600"/>
              </a:spcAft>
              <a:buFont typeface="Arial" panose="020B0604020202020204" pitchFamily="34" charset="0"/>
              <a:buChar char="•"/>
            </a:pPr>
            <a:r>
              <a:rPr lang="en-US" sz="1200" dirty="0">
                <a:solidFill>
                  <a:schemeClr val="bg1"/>
                </a:solidFill>
              </a:rPr>
              <a:t>Maintain suicide prevention knowledge and intervention skills</a:t>
            </a:r>
            <a:endParaRPr lang="en-US" sz="1200" dirty="0">
              <a:solidFill>
                <a:schemeClr val="bg1"/>
              </a:solidFill>
              <a:ea typeface="Verdana" panose="020B0604030504040204" pitchFamily="34" charset="0"/>
            </a:endParaRPr>
          </a:p>
          <a:p>
            <a:pPr marL="971550" lvl="1" indent="-171450">
              <a:spcAft>
                <a:spcPts val="600"/>
              </a:spcAft>
              <a:buFont typeface="Arial" panose="020B0604020202020204" pitchFamily="34" charset="0"/>
              <a:buChar char="•"/>
            </a:pPr>
            <a:r>
              <a:rPr lang="en-US" sz="1200" dirty="0">
                <a:solidFill>
                  <a:schemeClr val="bg1"/>
                </a:solidFill>
              </a:rPr>
              <a:t>Apply positive leadership skills to promote help-seeking decisions</a:t>
            </a:r>
            <a:endParaRPr lang="en-US" sz="1200" dirty="0">
              <a:solidFill>
                <a:schemeClr val="bg1"/>
              </a:solidFill>
              <a:ea typeface="Verdana" panose="020B0604030504040204" pitchFamily="34" charset="0"/>
            </a:endParaRPr>
          </a:p>
          <a:p>
            <a:pPr marL="971550" lvl="1" indent="-171450">
              <a:spcAft>
                <a:spcPts val="600"/>
              </a:spcAft>
              <a:buFont typeface="Arial" panose="020B0604020202020204" pitchFamily="34" charset="0"/>
              <a:buChar char="•"/>
            </a:pPr>
            <a:r>
              <a:rPr lang="en-US" sz="1200" dirty="0">
                <a:solidFill>
                  <a:schemeClr val="bg1"/>
                </a:solidFill>
              </a:rPr>
              <a:t>Promote and participate in team-building activities that build and sustain high levels of unit cohesion</a:t>
            </a:r>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95" y="1844004"/>
            <a:ext cx="1537515" cy="1000821"/>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6068" y="1911860"/>
            <a:ext cx="837049" cy="881776"/>
          </a:xfrm>
          <a:prstGeom prst="rect">
            <a:avLst/>
          </a:prstGeom>
        </p:spPr>
      </p:pic>
      <p:grpSp>
        <p:nvGrpSpPr>
          <p:cNvPr id="3" name="Group 2"/>
          <p:cNvGrpSpPr/>
          <p:nvPr/>
        </p:nvGrpSpPr>
        <p:grpSpPr>
          <a:xfrm>
            <a:off x="1482465" y="2761768"/>
            <a:ext cx="1459147" cy="374278"/>
            <a:chOff x="1482465" y="2761768"/>
            <a:chExt cx="1459147" cy="374278"/>
          </a:xfrm>
        </p:grpSpPr>
        <p:sp>
          <p:nvSpPr>
            <p:cNvPr id="90" name="Flowchart: Delay 89"/>
            <p:cNvSpPr/>
            <p:nvPr/>
          </p:nvSpPr>
          <p:spPr>
            <a:xfrm>
              <a:off x="2567334"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1783873" y="2761769"/>
              <a:ext cx="826967" cy="37427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lowchart: Delay 91"/>
            <p:cNvSpPr/>
            <p:nvPr/>
          </p:nvSpPr>
          <p:spPr>
            <a:xfrm rot="10800000">
              <a:off x="1482465"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p:cNvGrpSpPr/>
          <p:nvPr/>
        </p:nvGrpSpPr>
        <p:grpSpPr>
          <a:xfrm>
            <a:off x="4282778" y="2755044"/>
            <a:ext cx="1459147" cy="374278"/>
            <a:chOff x="4282778" y="2755044"/>
            <a:chExt cx="1459147" cy="374278"/>
          </a:xfrm>
        </p:grpSpPr>
        <p:sp>
          <p:nvSpPr>
            <p:cNvPr id="95" name="Flowchart: Delay 94"/>
            <p:cNvSpPr/>
            <p:nvPr/>
          </p:nvSpPr>
          <p:spPr>
            <a:xfrm>
              <a:off x="5367647" y="2755044"/>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4584186" y="2755045"/>
              <a:ext cx="826967" cy="37427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lowchart: Delay 96"/>
            <p:cNvSpPr/>
            <p:nvPr/>
          </p:nvSpPr>
          <p:spPr>
            <a:xfrm rot="10800000">
              <a:off x="4282778" y="2755044"/>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Slide Number Placeholder 5"/>
          <p:cNvSpPr txBox="1">
            <a:spLocks/>
          </p:cNvSpPr>
          <p:nvPr/>
        </p:nvSpPr>
        <p:spPr>
          <a:xfrm>
            <a:off x="87367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17</a:t>
            </a:r>
          </a:p>
        </p:txBody>
      </p:sp>
      <p:sp>
        <p:nvSpPr>
          <p:cNvPr id="34" name="TextBox 33"/>
          <p:cNvSpPr txBox="1"/>
          <p:nvPr/>
        </p:nvSpPr>
        <p:spPr>
          <a:xfrm>
            <a:off x="993566" y="2779458"/>
            <a:ext cx="2473533" cy="338554"/>
          </a:xfrm>
          <a:prstGeom prst="rect">
            <a:avLst/>
          </a:prstGeom>
          <a:noFill/>
        </p:spPr>
        <p:txBody>
          <a:bodyPr wrap="square" rtlCol="0">
            <a:spAutoFit/>
          </a:bodyPr>
          <a:lstStyle/>
          <a:p>
            <a:pPr algn="ctr"/>
            <a:r>
              <a:rPr lang="en-US" sz="1600" b="1" dirty="0">
                <a:solidFill>
                  <a:schemeClr val="bg1"/>
                </a:solidFill>
              </a:rPr>
              <a:t>INDIVIDUAL</a:t>
            </a:r>
          </a:p>
        </p:txBody>
      </p:sp>
      <p:sp>
        <p:nvSpPr>
          <p:cNvPr id="35" name="TextBox 34"/>
          <p:cNvSpPr txBox="1"/>
          <p:nvPr/>
        </p:nvSpPr>
        <p:spPr>
          <a:xfrm>
            <a:off x="3784283" y="2772734"/>
            <a:ext cx="2473533" cy="338554"/>
          </a:xfrm>
          <a:prstGeom prst="rect">
            <a:avLst/>
          </a:prstGeom>
          <a:noFill/>
        </p:spPr>
        <p:txBody>
          <a:bodyPr wrap="square" rtlCol="0">
            <a:spAutoFit/>
          </a:bodyPr>
          <a:lstStyle/>
          <a:p>
            <a:pPr algn="ctr"/>
            <a:r>
              <a:rPr lang="en-US" sz="1600" b="1" dirty="0">
                <a:solidFill>
                  <a:schemeClr val="bg1"/>
                </a:solidFill>
              </a:rPr>
              <a:t>UNIT</a:t>
            </a:r>
          </a:p>
        </p:txBody>
      </p:sp>
      <p:grpSp>
        <p:nvGrpSpPr>
          <p:cNvPr id="6" name="Group 5">
            <a:extLst>
              <a:ext uri="{FF2B5EF4-FFF2-40B4-BE49-F238E27FC236}">
                <a16:creationId xmlns:a16="http://schemas.microsoft.com/office/drawing/2014/main" id="{8CB1945B-28AF-6DAE-45D1-7834076BC2B5}"/>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9994D9B8-F2A6-841F-7526-8CF4CE1AD9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F4E4451C-51C9-8B42-2524-E9DF958105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0D74034D-8C5A-C79C-0A6A-B81F21A97F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F4EB7B4D-DBD5-CE04-364F-11099C0282B1}"/>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Mitigating Suicide Risk with Protective Factors</a:t>
            </a:r>
          </a:p>
        </p:txBody>
      </p:sp>
      <p:sp>
        <p:nvSpPr>
          <p:cNvPr id="5" name="Rectangle 4"/>
          <p:cNvSpPr/>
          <p:nvPr/>
        </p:nvSpPr>
        <p:spPr>
          <a:xfrm>
            <a:off x="0" y="1140102"/>
            <a:ext cx="9136695" cy="461665"/>
          </a:xfrm>
          <a:prstGeom prst="rect">
            <a:avLst/>
          </a:prstGeom>
        </p:spPr>
        <p:txBody>
          <a:bodyPr wrap="square">
            <a:spAutoFit/>
          </a:bodyPr>
          <a:lstStyle/>
          <a:p>
            <a:pPr algn="ctr"/>
            <a:r>
              <a:rPr lang="en-US" sz="2400" b="1" dirty="0">
                <a:solidFill>
                  <a:schemeClr val="dk1"/>
                </a:solidFill>
                <a:latin typeface="+mj-lt"/>
                <a:ea typeface="Verdana" panose="020B0604030504040204" pitchFamily="34" charset="0"/>
              </a:rPr>
              <a:t>Techniques</a:t>
            </a:r>
            <a:r>
              <a:rPr lang="en-US" sz="2400" b="1" dirty="0">
                <a:solidFill>
                  <a:schemeClr val="dk1"/>
                </a:solidFill>
                <a:ea typeface="Verdana" panose="020B0604030504040204" pitchFamily="34" charset="0"/>
              </a:rPr>
              <a:t> </a:t>
            </a:r>
            <a:r>
              <a:rPr lang="en-US" sz="2400" dirty="0">
                <a:solidFill>
                  <a:schemeClr val="dk1"/>
                </a:solidFill>
                <a:ea typeface="Verdana" panose="020B0604030504040204" pitchFamily="34" charset="0"/>
              </a:rPr>
              <a:t>that work to mitigate suicide risk:</a:t>
            </a:r>
          </a:p>
        </p:txBody>
      </p:sp>
    </p:spTree>
    <p:extLst>
      <p:ext uri="{BB962C8B-B14F-4D97-AF65-F5344CB8AC3E}">
        <p14:creationId xmlns:p14="http://schemas.microsoft.com/office/powerpoint/2010/main" val="293576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61781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6642" cy="6475342"/>
          </a:xfrm>
          <a:prstGeom prst="rect">
            <a:avLst/>
          </a:prstGeom>
          <a:effectLst>
            <a:softEdge rad="0"/>
          </a:effectLst>
        </p:spPr>
      </p:pic>
      <p:sp>
        <p:nvSpPr>
          <p:cNvPr id="41" name="Rectangle 40">
            <a:extLst>
              <a:ext uri="{FF2B5EF4-FFF2-40B4-BE49-F238E27FC236}">
                <a16:creationId xmlns:a16="http://schemas.microsoft.com/office/drawing/2014/main" id="{A351DC50-1548-49EC-A704-D10136419C96}"/>
              </a:ext>
            </a:extLst>
          </p:cNvPr>
          <p:cNvSpPr/>
          <p:nvPr/>
        </p:nvSpPr>
        <p:spPr>
          <a:xfrm>
            <a:off x="769574" y="1405198"/>
            <a:ext cx="3499875" cy="447289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95BF1A1A-1F8B-4CF7-BB40-4126111C00D7}"/>
              </a:ext>
            </a:extLst>
          </p:cNvPr>
          <p:cNvSpPr/>
          <p:nvPr/>
        </p:nvSpPr>
        <p:spPr>
          <a:xfrm>
            <a:off x="769574" y="1256220"/>
            <a:ext cx="2702115"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TextBox 46">
            <a:extLst>
              <a:ext uri="{FF2B5EF4-FFF2-40B4-BE49-F238E27FC236}">
                <a16:creationId xmlns:a16="http://schemas.microsoft.com/office/drawing/2014/main" id="{A77508E9-F2A3-40F0-88A9-0D542466E126}"/>
              </a:ext>
            </a:extLst>
          </p:cNvPr>
          <p:cNvSpPr txBox="1"/>
          <p:nvPr/>
        </p:nvSpPr>
        <p:spPr>
          <a:xfrm>
            <a:off x="794848" y="1290504"/>
            <a:ext cx="2765064"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Non-Emergency Resources</a:t>
            </a:r>
          </a:p>
        </p:txBody>
      </p:sp>
      <p:sp>
        <p:nvSpPr>
          <p:cNvPr id="50" name="TextBox 49">
            <a:extLst>
              <a:ext uri="{FF2B5EF4-FFF2-40B4-BE49-F238E27FC236}">
                <a16:creationId xmlns:a16="http://schemas.microsoft.com/office/drawing/2014/main" id="{71FA6692-E047-45B9-8F09-306DF7E52A19}"/>
              </a:ext>
            </a:extLst>
          </p:cNvPr>
          <p:cNvSpPr txBox="1"/>
          <p:nvPr/>
        </p:nvSpPr>
        <p:spPr>
          <a:xfrm>
            <a:off x="820177" y="1600043"/>
            <a:ext cx="3449272" cy="42564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300" dirty="0"/>
              <a:t>Unit Chaplain</a:t>
            </a:r>
          </a:p>
          <a:p>
            <a:pPr marL="285750" indent="-285750">
              <a:lnSpc>
                <a:spcPct val="150000"/>
              </a:lnSpc>
              <a:buFont typeface="Arial" panose="020B0604020202020204" pitchFamily="34" charset="0"/>
              <a:buChar char="•"/>
            </a:pPr>
            <a:r>
              <a:rPr lang="en-US" sz="1300" dirty="0"/>
              <a:t>Behavioral Health</a:t>
            </a:r>
          </a:p>
          <a:p>
            <a:pPr marL="285750" indent="-285750">
              <a:lnSpc>
                <a:spcPct val="150000"/>
              </a:lnSpc>
              <a:buFont typeface="Arial" panose="020B0604020202020204" pitchFamily="34" charset="0"/>
              <a:buChar char="•"/>
            </a:pPr>
            <a:r>
              <a:rPr lang="en-US" sz="1300" dirty="0"/>
              <a:t>Battalion Aid Stations</a:t>
            </a:r>
          </a:p>
          <a:p>
            <a:pPr marL="285750" indent="-285750">
              <a:lnSpc>
                <a:spcPct val="150000"/>
              </a:lnSpc>
              <a:buFont typeface="Arial" panose="020B0604020202020204" pitchFamily="34" charset="0"/>
              <a:buChar char="•"/>
            </a:pPr>
            <a:r>
              <a:rPr lang="en-US" sz="1300" dirty="0"/>
              <a:t>Military OneSource</a:t>
            </a:r>
          </a:p>
          <a:p>
            <a:pPr marL="285750" indent="-285750">
              <a:lnSpc>
                <a:spcPct val="150000"/>
              </a:lnSpc>
              <a:buFont typeface="Arial" panose="020B0604020202020204" pitchFamily="34" charset="0"/>
              <a:buChar char="•"/>
            </a:pPr>
            <a:r>
              <a:rPr lang="en-US" sz="1300" dirty="0"/>
              <a:t>Psychological Health Resource Center</a:t>
            </a:r>
          </a:p>
          <a:p>
            <a:pPr marL="285750" indent="-285750">
              <a:lnSpc>
                <a:spcPct val="150000"/>
              </a:lnSpc>
              <a:buFont typeface="Arial" panose="020B0604020202020204" pitchFamily="34" charset="0"/>
              <a:buChar char="•"/>
            </a:pPr>
            <a:r>
              <a:rPr lang="en-US" sz="1300" dirty="0"/>
              <a:t>Real Warriors Campaign</a:t>
            </a:r>
          </a:p>
          <a:p>
            <a:pPr marL="285750" indent="-285750">
              <a:lnSpc>
                <a:spcPct val="150000"/>
              </a:lnSpc>
              <a:buFont typeface="Arial" panose="020B0604020202020204" pitchFamily="34" charset="0"/>
              <a:buChar char="•"/>
            </a:pPr>
            <a:r>
              <a:rPr lang="en-US" sz="1300" dirty="0"/>
              <a:t>Vet Center Call Center</a:t>
            </a:r>
          </a:p>
          <a:p>
            <a:pPr marL="285750" indent="-285750">
              <a:lnSpc>
                <a:spcPct val="150000"/>
              </a:lnSpc>
              <a:buFont typeface="Arial" panose="020B0604020202020204" pitchFamily="34" charset="0"/>
              <a:buChar char="•"/>
            </a:pPr>
            <a:r>
              <a:rPr lang="en-US" sz="1300" dirty="0"/>
              <a:t>Army Community Services (ACS)</a:t>
            </a:r>
          </a:p>
          <a:p>
            <a:pPr marL="285750" indent="-285750">
              <a:lnSpc>
                <a:spcPct val="150000"/>
              </a:lnSpc>
              <a:buFont typeface="Arial" panose="020B0604020202020204" pitchFamily="34" charset="0"/>
              <a:buChar char="•"/>
            </a:pPr>
            <a:r>
              <a:rPr lang="en-US" sz="1300" dirty="0"/>
              <a:t>Army Wellness Center (AWC)</a:t>
            </a:r>
          </a:p>
          <a:p>
            <a:pPr marL="285750" indent="-285750">
              <a:lnSpc>
                <a:spcPct val="150000"/>
              </a:lnSpc>
              <a:buFont typeface="Arial" panose="020B0604020202020204" pitchFamily="34" charset="0"/>
              <a:buChar char="•"/>
            </a:pPr>
            <a:r>
              <a:rPr lang="en-US" sz="1300" dirty="0"/>
              <a:t>Ready &amp; Resilient Performance Center (R2PC)</a:t>
            </a:r>
          </a:p>
          <a:p>
            <a:pPr marL="285750" indent="-285750">
              <a:lnSpc>
                <a:spcPct val="150000"/>
              </a:lnSpc>
              <a:buFont typeface="Arial" panose="020B0604020202020204" pitchFamily="34" charset="0"/>
              <a:buChar char="•"/>
            </a:pPr>
            <a:r>
              <a:rPr lang="en-US" sz="1300" dirty="0"/>
              <a:t>Holistic Health &amp; Fitness (H2F) Personnel</a:t>
            </a:r>
          </a:p>
          <a:p>
            <a:pPr marL="285750" indent="-285750">
              <a:lnSpc>
                <a:spcPct val="150000"/>
              </a:lnSpc>
              <a:buFont typeface="Arial" panose="020B0604020202020204" pitchFamily="34" charset="0"/>
              <a:buChar char="•"/>
            </a:pPr>
            <a:r>
              <a:rPr lang="en-US" sz="1300" dirty="0"/>
              <a:t>Military Family Life Counselor (MFLC)</a:t>
            </a:r>
          </a:p>
        </p:txBody>
      </p:sp>
      <p:sp>
        <p:nvSpPr>
          <p:cNvPr id="53" name="Rectangle 52">
            <a:extLst>
              <a:ext uri="{FF2B5EF4-FFF2-40B4-BE49-F238E27FC236}">
                <a16:creationId xmlns:a16="http://schemas.microsoft.com/office/drawing/2014/main" id="{AA089889-4033-4A1A-8617-508942819D63}"/>
              </a:ext>
            </a:extLst>
          </p:cNvPr>
          <p:cNvSpPr/>
          <p:nvPr/>
        </p:nvSpPr>
        <p:spPr>
          <a:xfrm>
            <a:off x="433990" y="125622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87FC067E-4CA1-4630-BD0D-5CECEB200BAA}"/>
              </a:ext>
            </a:extLst>
          </p:cNvPr>
          <p:cNvSpPr/>
          <p:nvPr/>
        </p:nvSpPr>
        <p:spPr>
          <a:xfrm>
            <a:off x="4846596" y="1391613"/>
            <a:ext cx="3449272" cy="448647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8EF35D0-D153-48D4-99BB-511E0F364B8C}"/>
              </a:ext>
            </a:extLst>
          </p:cNvPr>
          <p:cNvSpPr/>
          <p:nvPr/>
        </p:nvSpPr>
        <p:spPr>
          <a:xfrm>
            <a:off x="4821663" y="1246993"/>
            <a:ext cx="229487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ECA9A8C6-8A1F-4FC9-93A7-2B3BF684594F}"/>
              </a:ext>
            </a:extLst>
          </p:cNvPr>
          <p:cNvSpPr/>
          <p:nvPr/>
        </p:nvSpPr>
        <p:spPr>
          <a:xfrm>
            <a:off x="4491654" y="1246993"/>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TextBox 56">
            <a:extLst>
              <a:ext uri="{FF2B5EF4-FFF2-40B4-BE49-F238E27FC236}">
                <a16:creationId xmlns:a16="http://schemas.microsoft.com/office/drawing/2014/main" id="{234952AB-7460-4069-AEE3-73C6FA1D6D15}"/>
              </a:ext>
            </a:extLst>
          </p:cNvPr>
          <p:cNvSpPr txBox="1"/>
          <p:nvPr/>
        </p:nvSpPr>
        <p:spPr>
          <a:xfrm>
            <a:off x="4844834" y="1275964"/>
            <a:ext cx="3186103"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Emergency Resources</a:t>
            </a:r>
          </a:p>
        </p:txBody>
      </p:sp>
      <p:sp>
        <p:nvSpPr>
          <p:cNvPr id="58" name="TextBox 57">
            <a:extLst>
              <a:ext uri="{FF2B5EF4-FFF2-40B4-BE49-F238E27FC236}">
                <a16:creationId xmlns:a16="http://schemas.microsoft.com/office/drawing/2014/main" id="{E4523737-8159-4F0B-90AE-D47949B79F25}"/>
              </a:ext>
            </a:extLst>
          </p:cNvPr>
          <p:cNvSpPr txBox="1"/>
          <p:nvPr/>
        </p:nvSpPr>
        <p:spPr>
          <a:xfrm>
            <a:off x="5027990" y="1584608"/>
            <a:ext cx="3152409" cy="4293483"/>
          </a:xfrm>
          <a:prstGeom prst="rect">
            <a:avLst/>
          </a:prstGeom>
          <a:noFill/>
        </p:spPr>
        <p:txBody>
          <a:bodyPr wrap="square" rtlCol="0">
            <a:spAutoFit/>
          </a:bodyPr>
          <a:lstStyle/>
          <a:p>
            <a:pPr marL="171450" indent="-171450" fontAlgn="t">
              <a:lnSpc>
                <a:spcPct val="150000"/>
              </a:lnSpc>
              <a:buFont typeface="Arial" panose="020B0604020202020204" pitchFamily="34" charset="0"/>
              <a:buChar char="•"/>
            </a:pPr>
            <a:r>
              <a:rPr lang="en-US" sz="1300" dirty="0"/>
              <a:t>Chain of Command</a:t>
            </a:r>
          </a:p>
          <a:p>
            <a:pPr marL="171450" indent="-171450" fontAlgn="t">
              <a:lnSpc>
                <a:spcPct val="150000"/>
              </a:lnSpc>
              <a:buFont typeface="Arial" panose="020B0604020202020204" pitchFamily="34" charset="0"/>
              <a:buChar char="•"/>
            </a:pPr>
            <a:r>
              <a:rPr lang="en-US" sz="1300" dirty="0"/>
              <a:t>Military Police</a:t>
            </a:r>
          </a:p>
          <a:p>
            <a:pPr marL="171450" indent="-171450" fontAlgn="t">
              <a:lnSpc>
                <a:spcPct val="150000"/>
              </a:lnSpc>
              <a:buFont typeface="Arial" panose="020B0604020202020204" pitchFamily="34" charset="0"/>
              <a:buChar char="•"/>
            </a:pPr>
            <a:r>
              <a:rPr lang="en-US" sz="1300" dirty="0"/>
              <a:t>Emergency Room </a:t>
            </a:r>
          </a:p>
          <a:p>
            <a:pPr marL="171450" indent="-171450">
              <a:lnSpc>
                <a:spcPct val="150000"/>
              </a:lnSpc>
              <a:buFont typeface="Arial" panose="020B0604020202020204" pitchFamily="34" charset="0"/>
              <a:buChar char="•"/>
            </a:pPr>
            <a:r>
              <a:rPr lang="en-US" sz="1300" dirty="0"/>
              <a:t>Crisis Line: 9-8-8 + 1</a:t>
            </a:r>
          </a:p>
          <a:p>
            <a:pPr marL="171450" indent="-171450" fontAlgn="t">
              <a:lnSpc>
                <a:spcPct val="150000"/>
              </a:lnSpc>
              <a:buFont typeface="Arial" panose="020B0604020202020204" pitchFamily="34" charset="0"/>
              <a:buChar char="•"/>
            </a:pPr>
            <a:r>
              <a:rPr lang="en-US" sz="1300" dirty="0"/>
              <a:t>Local Emergency: 9-1-1</a:t>
            </a:r>
          </a:p>
          <a:p>
            <a:pPr marL="171450" indent="-171450" fontAlgn="t">
              <a:lnSpc>
                <a:spcPct val="150000"/>
              </a:lnSpc>
              <a:buFont typeface="Arial" panose="020B0604020202020204" pitchFamily="34" charset="0"/>
              <a:buChar char="•"/>
            </a:pPr>
            <a:r>
              <a:rPr lang="en-US" sz="1300" dirty="0"/>
              <a:t>OCONUS 9-1-1</a:t>
            </a:r>
          </a:p>
          <a:p>
            <a:pPr marL="742950" lvl="1" indent="-285750" fontAlgn="t">
              <a:lnSpc>
                <a:spcPct val="150000"/>
              </a:lnSpc>
              <a:buFont typeface="Wingdings" panose="05000000000000000000" pitchFamily="2" charset="2"/>
              <a:buChar char="§"/>
            </a:pPr>
            <a:r>
              <a:rPr lang="en-US" sz="1300" dirty="0"/>
              <a:t>Germany: Dial 112</a:t>
            </a:r>
          </a:p>
          <a:p>
            <a:pPr marL="742950" lvl="1" indent="-285750" fontAlgn="t">
              <a:lnSpc>
                <a:spcPct val="150000"/>
              </a:lnSpc>
              <a:buFont typeface="Wingdings" panose="05000000000000000000" pitchFamily="2" charset="2"/>
              <a:buChar char="§"/>
            </a:pPr>
            <a:r>
              <a:rPr lang="en-US" sz="1300" dirty="0"/>
              <a:t>Italy: Dial 112 or 118</a:t>
            </a:r>
          </a:p>
          <a:p>
            <a:pPr marL="742950" lvl="1" indent="-285750" fontAlgn="t">
              <a:lnSpc>
                <a:spcPct val="150000"/>
              </a:lnSpc>
              <a:buFont typeface="Wingdings" panose="05000000000000000000" pitchFamily="2" charset="2"/>
              <a:buChar char="§"/>
            </a:pPr>
            <a:r>
              <a:rPr lang="en-US" sz="1300" dirty="0"/>
              <a:t>South Korea: Dial 119</a:t>
            </a:r>
          </a:p>
          <a:p>
            <a:pPr marL="742950" lvl="1" indent="-285750" fontAlgn="t">
              <a:lnSpc>
                <a:spcPct val="150000"/>
              </a:lnSpc>
              <a:buFont typeface="Wingdings" panose="05000000000000000000" pitchFamily="2" charset="2"/>
              <a:buChar char="§"/>
            </a:pPr>
            <a:r>
              <a:rPr lang="en-US" sz="1300" dirty="0"/>
              <a:t>Japan: Dial 119 or 110</a:t>
            </a:r>
          </a:p>
          <a:p>
            <a:pPr marL="171450" indent="-171450" fontAlgn="t">
              <a:lnSpc>
                <a:spcPct val="150000"/>
              </a:lnSpc>
              <a:buFont typeface="Arial" panose="020B0604020202020204" pitchFamily="34" charset="0"/>
              <a:buChar char="•"/>
            </a:pPr>
            <a:r>
              <a:rPr lang="en-US" sz="1300" dirty="0"/>
              <a:t>Military &amp; Veteran’s Crisis Line</a:t>
            </a:r>
          </a:p>
          <a:p>
            <a:pPr marL="628650" lvl="1" indent="-171450" fontAlgn="t">
              <a:lnSpc>
                <a:spcPct val="150000"/>
              </a:lnSpc>
              <a:buFont typeface="Arial" panose="020B0604020202020204" pitchFamily="34" charset="0"/>
              <a:buChar char="•"/>
            </a:pPr>
            <a:r>
              <a:rPr lang="en-US" sz="1300" dirty="0"/>
              <a:t>Text: 838255</a:t>
            </a:r>
          </a:p>
          <a:p>
            <a:pPr marL="171450" indent="-171450" fontAlgn="t">
              <a:lnSpc>
                <a:spcPct val="150000"/>
              </a:lnSpc>
              <a:buFont typeface="Arial" panose="020B0604020202020204" pitchFamily="34" charset="0"/>
              <a:buChar char="•"/>
            </a:pPr>
            <a:r>
              <a:rPr lang="en-US" sz="1300" dirty="0"/>
              <a:t>Crisis Text Line</a:t>
            </a:r>
          </a:p>
          <a:p>
            <a:pPr marL="742950" lvl="1" indent="-285750" fontAlgn="t">
              <a:lnSpc>
                <a:spcPct val="150000"/>
              </a:lnSpc>
              <a:buFont typeface="Wingdings" panose="05000000000000000000" pitchFamily="2" charset="2"/>
              <a:buChar char="§"/>
            </a:pPr>
            <a:r>
              <a:rPr lang="en-US" sz="1300" dirty="0"/>
              <a:t>Text: HOME to 741741</a:t>
            </a:r>
          </a:p>
        </p:txBody>
      </p:sp>
      <p:sp>
        <p:nvSpPr>
          <p:cNvPr id="59" name="Footer Placeholder 2"/>
          <p:cNvSpPr txBox="1">
            <a:spLocks/>
          </p:cNvSpPr>
          <p:nvPr/>
        </p:nvSpPr>
        <p:spPr>
          <a:xfrm>
            <a:off x="3117677" y="6527916"/>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Slide Number Placeholder 5"/>
          <p:cNvSpPr txBox="1">
            <a:spLocks/>
          </p:cNvSpPr>
          <p:nvPr/>
        </p:nvSpPr>
        <p:spPr>
          <a:xfrm>
            <a:off x="8702484" y="652964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62F"/>
                </a:solidFill>
                <a:latin typeface="Arial"/>
              </a:rPr>
              <a:t>18</a:t>
            </a:r>
          </a:p>
        </p:txBody>
      </p: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
        <p:nvSpPr>
          <p:cNvPr id="2" name="Rectangle 1">
            <a:extLst>
              <a:ext uri="{FF2B5EF4-FFF2-40B4-BE49-F238E27FC236}">
                <a16:creationId xmlns:a16="http://schemas.microsoft.com/office/drawing/2014/main" id="{D9513E1B-CC99-A80F-049F-ABC579D88A64}"/>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26BDFAC-029F-89C9-58F0-76E999D2F461}"/>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7DD9C9AF-2E6F-85FB-65E2-C478E079A8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47B9CDE3-EC9C-16CA-5403-0F9261E4D3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6" name="Picture 8">
            <a:extLst>
              <a:ext uri="{FF2B5EF4-FFF2-40B4-BE49-F238E27FC236}">
                <a16:creationId xmlns:a16="http://schemas.microsoft.com/office/drawing/2014/main" id="{B3DC2514-4B5F-1C0A-6CDF-43C4CFB2BB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E81753F5-E89B-B697-73F7-93E0884343F3}"/>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Resources</a:t>
            </a:r>
          </a:p>
        </p:txBody>
      </p:sp>
    </p:spTree>
    <p:extLst>
      <p:ext uri="{BB962C8B-B14F-4D97-AF65-F5344CB8AC3E}">
        <p14:creationId xmlns:p14="http://schemas.microsoft.com/office/powerpoint/2010/main" val="3672158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279010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69006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19</a:t>
            </a:r>
          </a:p>
        </p:txBody>
      </p:sp>
      <p:sp>
        <p:nvSpPr>
          <p:cNvPr id="5" name="TextBox 4">
            <a:extLst>
              <a:ext uri="{FF2B5EF4-FFF2-40B4-BE49-F238E27FC236}">
                <a16:creationId xmlns:a16="http://schemas.microsoft.com/office/drawing/2014/main" id="{C0DA133B-6FF6-033F-9D35-7226D7DB9A35}"/>
              </a:ext>
            </a:extLst>
          </p:cNvPr>
          <p:cNvSpPr txBox="1"/>
          <p:nvPr/>
        </p:nvSpPr>
        <p:spPr>
          <a:xfrm>
            <a:off x="2393844" y="5531738"/>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6" name="Rectangle 5">
            <a:extLst>
              <a:ext uri="{FF2B5EF4-FFF2-40B4-BE49-F238E27FC236}">
                <a16:creationId xmlns:a16="http://schemas.microsoft.com/office/drawing/2014/main" id="{6EBEF462-492D-87A9-3831-E214FCBA056C}"/>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F56CEB77-1F0C-BC42-D310-B4050545607D}"/>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your unit or among your friends and family members?</a:t>
            </a:r>
          </a:p>
        </p:txBody>
      </p:sp>
      <p:pic>
        <p:nvPicPr>
          <p:cNvPr id="10" name="Picture 9">
            <a:extLst>
              <a:ext uri="{FF2B5EF4-FFF2-40B4-BE49-F238E27FC236}">
                <a16:creationId xmlns:a16="http://schemas.microsoft.com/office/drawing/2014/main" id="{578505A2-6047-5933-39D9-EEDDF3F56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7546" y="1009568"/>
            <a:ext cx="512597" cy="512597"/>
          </a:xfrm>
          <a:prstGeom prst="rect">
            <a:avLst/>
          </a:prstGeom>
        </p:spPr>
      </p:pic>
      <p:sp>
        <p:nvSpPr>
          <p:cNvPr id="14" name="Rectangle 13">
            <a:extLst>
              <a:ext uri="{FF2B5EF4-FFF2-40B4-BE49-F238E27FC236}">
                <a16:creationId xmlns:a16="http://schemas.microsoft.com/office/drawing/2014/main" id="{98CA21BF-8FA4-DD2B-65AF-4A95D306FEE5}"/>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AA6410-56D0-42E5-238F-491FAB4BCE01}"/>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6BD3F60-09AC-8136-9F32-C8611304180E}"/>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EF5BD1F6-366C-D2BC-EE0D-502111ED6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10CE6A6C-49D5-9CA1-8DC6-EC5EDB947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5" name="Picture 8">
            <a:extLst>
              <a:ext uri="{FF2B5EF4-FFF2-40B4-BE49-F238E27FC236}">
                <a16:creationId xmlns:a16="http://schemas.microsoft.com/office/drawing/2014/main" id="{C0139146-EC41-73D8-F352-274C1F59A3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a:extLst>
              <a:ext uri="{FF2B5EF4-FFF2-40B4-BE49-F238E27FC236}">
                <a16:creationId xmlns:a16="http://schemas.microsoft.com/office/drawing/2014/main" id="{46F2A230-13CE-9D45-002E-42FD2B985F5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Next Steps: Plan to Implement</a:t>
            </a:r>
          </a:p>
        </p:txBody>
      </p:sp>
      <p:pic>
        <p:nvPicPr>
          <p:cNvPr id="11" name="Picture 10">
            <a:extLst>
              <a:ext uri="{FF2B5EF4-FFF2-40B4-BE49-F238E27FC236}">
                <a16:creationId xmlns:a16="http://schemas.microsoft.com/office/drawing/2014/main" id="{C72A8592-8F1C-8B3D-D41D-D768D975BD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87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061796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 y="1270461"/>
            <a:ext cx="9143332" cy="5209794"/>
          </a:xfrm>
          <a:prstGeom prst="rect">
            <a:avLst/>
          </a:prstGeom>
        </p:spPr>
      </p:pic>
      <p:sp>
        <p:nvSpPr>
          <p:cNvPr id="19" name="Rectangle 18"/>
          <p:cNvSpPr/>
          <p:nvPr/>
        </p:nvSpPr>
        <p:spPr>
          <a:xfrm>
            <a:off x="5388822" y="2277065"/>
            <a:ext cx="2262927" cy="3924151"/>
          </a:xfrm>
          <a:prstGeom prst="rect">
            <a:avLst/>
          </a:prstGeom>
        </p:spPr>
        <p:txBody>
          <a:bodyPr wrap="square">
            <a:spAutoFit/>
          </a:bodyPr>
          <a:lstStyle/>
          <a:p>
            <a:pPr>
              <a:spcBef>
                <a:spcPts val="600"/>
              </a:spcBef>
              <a:spcAft>
                <a:spcPts val="600"/>
              </a:spcAft>
              <a:defRPr/>
            </a:pPr>
            <a:r>
              <a:rPr lang="en-US" sz="1400" dirty="0">
                <a:solidFill>
                  <a:schemeClr val="bg1"/>
                </a:solidFill>
                <a:ea typeface="Cambria" panose="02040503050406030204" pitchFamily="18" charset="0"/>
              </a:rPr>
              <a:t>As a U.S. Army Soldier, you are on a team and trained to support your battle buddy regardless of the situation. </a:t>
            </a:r>
          </a:p>
          <a:p>
            <a:pPr>
              <a:spcBef>
                <a:spcPts val="600"/>
              </a:spcBef>
              <a:spcAft>
                <a:spcPts val="600"/>
              </a:spcAft>
              <a:defRPr/>
            </a:pPr>
            <a:r>
              <a:rPr lang="en-US" sz="1400" b="1" dirty="0">
                <a:solidFill>
                  <a:schemeClr val="bg1"/>
                </a:solidFill>
                <a:ea typeface="Cambria" panose="02040503050406030204" pitchFamily="18" charset="0"/>
              </a:rPr>
              <a:t>ACE training </a:t>
            </a:r>
            <a:r>
              <a:rPr lang="en-US" sz="1400" dirty="0">
                <a:solidFill>
                  <a:schemeClr val="bg1"/>
                </a:solidFill>
                <a:ea typeface="Cambria" panose="02040503050406030204" pitchFamily="18" charset="0"/>
              </a:rPr>
              <a:t>strengthens your readiness to support one another in the context of life.</a:t>
            </a:r>
          </a:p>
          <a:p>
            <a:pPr>
              <a:spcBef>
                <a:spcPts val="600"/>
              </a:spcBef>
              <a:spcAft>
                <a:spcPts val="600"/>
              </a:spcAft>
              <a:defRPr/>
            </a:pPr>
            <a:r>
              <a:rPr lang="en-US" sz="1400" dirty="0">
                <a:solidFill>
                  <a:schemeClr val="bg1"/>
                </a:solidFill>
                <a:ea typeface="Cambria" panose="02040503050406030204" pitchFamily="18" charset="0"/>
              </a:rPr>
              <a:t>You are an integral part of the Army’s comprehensive and integrated approach to preventing suicide and protecting others from its devastating impacts. </a:t>
            </a:r>
          </a:p>
          <a:p>
            <a:pPr>
              <a:spcAft>
                <a:spcPts val="600"/>
              </a:spcAft>
              <a:defRPr/>
            </a:pPr>
            <a:endParaRPr lang="en-US" sz="1400" dirty="0">
              <a:solidFill>
                <a:schemeClr val="bg1"/>
              </a:solidFill>
              <a:latin typeface="Arial" panose="020B0604020202020204" pitchFamily="34" charset="0"/>
              <a:cs typeface="Arial" panose="020B0604020202020204" pitchFamily="34" charset="0"/>
            </a:endParaRPr>
          </a:p>
        </p:txBody>
      </p:sp>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1" name="Slide Number Placeholder 5"/>
          <p:cNvSpPr txBox="1">
            <a:spLocks/>
          </p:cNvSpPr>
          <p:nvPr/>
        </p:nvSpPr>
        <p:spPr>
          <a:xfrm>
            <a:off x="8717715" y="65423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0"/>
                </a:solidFill>
                <a:latin typeface="Arial"/>
              </a:rPr>
              <a:t>20</a:t>
            </a:r>
          </a:p>
        </p:txBody>
      </p:sp>
      <p:sp>
        <p:nvSpPr>
          <p:cNvPr id="2" name="Rectangle 1">
            <a:extLst>
              <a:ext uri="{FF2B5EF4-FFF2-40B4-BE49-F238E27FC236}">
                <a16:creationId xmlns:a16="http://schemas.microsoft.com/office/drawing/2014/main" id="{8CA9A88F-26B5-18AF-F398-77B850E1E0A8}"/>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B72D041-BDFC-7E3F-B5EA-70F40F2D8D4A}"/>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B95513AD-62BE-1174-119D-9F07D9C4C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30433DF8-8D50-A984-166B-949112F09C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6232B5A1-908E-561C-EDDA-C07E2CADD0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7BF21432-8335-AE54-B425-28366CAFBDF6}"/>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Thank You!</a:t>
            </a:r>
          </a:p>
        </p:txBody>
      </p:sp>
    </p:spTree>
    <p:extLst>
      <p:ext uri="{BB962C8B-B14F-4D97-AF65-F5344CB8AC3E}">
        <p14:creationId xmlns:p14="http://schemas.microsoft.com/office/powerpoint/2010/main" val="521071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23129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u="none" dirty="0"/>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Practicing ACE</a:t>
            </a:r>
            <a:r>
              <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module.</a:t>
            </a:r>
            <a:endPar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3" name="Title 1">
            <a:extLst>
              <a:ext uri="{FF2B5EF4-FFF2-40B4-BE49-F238E27FC236}">
                <a16:creationId xmlns:a16="http://schemas.microsoft.com/office/drawing/2014/main" id="{54B3D78F-D1B8-379D-DE0C-CD5A9BB4E71A}"/>
              </a:ext>
            </a:extLst>
          </p:cNvPr>
          <p:cNvSpPr txBox="1">
            <a:spLocks/>
          </p:cNvSpPr>
          <p:nvPr/>
        </p:nvSpPr>
        <p:spPr>
          <a:xfrm>
            <a:off x="2373807" y="159246"/>
            <a:ext cx="5458978" cy="6627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Post-Training Survey</a:t>
            </a:r>
          </a:p>
        </p:txBody>
      </p:sp>
      <p:pic>
        <p:nvPicPr>
          <p:cNvPr id="5" name="Picture 4">
            <a:extLst>
              <a:ext uri="{FF2B5EF4-FFF2-40B4-BE49-F238E27FC236}">
                <a16:creationId xmlns:a16="http://schemas.microsoft.com/office/drawing/2014/main" id="{E85F89A3-897D-289A-54EE-3A5FB2EE16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25601" y="1588795"/>
            <a:ext cx="1785938" cy="1785938"/>
          </a:xfrm>
          <a:prstGeom prst="rect">
            <a:avLst/>
          </a:prstGeom>
        </p:spPr>
      </p:pic>
      <p:sp>
        <p:nvSpPr>
          <p:cNvPr id="7" name="TextBox 6">
            <a:extLst>
              <a:ext uri="{FF2B5EF4-FFF2-40B4-BE49-F238E27FC236}">
                <a16:creationId xmlns:a16="http://schemas.microsoft.com/office/drawing/2014/main" id="{0D23346F-E0F5-E019-6E49-7934DD8ED9DA}"/>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6" name="TextBox 5">
            <a:extLst>
              <a:ext uri="{FF2B5EF4-FFF2-40B4-BE49-F238E27FC236}">
                <a16:creationId xmlns:a16="http://schemas.microsoft.com/office/drawing/2014/main" id="{F013690C-C6BF-0250-3100-720DBBB6EC57}"/>
              </a:ext>
            </a:extLst>
          </p:cNvPr>
          <p:cNvSpPr txBox="1"/>
          <p:nvPr/>
        </p:nvSpPr>
        <p:spPr>
          <a:xfrm>
            <a:off x="1131766" y="5488133"/>
            <a:ext cx="67802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received the Base module prior to this module, please select the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Base + Practicing ACE option on the survey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562571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5607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9628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11741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8953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580011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61361523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1_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3.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6ECEFNF6QD26-1559382530-25244</_dlc_DocId>
    <_dlc_DocIdUrl xmlns="f8166263-dae4-4a19-bad3-fdbfda6298c2">
      <Url>https://sctgov.sharepoint.us/sites/ARDOperations/_layouts/15/DocIdRedir.aspx?ID=6ECEFNF6QD26-1559382530-25244</Url>
      <Description>6ECEFNF6QD26-1559382530-25244</Description>
    </_dlc_DocIdUrl>
  </documentManagement>
</p:properties>
</file>

<file path=customXml/itemProps1.xml><?xml version="1.0" encoding="utf-8"?>
<ds:datastoreItem xmlns:ds="http://schemas.openxmlformats.org/officeDocument/2006/customXml" ds:itemID="{437EABB7-1C52-4268-AE11-ACD1D3560AEB}"/>
</file>

<file path=customXml/itemProps2.xml><?xml version="1.0" encoding="utf-8"?>
<ds:datastoreItem xmlns:ds="http://schemas.openxmlformats.org/officeDocument/2006/customXml" ds:itemID="{9D04E4D5-EAFD-4CF9-9D27-F16218028299}"/>
</file>

<file path=customXml/itemProps3.xml><?xml version="1.0" encoding="utf-8"?>
<ds:datastoreItem xmlns:ds="http://schemas.openxmlformats.org/officeDocument/2006/customXml" ds:itemID="{E19CF3FD-04D1-4F53-86E0-700C764F960F}"/>
</file>

<file path=customXml/itemProps4.xml><?xml version="1.0" encoding="utf-8"?>
<ds:datastoreItem xmlns:ds="http://schemas.openxmlformats.org/officeDocument/2006/customXml" ds:itemID="{38783DC1-E8DC-48E5-9337-07B98C0E09D9}"/>
</file>

<file path=docProps/app.xml><?xml version="1.0" encoding="utf-8"?>
<Properties xmlns="http://schemas.openxmlformats.org/officeDocument/2006/extended-properties" xmlns:vt="http://schemas.openxmlformats.org/officeDocument/2006/docPropsVTypes">
  <Template/>
  <TotalTime>0</TotalTime>
  <Words>12588</Words>
  <Application>Microsoft Office PowerPoint</Application>
  <PresentationFormat>On-screen Show (4:3)</PresentationFormat>
  <Paragraphs>2510</Paragraphs>
  <Slides>55</Slides>
  <Notes>55</Notes>
  <HiddenSlides>33</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55</vt:i4>
      </vt:variant>
    </vt:vector>
  </HeadingPairs>
  <TitlesOfParts>
    <vt:vector size="71" baseType="lpstr">
      <vt:lpstr>Aial</vt:lpstr>
      <vt:lpstr>Arial</vt:lpstr>
      <vt:lpstr>Arial 12</vt:lpstr>
      <vt:lpstr>Arial Body</vt:lpstr>
      <vt:lpstr>Arial Narrow</vt:lpstr>
      <vt:lpstr>Calibri</vt:lpstr>
      <vt:lpstr>Courier New</vt:lpstr>
      <vt:lpstr>Franklin Gothic Book</vt:lpstr>
      <vt:lpstr>Franklin Gothic Medium</vt:lpstr>
      <vt:lpstr>Garamond</vt:lpstr>
      <vt:lpstr>Impact</vt:lpstr>
      <vt:lpstr>Verdana</vt:lpstr>
      <vt:lpstr>Wingdings</vt:lpstr>
      <vt:lpstr>R2_Master_Template</vt:lpstr>
      <vt:lpstr>1_R2_Master_Template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 Debrief: Simulation BRAVO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2023-08-30T14:39:43Z</dcterms:created>
  <dcterms:modified xsi:type="dcterms:W3CDTF">2023-09-18T23:05:12Z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9a8e5e95-c539-4b2d-8a34-6c992b7c7631</vt:lpwstr>
  </property>
</Properties>
</file>