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4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1"/>
    <p:sldMasterId id="2147483689" r:id="rId2"/>
  </p:sldMasterIdLst>
  <p:notesMasterIdLst>
    <p:notesMasterId r:id="rId53"/>
  </p:notesMasterIdLst>
  <p:handoutMasterIdLst>
    <p:handoutMasterId r:id="rId54"/>
  </p:handoutMasterIdLst>
  <p:sldIdLst>
    <p:sldId id="831" r:id="rId3"/>
    <p:sldId id="904" r:id="rId4"/>
    <p:sldId id="905" r:id="rId5"/>
    <p:sldId id="948" r:id="rId6"/>
    <p:sldId id="906" r:id="rId7"/>
    <p:sldId id="949" r:id="rId8"/>
    <p:sldId id="956" r:id="rId9"/>
    <p:sldId id="907" r:id="rId10"/>
    <p:sldId id="908" r:id="rId11"/>
    <p:sldId id="909" r:id="rId12"/>
    <p:sldId id="957" r:id="rId13"/>
    <p:sldId id="256" r:id="rId14"/>
    <p:sldId id="950" r:id="rId15"/>
    <p:sldId id="953" r:id="rId16"/>
    <p:sldId id="954" r:id="rId17"/>
    <p:sldId id="917" r:id="rId18"/>
    <p:sldId id="918" r:id="rId19"/>
    <p:sldId id="890" r:id="rId20"/>
    <p:sldId id="958" r:id="rId21"/>
    <p:sldId id="919" r:id="rId22"/>
    <p:sldId id="920" r:id="rId23"/>
    <p:sldId id="945" r:id="rId24"/>
    <p:sldId id="946" r:id="rId25"/>
    <p:sldId id="856" r:id="rId26"/>
    <p:sldId id="891" r:id="rId27"/>
    <p:sldId id="922" r:id="rId28"/>
    <p:sldId id="929" r:id="rId29"/>
    <p:sldId id="923" r:id="rId30"/>
    <p:sldId id="930" r:id="rId31"/>
    <p:sldId id="827" r:id="rId32"/>
    <p:sldId id="932" r:id="rId33"/>
    <p:sldId id="944" r:id="rId34"/>
    <p:sldId id="943" r:id="rId35"/>
    <p:sldId id="859" r:id="rId36"/>
    <p:sldId id="928" r:id="rId37"/>
    <p:sldId id="924" r:id="rId38"/>
    <p:sldId id="864" r:id="rId39"/>
    <p:sldId id="869" r:id="rId40"/>
    <p:sldId id="933" r:id="rId41"/>
    <p:sldId id="938" r:id="rId42"/>
    <p:sldId id="939" r:id="rId43"/>
    <p:sldId id="886" r:id="rId44"/>
    <p:sldId id="934" r:id="rId45"/>
    <p:sldId id="927" r:id="rId46"/>
    <p:sldId id="935" r:id="rId47"/>
    <p:sldId id="888" r:id="rId48"/>
    <p:sldId id="598" r:id="rId49"/>
    <p:sldId id="959" r:id="rId50"/>
    <p:sldId id="894" r:id="rId51"/>
    <p:sldId id="951"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3792" autoAdjust="0"/>
  </p:normalViewPr>
  <p:slideViewPr>
    <p:cSldViewPr snapToGrid="0">
      <p:cViewPr varScale="1">
        <p:scale>
          <a:sx n="55" d="100"/>
          <a:sy n="55" d="100"/>
        </p:scale>
        <p:origin x="1444" y="64"/>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8548"/>
    </p:cViewPr>
  </p:sorterViewPr>
  <p:notesViewPr>
    <p:cSldViewPr snapToGrid="0">
      <p:cViewPr varScale="1">
        <p:scale>
          <a:sx n="43" d="100"/>
          <a:sy n="43" d="100"/>
        </p:scale>
        <p:origin x="2744" y="5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63"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64" Type="http://schemas.openxmlformats.org/officeDocument/2006/relationships/customXml" Target="../customXml/item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9/18/2023</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18.png"/><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5.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7"/>
          <p:cNvSpPr>
            <a:spLocks noChangeArrowheads="1"/>
          </p:cNvSpPr>
          <p:nvPr/>
        </p:nvSpPr>
        <p:spPr bwMode="auto">
          <a:xfrm>
            <a:off x="1812650" y="309493"/>
            <a:ext cx="3788118" cy="58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59" tIns="45780" rIns="91559" bIns="45780">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2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2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6056101" y="13855"/>
            <a:ext cx="1245244" cy="1246075"/>
          </a:xfrm>
          <a:prstGeom prst="rect">
            <a:avLst/>
          </a:prstGeom>
          <a:solidFill>
            <a:schemeClr val="tx1"/>
          </a:solidFill>
        </p:spPr>
      </p:pic>
      <p:sp>
        <p:nvSpPr>
          <p:cNvPr id="5" name="Title 16"/>
          <p:cNvSpPr txBox="1">
            <a:spLocks/>
          </p:cNvSpPr>
          <p:nvPr/>
        </p:nvSpPr>
        <p:spPr>
          <a:xfrm>
            <a:off x="49109" y="3738835"/>
            <a:ext cx="7315199" cy="4067246"/>
          </a:xfrm>
          <a:prstGeom prst="rect">
            <a:avLst/>
          </a:prstGeom>
        </p:spPr>
        <p:txBody>
          <a:bodyPr lIns="91555" tIns="45778" rIns="91555" bIns="45778" anchor="ctr"/>
          <a:lstStyle/>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Ask, Care, Escort</a:t>
            </a:r>
          </a:p>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Annual Unit Suicide Prevention Training</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Base Module</a:t>
            </a:r>
            <a:endParaRPr lang="en-US" altLang="en-US" sz="2500" b="1" i="1" dirty="0">
              <a:solidFill>
                <a:srgbClr val="FFC422"/>
              </a:solidFill>
              <a:latin typeface="Franklin Gothic Medium" charset="0"/>
              <a:ea typeface="Franklin Gothic Medium" charset="0"/>
              <a:cs typeface="Franklin Gothic Medium" charset="0"/>
            </a:endParaRPr>
          </a:p>
          <a:p>
            <a:pPr algn="ctr" defTabSz="915554">
              <a:spcBef>
                <a:spcPct val="0"/>
              </a:spcBef>
              <a:spcAft>
                <a:spcPts val="601"/>
              </a:spcAft>
              <a:defRPr/>
            </a:pPr>
            <a:r>
              <a:rPr lang="en-US" altLang="en-US" sz="2500" b="1" i="1" dirty="0">
                <a:solidFill>
                  <a:srgbClr val="FFC422"/>
                </a:solidFill>
                <a:latin typeface="Franklin Gothic Medium" charset="0"/>
                <a:ea typeface="Franklin Gothic Medium" charset="0"/>
                <a:cs typeface="Franklin Gothic Medium" charset="0"/>
              </a:rPr>
              <a:t>ACE Base +1</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September 2023</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VERSION 1.3</a:t>
            </a:r>
          </a:p>
        </p:txBody>
      </p:sp>
      <p:pic>
        <p:nvPicPr>
          <p:cNvPr id="3" name="Picture 2" descr="Logo&#10;&#10;Description automatically generated">
            <a:extLst>
              <a:ext uri="{FF2B5EF4-FFF2-40B4-BE49-F238E27FC236}">
                <a16:creationId xmlns:a16="http://schemas.microsoft.com/office/drawing/2014/main" id="{1CAC7752-AF11-9AC5-37DF-E8108AD4A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05" y="125525"/>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51689715"/>
              </p:ext>
            </p:extLst>
          </p:nvPr>
        </p:nvGraphicFramePr>
        <p:xfrm>
          <a:off x="591799" y="551427"/>
          <a:ext cx="6428204" cy="1179181"/>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1179181">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7" name="Picture 16"/>
          <p:cNvPicPr>
            <a:picLocks noChangeAspect="1"/>
          </p:cNvPicPr>
          <p:nvPr/>
        </p:nvPicPr>
        <p:blipFill>
          <a:blip r:embed="rId3"/>
          <a:stretch>
            <a:fillRect/>
          </a:stretch>
        </p:blipFill>
        <p:spPr>
          <a:xfrm>
            <a:off x="714169" y="1321276"/>
            <a:ext cx="6003789" cy="6036016"/>
          </a:xfrm>
          <a:prstGeom prst="rect">
            <a:avLst/>
          </a:prstGeom>
        </p:spPr>
      </p:pic>
      <p:sp>
        <p:nvSpPr>
          <p:cNvPr id="6" name="TextBox 5">
            <a:extLst>
              <a:ext uri="{FF2B5EF4-FFF2-40B4-BE49-F238E27FC236}">
                <a16:creationId xmlns:a16="http://schemas.microsoft.com/office/drawing/2014/main" id="{040788E2-6D05-4C6D-9A06-093EE3F9771E}"/>
              </a:ext>
            </a:extLst>
          </p:cNvPr>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v-A</a:t>
            </a:r>
          </a:p>
        </p:txBody>
      </p:sp>
      <p:sp>
        <p:nvSpPr>
          <p:cNvPr id="2" name="TextBox 1">
            <a:extLst>
              <a:ext uri="{FF2B5EF4-FFF2-40B4-BE49-F238E27FC236}">
                <a16:creationId xmlns:a16="http://schemas.microsoft.com/office/drawing/2014/main" id="{52430EC1-E8E9-5042-0D8C-DC07B73F7EF5}"/>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12587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156166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43695257"/>
              </p:ext>
            </p:extLst>
          </p:nvPr>
        </p:nvGraphicFramePr>
        <p:xfrm>
          <a:off x="226971" y="3460074"/>
          <a:ext cx="4312722" cy="36136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Welcome the participants. Introduce yourself and the training.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Welcome the participants </a:t>
                      </a:r>
                      <a:r>
                        <a:rPr lang="en-US" sz="1100" b="1" baseline="0" dirty="0">
                          <a:solidFill>
                            <a:schemeClr val="tx1"/>
                          </a:solidFill>
                          <a:latin typeface="Arial" panose="020B0604020202020204" pitchFamily="34" charset="0"/>
                          <a:cs typeface="Arial" panose="020B0604020202020204" pitchFamily="34" charset="0"/>
                        </a:rPr>
                        <a:t>and i</a:t>
                      </a:r>
                      <a:r>
                        <a:rPr lang="en-US" sz="1100" b="1" dirty="0">
                          <a:solidFill>
                            <a:schemeClr val="tx1"/>
                          </a:solidFill>
                          <a:latin typeface="Arial" panose="020B0604020202020204" pitchFamily="34" charset="0"/>
                          <a:cs typeface="Arial" panose="020B0604020202020204" pitchFamily="34" charset="0"/>
                        </a:rPr>
                        <a:t>ntroduce yourself.</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Ask, Care, Escort training, also known as ACE training. This module will help equip you with knowledge and skills that can help you take an active role in suicide prevention.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My name is __________________ and I will be your instructor for this training.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775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start by reviewing the impact of suicide and the impact of suicide prevention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244397" y="8895385"/>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194893" y="37329"/>
            <a:ext cx="4120307" cy="244511"/>
          </a:xfrm>
          <a:prstGeom prst="rect">
            <a:avLst/>
          </a:prstGeom>
          <a:noFill/>
        </p:spPr>
        <p:txBody>
          <a:bodyPr wrap="square" lIns="95747" tIns="47873" rIns="95747" bIns="47873" rtlCol="0">
            <a:noAutofit/>
          </a:bodyPr>
          <a:lstStyle/>
          <a:p>
            <a:pPr algn="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018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22687816"/>
              </p:ext>
            </p:extLst>
          </p:nvPr>
        </p:nvGraphicFramePr>
        <p:xfrm>
          <a:off x="205429" y="3413308"/>
          <a:ext cx="4312722" cy="4970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68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impact of suicide</a:t>
                      </a:r>
                      <a:r>
                        <a:rPr lang="en-US" sz="1100" b="1" baseline="0" dirty="0">
                          <a:solidFill>
                            <a:schemeClr val="tx1"/>
                          </a:solidFill>
                          <a:latin typeface="Arial" panose="020B0604020202020204" pitchFamily="34" charset="0"/>
                          <a:cs typeface="Arial" panose="020B0604020202020204" pitchFamily="34" charset="0"/>
                        </a:rPr>
                        <a:t> and that a comprehensive and integrated approach to suicide prevention involves everyone working together and doing their part.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4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79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suicide is a problem of great concern in the Army and exposure is associated with psychological impact.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35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a problem plaguing all parts of society, including the military.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unfortunately a devastating issue that many of us are familiar with. </a:t>
                      </a:r>
                      <a:r>
                        <a:rPr lang="en-US" sz="1100" b="0" i="0" kern="1200" dirty="0">
                          <a:solidFill>
                            <a:schemeClr val="dk1"/>
                          </a:solidFill>
                          <a:effectLst/>
                          <a:latin typeface="Arial" panose="020B0604020202020204" pitchFamily="34" charset="0"/>
                          <a:ea typeface="+mn-ea"/>
                          <a:cs typeface="Arial" panose="020B0604020202020204" pitchFamily="34" charset="0"/>
                        </a:rPr>
                        <a:t>Some of us here today may have been affected in some way by the loss of someone to </a:t>
                      </a:r>
                      <a:br>
                        <a:rPr lang="en-US" sz="1100" b="0" i="0" kern="1200" dirty="0">
                          <a:solidFill>
                            <a:schemeClr val="dk1"/>
                          </a:solidFill>
                          <a:effectLst/>
                          <a:latin typeface="Arial" panose="020B0604020202020204" pitchFamily="34" charset="0"/>
                          <a:ea typeface="+mn-ea"/>
                          <a:cs typeface="Arial" panose="020B0604020202020204" pitchFamily="34" charset="0"/>
                        </a:rPr>
                      </a:br>
                      <a:r>
                        <a:rPr lang="en-US" sz="1100" b="0" i="0" kern="1200" dirty="0">
                          <a:solidFill>
                            <a:schemeClr val="dk1"/>
                          </a:solidFill>
                          <a:effectLst/>
                          <a:latin typeface="Arial" panose="020B0604020202020204" pitchFamily="34" charset="0"/>
                          <a:ea typeface="+mn-ea"/>
                          <a:cs typeface="Arial" panose="020B0604020202020204" pitchFamily="34" charset="0"/>
                        </a:rPr>
                        <a:t>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One suicide is too many. What’s more, each</a:t>
                      </a:r>
                      <a:r>
                        <a:rPr lang="en-US" sz="1100" b="0" i="0" kern="1200" baseline="0" dirty="0">
                          <a:solidFill>
                            <a:schemeClr val="tx1"/>
                          </a:solidFill>
                          <a:effectLst/>
                          <a:latin typeface="Arial" panose="020B0604020202020204" pitchFamily="34" charset="0"/>
                          <a:ea typeface="+mn-ea"/>
                          <a:cs typeface="Arial" panose="020B0604020202020204" pitchFamily="34" charset="0"/>
                        </a:rPr>
                        <a:t> suicide impacts more than just the person who died. </a:t>
                      </a:r>
                      <a:r>
                        <a:rPr lang="en-US" sz="1100" b="0" i="0" kern="1200" dirty="0">
                          <a:solidFill>
                            <a:schemeClr val="tx1"/>
                          </a:solidFill>
                          <a:effectLst/>
                          <a:latin typeface="Arial" panose="020B0604020202020204" pitchFamily="34" charset="0"/>
                          <a:ea typeface="+mn-ea"/>
                          <a:cs typeface="Arial" panose="020B0604020202020204" pitchFamily="34" charset="0"/>
                        </a:rPr>
                        <a:t>Professionals who study suicide have stated that approximately 135 people are impacted by each suicide death. A </a:t>
                      </a:r>
                      <a:r>
                        <a:rPr lang="en-US" sz="1100" b="0" i="0" kern="1200" baseline="0" dirty="0">
                          <a:solidFill>
                            <a:schemeClr val="tx1"/>
                          </a:solidFill>
                          <a:effectLst/>
                          <a:latin typeface="Arial" panose="020B0604020202020204" pitchFamily="34" charset="0"/>
                          <a:ea typeface="+mn-ea"/>
                          <a:cs typeface="Arial" panose="020B0604020202020204" pitchFamily="34" charset="0"/>
                        </a:rPr>
                        <a:t>loss of life due to suicide creates a ripple effect. </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Researchers found that exposure to suicide was associated with higher depression, anxiety, and suicidal ideation; this effect was exacerbated by the closeness to the person lost to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Simply put, suicide can put the psychological well-being of Army Soldiers and Families at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7" name="Isosceles Triangle 6">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Tree>
    <p:extLst>
      <p:ext uri="{BB962C8B-B14F-4D97-AF65-F5344CB8AC3E}">
        <p14:creationId xmlns:p14="http://schemas.microsoft.com/office/powerpoint/2010/main" val="3102177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92151545"/>
              </p:ext>
            </p:extLst>
          </p:nvPr>
        </p:nvGraphicFramePr>
        <p:xfrm>
          <a:off x="211666" y="397251"/>
          <a:ext cx="4389120" cy="867738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865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the quote on the slide by Lloyd Austin III.</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68635522"/>
                  </a:ext>
                </a:extLst>
              </a:tr>
              <a:tr h="1322764">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Secretary of Defense, and retired U.S. Army four-star general, Lloyd Austin III said, “Every death by suicide is a tragedy that impacts our people, our military units, and our readiness. That's why we remain committed to a comprehensive and integrated approach to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526047"/>
                  </a:ext>
                </a:extLst>
              </a:tr>
              <a:tr h="28655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Describe the impact of suicide prevention and intervention training and that each Soldier has a role to play in lessening the impact of suicide within the Army Family.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5664463"/>
                  </a:ext>
                </a:extLst>
              </a:tr>
              <a:tr h="122357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There are many factors that contribute to suicide. Suicide is a </a:t>
                      </a:r>
                      <a:r>
                        <a:rPr lang="en-US" sz="1100" b="0" i="0" kern="1200" dirty="0">
                          <a:solidFill>
                            <a:schemeClr val="tx1"/>
                          </a:solidFill>
                          <a:effectLst/>
                          <a:latin typeface="Arial" panose="020B0604020202020204" pitchFamily="34" charset="0"/>
                          <a:ea typeface="+mn-ea"/>
                          <a:cs typeface="Arial" panose="020B0604020202020204" pitchFamily="34" charset="0"/>
                        </a:rPr>
                        <a:t>complex issue that the Army takes seriously.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The Army as an organization is doubling down on efforts to prevent suicide and its tragic effects, but it cannot be done without each and every one of you in this room.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You are part of the comprehensive and integrated approach to preventing suicide and protecting others from its devastating impacts.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The Army and its people need you to concentrate your efforts in the prevention strategies within your control and influence, which will be covered in today’s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Explain that the training is designed to be interactive; engagement is encouraged and expected.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39582079"/>
                  </a:ext>
                </a:extLst>
              </a:tr>
              <a:tr h="2029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It’s worth noting that this is not your typical mandatory training that you just sit through and passively receive information.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Instead, this training is designed to be interactive. There will be opportunities for large and small group discussions. Your contributions are valuable. Furthermore, I encourage you to ask questions if and when they arise.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within your unit,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and engaging in the discussions and activities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8159178"/>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2-B</a:t>
            </a:r>
          </a:p>
        </p:txBody>
      </p:sp>
      <p:sp>
        <p:nvSpPr>
          <p:cNvPr id="7" name="TextBox 6"/>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CFBA70CC-752F-42F6-B48E-3B082AF0EE0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98110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249834393"/>
              </p:ext>
            </p:extLst>
          </p:nvPr>
        </p:nvGraphicFramePr>
        <p:xfrm>
          <a:off x="227146" y="3429063"/>
          <a:ext cx="4312722" cy="536266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Facilitate small group discussions that allow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Soldiers to personally connect the Army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values to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the Army is a values-based organization and link Army Values with expected behaviors.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577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 know that the Army is a values-based organization. You have all been taught the Army values and the LDRSHIP</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acronym</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since you first joined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Army. </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It’s not just knowing these values, though; it’s putting these values into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8457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Set up a small group discussion that highlights the usefulness of Soldiers tapping into their Army</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Values to drive behavior that supports suicide prevention.</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1830413"/>
                  </a:ext>
                </a:extLst>
              </a:tr>
              <a:tr h="190764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small group</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discussion that can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help you discover the usefulness of tapping into the Army Values to engage in suicide prevention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First, you will get in a small group of 3-4 people and discuss the questions posed on the slide: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Which Army Value(s) do you believe are most important to your role in preventing suicide? How could a Soldier leverage that value to help reduce suicide in the unit?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125707"/>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3-A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9" name="Rectangle 8"/>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1" name="TextBox 10">
            <a:extLst>
              <a:ext uri="{FF2B5EF4-FFF2-40B4-BE49-F238E27FC236}">
                <a16:creationId xmlns:a16="http://schemas.microsoft.com/office/drawing/2014/main" id="{652B0A12-FC82-4E66-B89D-F32D88A7ECC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55373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41881341"/>
              </p:ext>
            </p:extLst>
          </p:nvPr>
        </p:nvGraphicFramePr>
        <p:xfrm>
          <a:off x="211666" y="397250"/>
          <a:ext cx="4389120" cy="862260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09904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If you’ve finished your discussion on </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one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value, then go ahead and discuss another value.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Afterwards, we will come back together and I will ask you to share your thoughts with the large group. </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Debrief the small group discussion exercise.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96865141"/>
                  </a:ext>
                </a:extLst>
              </a:tr>
              <a:tr h="3966397">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Who would like to share the value their group chose and how that value is linked to suicide prevention? </a:t>
                      </a:r>
                    </a:p>
                    <a:p>
                      <a:pPr marL="0" lvl="0" indent="0">
                        <a:spcAft>
                          <a:spcPts val="600"/>
                        </a:spcAft>
                        <a:buFont typeface="Arial" panose="020B0604020202020204" pitchFamily="34" charset="0"/>
                        <a:buNone/>
                      </a:pP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If no one actively volunteers, you may need to call on a couple of groups. In case they need further prodding, you can share an example from below.</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DUTY: Fulfill your obligations and work as a team. This includes reaching out to your fellow Soldiers. It also means reaching out when you yourself are in need of help.</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INTEGRITY: Soldiers do what’s right, legally and morally. When you see someone struggling, you act. This could range from daily activities to assisting a fellow Soldier who is facing a more serious challenge.</a:t>
                      </a:r>
                    </a:p>
                    <a:p>
                      <a:pPr marL="346075" lvl="0" indent="-114300">
                        <a:spcAft>
                          <a:spcPts val="600"/>
                        </a:spcAft>
                        <a:buFont typeface="Arial" panose="020B0604020202020204" pitchFamily="34" charset="0"/>
                        <a:buChar char="-"/>
                      </a:pP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PERSONAL COURAGE: A Soldier’s responsibility is to exhibit both physical and moral courage as they face the challenges. Soldiers are expected to have the courage to do the right thing, work through challenges, and help those in need.]</a:t>
                      </a:r>
                      <a:r>
                        <a:rPr lang="en-US" sz="1100" dirty="0">
                          <a:solidFill>
                            <a:srgbClr val="FF0000"/>
                          </a:solidFill>
                          <a:latin typeface="Arial" panose="020B0604020202020204" pitchFamily="34" charset="0"/>
                          <a:ea typeface="Verdana" panose="020B0604030504040204" pitchFamily="34" charset="0"/>
                          <a:cs typeface="Arial" panose="020B0604020202020204" pitchFamily="34" charset="0"/>
                        </a:rPr>
                        <a: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80286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Reinforce that values drive behaviors.</a:t>
                      </a: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283314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is made up of members with shared values and strong commitment to the mission and to one another. </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Values drive behavior.</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Tapping into yo</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ur values can help you take action during difficult situations.</a:t>
                      </a:r>
                    </a:p>
                    <a:p>
                      <a:pPr marL="171450" lvl="0" indent="-171450">
                        <a:spcAft>
                          <a:spcPts val="600"/>
                        </a:spcAft>
                        <a:buFont typeface="Arial" panose="020B0604020202020204" pitchFamily="34" charset="0"/>
                        <a:buChar cha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Sometimes, acting on your values means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making higher-level leaders aware of circumstances they may not know of</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Sometimes, acting on your values means getting outside of your comfort zone and directly addressing the concerning situation.</a:t>
                      </a:r>
                    </a:p>
                    <a:p>
                      <a:pPr marL="171450" lvl="0" indent="-171450">
                        <a:spcAft>
                          <a:spcPts val="600"/>
                        </a:spcAft>
                        <a:buFont typeface="Arial" panose="020B0604020202020204" pitchFamily="34" charset="0"/>
                        <a:buChar char="•"/>
                      </a:pP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This takes us to the purpose of today’s training.</a:t>
                      </a:r>
                    </a:p>
                    <a:p>
                      <a:pPr marL="0" lvl="0" indent="0">
                        <a:spcAft>
                          <a:spcPts val="600"/>
                        </a:spcAft>
                        <a:buFont typeface="Arial" panose="020B0604020202020204" pitchFamily="34" charset="0"/>
                        <a:buNone/>
                      </a:pP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a:t>
                      </a:r>
                      <a:r>
                        <a:rPr lang="en-US" sz="1100" b="1" i="1" baseline="0" dirty="0">
                          <a:solidFill>
                            <a:schemeClr val="tx1"/>
                          </a:solidFill>
                          <a:latin typeface="Arial" panose="020B0604020202020204" pitchFamily="34" charset="0"/>
                          <a:ea typeface="Verdana" panose="020B0604030504040204" pitchFamily="34" charset="0"/>
                          <a:cs typeface="Arial" panose="020B0604020202020204" pitchFamily="34" charset="0"/>
                        </a:rPr>
                        <a:t>NOTE</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 This is a natural transition to the next slide.]</a:t>
                      </a:r>
                      <a:endParaRPr lang="en-US" sz="1100" i="1" dirty="0">
                        <a:solidFill>
                          <a:schemeClr val="tx1"/>
                        </a:solidFill>
                        <a:latin typeface="Arial" panose="020B0604020202020204" pitchFamily="34" charset="0"/>
                        <a:ea typeface="Verdana" panose="020B0604030504040204" pitchFamily="34" charset="0"/>
                        <a:cs typeface="Arial" panose="020B0604020202020204" pitchFamily="34" charset="0"/>
                      </a:endParaRPr>
                    </a:p>
                    <a:p>
                      <a:pPr marL="171450" lvl="0" indent="-171450">
                        <a:spcAft>
                          <a:spcPts val="600"/>
                        </a:spcAft>
                        <a:buFont typeface="Arial" panose="020B0604020202020204" pitchFamily="34" charset="0"/>
                        <a:buChar char="•"/>
                      </a:pPr>
                      <a:endParaRPr lang="en-US" sz="1100" dirty="0">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3-B</a:t>
            </a:r>
          </a:p>
        </p:txBody>
      </p:sp>
      <p:sp>
        <p:nvSpPr>
          <p:cNvPr id="7" name="TextBox 6"/>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11AD6C70-8907-43CE-BADF-7E3E7C6CC5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24322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7468" eaLnBrk="0" fontAlgn="base" hangingPunct="0">
              <a:spcBef>
                <a:spcPct val="0"/>
              </a:spcBef>
              <a:spcAft>
                <a:spcPts val="628"/>
              </a:spcAft>
              <a:defRPr/>
            </a:pPr>
            <a:r>
              <a:rPr lang="en-US" sz="120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a:t>
            </a:r>
            <a:r>
              <a:rPr lang="en-US" sz="1200" i="1" dirty="0">
                <a:solidFill>
                  <a:prstClr val="black"/>
                </a:solidFill>
                <a:latin typeface="Arial" panose="020B0604020202020204" pitchFamily="34" charset="0"/>
                <a:cs typeface="Arial" panose="020B0604020202020204" pitchFamily="34" charset="0"/>
              </a:rPr>
              <a:t>The Terminal Learning Objective (TLO) is as follows: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Action</a:t>
            </a:r>
            <a:r>
              <a:rPr lang="en-US" sz="1200" i="1" dirty="0">
                <a:latin typeface="Arial" panose="020B0604020202020204" pitchFamily="34" charset="0"/>
                <a:cs typeface="Arial" panose="020B0604020202020204" pitchFamily="34" charset="0"/>
              </a:rPr>
              <a:t>: Understand suicide as a complex issue and describe how to utilize the steps of Ask, Care, Escort to recognize individuals struggling to cope with life challenges and intervene to prevent suicide</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Condition</a:t>
            </a:r>
            <a:r>
              <a:rPr lang="en-US" sz="1200" i="1" dirty="0">
                <a:latin typeface="Arial" panose="020B0604020202020204" pitchFamily="34" charset="0"/>
                <a:cs typeface="Arial" panose="020B0604020202020204" pitchFamily="34" charset="0"/>
              </a:rPr>
              <a:t>: In a classroom environment, given training materials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Standard</a:t>
            </a:r>
            <a:r>
              <a:rPr lang="en-US" sz="1200" i="1" dirty="0">
                <a:latin typeface="Arial" panose="020B0604020202020204" pitchFamily="34" charset="0"/>
                <a:cs typeface="Arial" panose="020B0604020202020204" pitchFamily="34" charset="0"/>
              </a:rPr>
              <a:t>: Participants will, with 100% accuracy as assessed by the instructor</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recognize the role of risk and protective factors in determining suicide risk</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identify warning signs indicating a person may be suicidal and in need of help</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list the steps of ACE</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understand how and when ACE can be applied (both as early prevention and during a crisis)</a:t>
            </a:r>
          </a:p>
          <a:p>
            <a:pPr defTabSz="957468" eaLnBrk="0" fontAlgn="base" hangingPunct="0">
              <a:spcBef>
                <a:spcPct val="0"/>
              </a:spcBef>
              <a:spcAft>
                <a:spcPts val="628"/>
              </a:spcAft>
              <a:defRPr/>
            </a:pPr>
            <a:r>
              <a:rPr lang="en-US" sz="1200" i="1" dirty="0">
                <a:solidFill>
                  <a:prstClr val="black"/>
                </a:solidFill>
                <a:latin typeface="Arial" panose="020B0604020202020204" pitchFamily="34" charset="0"/>
                <a:cs typeface="Arial" panose="020B0604020202020204" pitchFamily="34" charset="0"/>
              </a:rPr>
              <a:t>There will be checks on learning throughout the training to ensure the objective and standards are being met.]</a:t>
            </a:r>
            <a:endParaRPr lang="en-US" sz="1200" i="1" dirty="0">
              <a:latin typeface="Arial" panose="020B0604020202020204" pitchFamily="34" charset="0"/>
              <a:cs typeface="Arial" panose="020B060402020202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320264284"/>
              </p:ext>
            </p:extLst>
          </p:nvPr>
        </p:nvGraphicFramePr>
        <p:xfrm>
          <a:off x="227146" y="3429063"/>
          <a:ext cx="4312722" cy="47312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383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556">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662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purpose of the ACE Base module is two-fold. First, this training will increase awareness of protective factors, risk factors, and warning signs that contribute to a person’s level of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Second, the training will equip you with specific actions that can be taken to bolster protective factors, mitigate risk, and intervene in a crisis in order to help prevent suicide by utilizing the steps Ask, Care, Escort (ACE).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8296032"/>
                  </a:ext>
                </a:extLst>
              </a:tr>
              <a:tr h="12668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role in suicide prevention is to recognize risk and mitigate it when possible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by taking appropriate action. To do this, you must know what to look out for.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We</a:t>
                      </a:r>
                      <a:r>
                        <a:rPr lang="en-US" sz="1100" b="0" i="0" kern="1200" dirty="0">
                          <a:solidFill>
                            <a:schemeClr val="dk1"/>
                          </a:solidFill>
                          <a:effectLst/>
                          <a:latin typeface="Arial" panose="020B0604020202020204" pitchFamily="34" charset="0"/>
                          <a:ea typeface="+mn-ea"/>
                          <a:cs typeface="Arial" panose="020B0604020202020204" pitchFamily="34" charset="0"/>
                        </a:rPr>
                        <a:t> will kick off the training</a:t>
                      </a:r>
                      <a:r>
                        <a:rPr lang="en-US" sz="1100" b="0" i="0" kern="1200" baseline="0" dirty="0">
                          <a:solidFill>
                            <a:schemeClr val="dk1"/>
                          </a:solidFill>
                          <a:effectLst/>
                          <a:latin typeface="Arial" panose="020B0604020202020204" pitchFamily="34" charset="0"/>
                          <a:ea typeface="+mn-ea"/>
                          <a:cs typeface="Arial" panose="020B0604020202020204" pitchFamily="34" charset="0"/>
                        </a:rPr>
                        <a:t> with an overview of protective factors, risk factors, and warning signs.</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056181"/>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3" name="Rectangle 2">
            <a:extLst>
              <a:ext uri="{FF2B5EF4-FFF2-40B4-BE49-F238E27FC236}">
                <a16:creationId xmlns:a16="http://schemas.microsoft.com/office/drawing/2014/main" id="{048F8538-25BB-92B4-A0E8-E514D6174BF1}"/>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7597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194893" y="37329"/>
            <a:ext cx="4120307" cy="244511"/>
          </a:xfrm>
          <a:prstGeom prst="rect">
            <a:avLst/>
          </a:prstGeom>
          <a:noFill/>
        </p:spPr>
        <p:txBody>
          <a:bodyPr wrap="square" lIns="95747" tIns="47873" rIns="95747" bIns="47873" rtlCol="0">
            <a:noAutofit/>
          </a:bodyPr>
          <a:lstStyle/>
          <a:p>
            <a:pPr algn="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86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a:extLst>
              <a:ext uri="{FF2B5EF4-FFF2-40B4-BE49-F238E27FC236}">
                <a16:creationId xmlns:a16="http://schemas.microsoft.com/office/drawing/2014/main" id="{EAC3D7FE-0767-401A-9EDA-71C93CD5BBE8}"/>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390316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dirty="0">
                <a:solidFill>
                  <a:prstClr val="black"/>
                </a:solidFill>
                <a:latin typeface="Arial" panose="020B0604020202020204" pitchFamily="34" charset="0"/>
                <a:cs typeface="Arial" panose="020B0604020202020204" pitchFamily="34" charset="0"/>
              </a:rPr>
              <a:t>[</a:t>
            </a:r>
            <a:r>
              <a:rPr lang="en-US" sz="1200" b="1" i="1" dirty="0">
                <a:solidFill>
                  <a:prstClr val="black"/>
                </a:solidFill>
                <a:latin typeface="Arial" panose="020B0604020202020204" pitchFamily="34" charset="0"/>
                <a:cs typeface="Arial" panose="020B0604020202020204" pitchFamily="34" charset="0"/>
              </a:rPr>
              <a:t>NOTE</a:t>
            </a:r>
            <a:r>
              <a:rPr lang="en-US" sz="1200" i="1" dirty="0">
                <a:solidFill>
                  <a:prstClr val="black"/>
                </a:solidFill>
                <a:latin typeface="Arial" panose="020B0604020202020204" pitchFamily="34" charset="0"/>
                <a:cs typeface="Arial" panose="020B0604020202020204" pitchFamily="34" charset="0"/>
              </a:rPr>
              <a:t>: IAW ATP 5-19, managing risk is a process of identifying, assessing, and controlling risk arising from a recognized set of factors.]</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88166429"/>
              </p:ext>
            </p:extLst>
          </p:nvPr>
        </p:nvGraphicFramePr>
        <p:xfrm>
          <a:off x="227146" y="3429065"/>
          <a:ext cx="4312722" cy="559194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4800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Using the traffic light metaphor, provide an overview of protective factors, risk factors, and warning signs that can help Soldiers identify, assess, and mitigate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9394">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traffic light metaphor.</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515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Arial" panose="020B0604020202020204" pitchFamily="34" charset="0"/>
                        <a:buNone/>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traffic light metaphor. DO NOT spend much time explaining each element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ahead</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Consider a traffic light. A </a:t>
                      </a:r>
                      <a:r>
                        <a:rPr lang="en-US" sz="1100" kern="0" dirty="0">
                          <a:solidFill>
                            <a:schemeClr val="tx1"/>
                          </a:solidFill>
                          <a:latin typeface="Arial" panose="020B0604020202020204" pitchFamily="34" charset="0"/>
                          <a:cs typeface="Arial" panose="020B0604020202020204" pitchFamily="34" charset="0"/>
                        </a:rPr>
                        <a:t>traffic light helps to manage and control the risk of preventable traffic accidents that can result in injury or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 traffic light can serve a similar purpose and simplified framework for suicide prevention. The colors represent the levels of risk, and specifically the type</a:t>
                      </a:r>
                      <a:r>
                        <a:rPr lang="en-US" sz="1100" kern="0" baseline="0" dirty="0">
                          <a:solidFill>
                            <a:schemeClr val="tx1"/>
                          </a:solidFill>
                          <a:latin typeface="Arial" panose="020B0604020202020204" pitchFamily="34" charset="0"/>
                          <a:cs typeface="Arial" panose="020B0604020202020204" pitchFamily="34" charset="0"/>
                        </a:rPr>
                        <a:t> of </a:t>
                      </a:r>
                      <a:r>
                        <a:rPr lang="en-US" sz="1100" kern="0" dirty="0">
                          <a:solidFill>
                            <a:schemeClr val="tx1"/>
                          </a:solidFill>
                          <a:latin typeface="Arial" panose="020B0604020202020204" pitchFamily="34" charset="0"/>
                          <a:cs typeface="Arial" panose="020B0604020202020204" pitchFamily="34" charset="0"/>
                        </a:rPr>
                        <a:t>behaviors being demonstrated,</a:t>
                      </a:r>
                      <a:r>
                        <a:rPr lang="en-US" sz="1100" kern="0" baseline="0" dirty="0">
                          <a:solidFill>
                            <a:schemeClr val="tx1"/>
                          </a:solidFill>
                          <a:latin typeface="Arial" panose="020B0604020202020204" pitchFamily="34" charset="0"/>
                          <a:cs typeface="Arial" panose="020B0604020202020204" pitchFamily="34" charset="0"/>
                        </a:rPr>
                        <a:t> while also providing guidance as to what steps to take to mitigate risk.</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88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risk levels according to traffic</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light colors such as green light protective factors, yellow light risk factors, and red light warning signs.</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60962">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Green lights mean drive on with relative safety. Protective factors are behaviors or support systems that </a:t>
                      </a:r>
                      <a:r>
                        <a:rPr lang="en-US" sz="1100" dirty="0">
                          <a:latin typeface="Arial" panose="020B0604020202020204" pitchFamily="34" charset="0"/>
                          <a:cs typeface="Arial" panose="020B0604020202020204" pitchFamily="34" charset="0"/>
                        </a:rPr>
                        <a:t>help to decrease the chances that a combination of risk factors and life challenges result in negative outcomes.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14" name="TextBox 13"/>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519743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27420176"/>
              </p:ext>
            </p:extLst>
          </p:nvPr>
        </p:nvGraphicFramePr>
        <p:xfrm>
          <a:off x="211666" y="397250"/>
          <a:ext cx="4389120" cy="8150127"/>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597046">
                <a:tc>
                  <a:txBody>
                    <a:bodyPr/>
                    <a:lstStyle/>
                    <a:p>
                      <a:pPr marL="171450" indent="-171450" algn="ctr">
                        <a:spcBef>
                          <a:spcPts val="0"/>
                        </a:spcBef>
                        <a:spcAft>
                          <a:spcPts val="600"/>
                        </a:spcAft>
                        <a:buFont typeface="Arial" panose="020B0604020202020204" pitchFamily="34" charset="0"/>
                        <a:buChar char="•"/>
                      </a:pPr>
                      <a:endParaRPr lang="en-US" sz="1100" b="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Yellow lights mean caution. Risk factors are issues that increase suicide risk. While risk factors alone do not necessarily indicate an emergency or crisis, a combination of risk factors would increase concern.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Red lights mean stop. Warning signs are time-sensitive concerns and indicate the highest level of risk. When you recognize warning signs, you must stop what you are doing and take immediate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 single factor differentiates a red light from a yellow light. Factors can differ amongst individuals and situations. The yellow light is meant to be a cue to action whereas the red light is a sign of “imminent danger,” stop what you’re doing and give undivided attention to the situation at hand (i.e., cease fire).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Protective factors, risk factors, and warning signs all play a role in identifying an individual’s level of risk for suicide. Being aware and alert to the signs and indicators can help you assess a person’s risk level for self-injury or death by suicide.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433184"/>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importance of being alert to</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changes </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and that Soldiers can use ACE to help someone lower their risk level.</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98862672"/>
                  </a:ext>
                </a:extLst>
              </a:tr>
              <a:tr h="2675744">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also important you stay alert to changes.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Similar to the colors of a traffic light, a</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person’s risk levels can change.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While a standard traffic light changes from green to yellow to red and back to green, this is not the typical pattern when it comes to suicide risk.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For suicide prevention purposes, the lights can change in both directions and you have the opportunity to help someone change from red to yellow to green by putting your ACE training into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you use ACE will differ depending on the risk level or light color you are responding to.</a:t>
                      </a:r>
                      <a:endPar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561243"/>
                  </a:ext>
                </a:extLst>
              </a:tr>
              <a:tr h="45517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988886"/>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In order to recognize change though, it is important to</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know your and others’ typical behaviors and establish a baseline.</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12034"/>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5-B</a:t>
            </a:r>
          </a:p>
        </p:txBody>
      </p:sp>
      <p:sp>
        <p:nvSpPr>
          <p:cNvPr id="7" name="TextBox 6"/>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25DACA56-0308-419D-A4DD-9620DB98C017}"/>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762236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104667470"/>
              </p:ext>
            </p:extLst>
          </p:nvPr>
        </p:nvGraphicFramePr>
        <p:xfrm>
          <a:off x="227146" y="3429064"/>
          <a:ext cx="4312722" cy="57995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82045">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09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707141">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baseline is a person’s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typical behaviors</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moods, how they typically react to stress and their typical coping behaviors.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Establishing</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 baseline of your peer means getting to know basic information about them, such as if they are single, dating, or married, whether they have kids or not, whether they have family support nearby, and even the general health of their relationships and connections to others.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 baseline can help you identify if someone is behaving uncharacteristically,</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which could be a sign that something is “off” with them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could stir you to ask if they are doing okay.</a:t>
                      </a:r>
                    </a:p>
                    <a:p>
                      <a:pPr marL="171450" indent="-171450">
                        <a:spcAft>
                          <a:spcPts val="600"/>
                        </a:spcAft>
                        <a:buFont typeface="Arial" panose="020B0604020202020204" pitchFamily="34" charset="0"/>
                        <a:buChar cha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Checking in when you notice changes in behavior and mood from that person’s norm will help develop rapport and also increase the likelihood of helping them if they are in crisis or if they are struggling with something that may get out of hand if left unaddressed.</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Bottom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line, k</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nowing the baseline of those around you is foundational to recognizing change and identifying risk.</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23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63123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review green light protective factors and the importance of intentionally strengthening them.</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6-A</a:t>
            </a:r>
          </a:p>
        </p:txBody>
      </p:sp>
      <p:sp>
        <p:nvSpPr>
          <p:cNvPr id="9" name="TextBox 8"/>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4103269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175303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957278999"/>
              </p:ext>
            </p:extLst>
          </p:nvPr>
        </p:nvGraphicFramePr>
        <p:xfrm>
          <a:off x="270934" y="3360415"/>
          <a:ext cx="4312722" cy="579086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937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protective factors and explain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importance of intentionally strengthening them</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for oneself and others around them.</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88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 protective factors.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58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rgbClr val="222222"/>
                          </a:solidFill>
                          <a:latin typeface="Arial" panose="020B0604020202020204" pitchFamily="34" charset="0"/>
                          <a:cs typeface="Arial" panose="020B0604020202020204" pitchFamily="34" charset="0"/>
                        </a:rPr>
                        <a:t>Protective factors are skills, strengths, or resources that help people deal more effectively with stressful events.</a:t>
                      </a:r>
                      <a:r>
                        <a:rPr lang="en-US" sz="1100" baseline="0" dirty="0">
                          <a:solidFill>
                            <a:srgbClr val="222222"/>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Protective factors help to offset or mitigate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67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Ask participants to provide examples of protective factors based on the definition provided.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definition,</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some examples of protective factors that can help offset or mitigate risk?</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r h="416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examples of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03258729"/>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baseline="0" dirty="0">
                          <a:solidFill>
                            <a:srgbClr val="222222"/>
                          </a:solidFill>
                          <a:latin typeface="Arial" panose="020B0604020202020204" pitchFamily="34" charset="0"/>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Some examples of protective factors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using productive coping skills like problem-solving, deep breathing, or considering another perspective on an issue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being willing to talk with others about the things going on in your life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cultivating strong personal relationships and contributing to strong unit cohesion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490073"/>
                  </a:ext>
                </a:extLst>
              </a:tr>
            </a:tbl>
          </a:graphicData>
        </a:graphic>
      </p:graphicFrame>
      <p:sp>
        <p:nvSpPr>
          <p:cNvPr id="8" name="TextBox 7"/>
          <p:cNvSpPr txBox="1"/>
          <p:nvPr/>
        </p:nvSpPr>
        <p:spPr>
          <a:xfrm>
            <a:off x="0" y="9313182"/>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Isosceles Triangle 9"/>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4003950" y="3469500"/>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949399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45941584"/>
              </p:ext>
            </p:extLst>
          </p:nvPr>
        </p:nvGraphicFramePr>
        <p:xfrm>
          <a:off x="211666" y="397250"/>
          <a:ext cx="4389120" cy="7720189"/>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08285">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utilizing professional resources when needing help and also when looking to be proactive with personal or professional development</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connecting to a sense of purpose like religious beliefs, your core values, or playing an influential role in another person’s life</a:t>
                      </a:r>
                    </a:p>
                    <a:p>
                      <a:pPr defTabSz="959241">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Additional examples include </a:t>
                      </a:r>
                      <a:r>
                        <a:rPr lang="en-US" sz="1100" b="0" i="1" dirty="0">
                          <a:solidFill>
                            <a:schemeClr val="tx1"/>
                          </a:solidFill>
                          <a:latin typeface="Arial" panose="020B0604020202020204" pitchFamily="34" charset="0"/>
                          <a:cs typeface="Arial" panose="020B0604020202020204" pitchFamily="34" charset="0"/>
                        </a:rPr>
                        <a:t>optimistic</a:t>
                      </a:r>
                      <a:r>
                        <a:rPr lang="en-US" sz="1100" b="0" i="1" baseline="0" dirty="0">
                          <a:solidFill>
                            <a:schemeClr val="tx1"/>
                          </a:solidFill>
                          <a:latin typeface="Arial" panose="020B0604020202020204" pitchFamily="34" charset="0"/>
                          <a:cs typeface="Arial" panose="020B0604020202020204" pitchFamily="34" charset="0"/>
                        </a:rPr>
                        <a:t> thinking, f</a:t>
                      </a:r>
                      <a:r>
                        <a:rPr lang="en-US" sz="1100" b="0" i="1" dirty="0">
                          <a:solidFill>
                            <a:schemeClr val="tx1"/>
                          </a:solidFill>
                          <a:latin typeface="Arial" panose="020B0604020202020204" pitchFamily="34" charset="0"/>
                          <a:cs typeface="Arial" panose="020B0604020202020204" pitchFamily="34" charset="0"/>
                        </a:rPr>
                        <a:t>amily support, support networks, and addressing stressful life events (e.g., job stress, intimate partner issues), rather than avoiding them.] </a:t>
                      </a:r>
                      <a:endParaRPr lang="en-US" sz="1100" b="0" kern="0" dirty="0">
                        <a:solidFill>
                          <a:schemeClr val="tx1"/>
                        </a:solidFill>
                        <a:latin typeface="Garamond" pitchFamily="18"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069395"/>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that it is important to consistently work to improve or strengthen the protective factors for oneself along with those of fellow Soldiers.</a:t>
                      </a:r>
                      <a:endPar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60143957"/>
                  </a:ext>
                </a:extLst>
              </a:tr>
              <a:tr h="379326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Protective factors can be enhanced. Many military trainings such as resilience training and the “+1” modules of ACE, like Active Listening, aim to bolster protective factors of Soldiers.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requires personal ownership as well. Just like routine physical training, it is important that you routinely work to strengthen your protective factors and those of others around you.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you feel comfortable, briefly share a personal example of a protective factor you have intentionally cultivated in the past or one you are currently focused on increasing.]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Take a look at the protective factors on the slide. Consider which one or ones you could benefit from enhancing.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a Soldier you are part of a team. Your actions influence the protective factors of your fellow Soldiers. For example, being part of a unit that supports each other helps people to feel connected. Healthy, strong connection to others is a core protective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35165"/>
                  </a:ext>
                </a:extLst>
              </a:tr>
              <a:tr h="36201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85196789"/>
                  </a:ext>
                </a:extLst>
              </a:tr>
              <a:tr h="7857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Let’s look at how you can use the ACE process to bolster protective factors</a:t>
                      </a:r>
                      <a:r>
                        <a:rPr lang="en-US" sz="1100" dirty="0">
                          <a:latin typeface="Arial" panose="020B0604020202020204" pitchFamily="34" charset="0"/>
                          <a:cs typeface="Arial" panose="020B0604020202020204" pitchFamily="34" charset="0"/>
                        </a:rPr>
                        <a: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712327"/>
                  </a:ext>
                </a:extLst>
              </a:tr>
            </a:tbl>
          </a:graphicData>
        </a:graphic>
      </p:graphicFrame>
      <p:sp>
        <p:nvSpPr>
          <p:cNvPr id="5" name="Rectangle 4"/>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7-B</a:t>
            </a:r>
          </a:p>
        </p:txBody>
      </p:sp>
      <p:sp>
        <p:nvSpPr>
          <p:cNvPr id="7" name="TextBox 6"/>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FE8989E5-ADC4-48B3-AF45-056D48F575A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860919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642214488"/>
              </p:ext>
            </p:extLst>
          </p:nvPr>
        </p:nvGraphicFramePr>
        <p:xfrm>
          <a:off x="227146" y="3429065"/>
          <a:ext cx="4312722" cy="557394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7585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to </a:t>
                      </a:r>
                      <a:r>
                        <a:rPr lang="en-US" sz="1100" b="1" baseline="0" dirty="0">
                          <a:solidFill>
                            <a:schemeClr val="tx1"/>
                          </a:solidFill>
                          <a:latin typeface="Arial" panose="020B0604020202020204" pitchFamily="34" charset="0"/>
                          <a:cs typeface="Arial" panose="020B0604020202020204" pitchFamily="34" charset="0"/>
                        </a:rPr>
                        <a:t>help enhance protective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factors within their unit.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348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Ask, Care, Escort (ACE) as a process that can be used not only in a time of crisis but also when recognizing risk indicators as well as to bolster protective factors.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7611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 familiar with the process of Ask, Care, Escort, commonly known as ACE, that can be used to prevent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the past, you may have only thought of ACE as being useful in a crisis, like in response to red light warning signs. You can use it in other contexts too. It can be useful when you recognize yellow light risk factors or simply a change in one’s behavior from their baseline. It can also be used as proactive prevention such as to bolstering the green light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439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an example of using ACE to bolster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7737985"/>
                  </a:ext>
                </a:extLst>
              </a:tr>
              <a:tr h="79237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an example. In daily interaction with a fellow Soldier in your unit, you might simply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 they are doing or how a particular aspect of their life is going. You do not ask because you noticed anything of concern, but you ask because you want to demonstrate you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about the person and their well-being.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603057"/>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9901"/>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90453" y="3537233"/>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529191F-A94C-4C1D-A483-32A5B8EDCF1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443662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25896649"/>
              </p:ext>
            </p:extLst>
          </p:nvPr>
        </p:nvGraphicFramePr>
        <p:xfrm>
          <a:off x="211666" y="376156"/>
          <a:ext cx="4389120" cy="8635334"/>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2608344">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While asking in and of itself is a demonstration that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 can further show you CARE by actively and constructively listening and responding to what they have to share. For instance, you could ask follow up questions to encourage them to share more about the good thing(s) in their life.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say the Soldier is sharing their excitement about the performance gains they’ve been making recently, such as their score on the last ACFT. The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step may involve inviting them to go with you to check out a resource like the Army Wellness Center (AWC) for further support of your shared goals. Or, ESCORT could simply be setting up a time to engage in an extra PT session together.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480142"/>
                  </a:ext>
                </a:extLst>
              </a:tr>
              <a:tr h="88142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Facilitate a brief discussion for Soldiers to discuss in small groups how they could use the steps of ACE to bolster protective factors within their unit.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215633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it is your turn. In groups of 3 or 4, discuss the following question.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can you use the steps of ACE to build protective factors within your unit?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in your small group and then I will ask for some of you to share with the large group.</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a few moments for small group discussion, then ask for the groups to share ideas across the groups. Aim to get at least one small group to share and, depending on time, possibly encourage a second group to share. Possible examples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“How are your college classes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“How is your relationship with ______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taking time to engage, ask, and listen</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acknowledge unit members as people and not just Soldiers</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initiate time to hang out off duty like do an activity together (e.g., go to the movies, go fishing, get coffee, have a meal)</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plan to go together to the AWC or the Ready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 Resilient Performance Center to help support your common goals.]</a:t>
                      </a:r>
                    </a:p>
                    <a:p>
                      <a:pPr marL="22860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 have used ACE to specifically bolster protective factors with others can be beneficial here.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36740429-26A5-42A8-9F86-4366516F7E4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29826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22922382"/>
              </p:ext>
            </p:extLst>
          </p:nvPr>
        </p:nvGraphicFramePr>
        <p:xfrm>
          <a:off x="227146" y="3429066"/>
          <a:ext cx="4312722" cy="540792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71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that Soldiers have likely developed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protective factors but that everyone still has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level of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5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have likely developed some protective factors through their Army and life experiences.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58552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Life throws many challenges at us. Throughout your Army career and life experiences, you have likely developed skills and strengths, and utilized resources, that help you to effectively cope with and overcome challenges.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None of us are immune to falling into some unproductive or unhealthy ways of coping or managing stress, however. </a:t>
                      </a:r>
                      <a:r>
                        <a:rPr lang="en-US" sz="1100" b="0" dirty="0">
                          <a:solidFill>
                            <a:schemeClr val="tx1"/>
                          </a:solidFill>
                          <a:latin typeface="Arial" panose="020B0604020202020204" pitchFamily="34" charset="0"/>
                          <a:cs typeface="Arial" panose="020B0604020202020204" pitchFamily="34" charset="0"/>
                        </a:rPr>
                        <a:t>How well we cope with challenges is one component of our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r h="7681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Acknowledge that everyone has some level of</a:t>
                      </a:r>
                      <a:r>
                        <a:rPr lang="en-US" sz="1100" b="1" baseline="0" dirty="0">
                          <a:solidFill>
                            <a:schemeClr val="tx1"/>
                          </a:solidFill>
                          <a:latin typeface="Arial" panose="020B0604020202020204" pitchFamily="34" charset="0"/>
                          <a:cs typeface="Arial" panose="020B0604020202020204" pitchFamily="34" charset="0"/>
                        </a:rPr>
                        <a:t> risk; protective factors help decrease the chances that a combination of risk factors result in negative outcomes.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44027007"/>
                  </a:ext>
                </a:extLst>
              </a:tr>
              <a:tr h="1285124">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u="none" dirty="0">
                          <a:solidFill>
                            <a:schemeClr val="tx1"/>
                          </a:solidFill>
                          <a:latin typeface="Arial" panose="020B0604020202020204" pitchFamily="34" charset="0"/>
                          <a:cs typeface="Arial" panose="020B0604020202020204" pitchFamily="34" charset="0"/>
                        </a:rPr>
                        <a:t>Everyone has some level of risk, </a:t>
                      </a:r>
                      <a:r>
                        <a:rPr lang="en-US" sz="1100" dirty="0">
                          <a:solidFill>
                            <a:schemeClr val="tx1"/>
                          </a:solidFill>
                          <a:latin typeface="Arial" panose="020B0604020202020204" pitchFamily="34" charset="0"/>
                          <a:cs typeface="Arial" panose="020B0604020202020204" pitchFamily="34" charset="0"/>
                        </a:rPr>
                        <a:t>and our level of risk is influenced by many factors and shaped in part by our life experiences.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Protective factors help to decrease the chances that a combination of risk factors and life challenges result in negative outcomes.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35402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11269600"/>
              </p:ext>
            </p:extLst>
          </p:nvPr>
        </p:nvGraphicFramePr>
        <p:xfrm>
          <a:off x="194733" y="376157"/>
          <a:ext cx="4389120" cy="207147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17324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Just like you might consult with a personal trainer or nutritionist to enhance your physical health, there are numerous Army resources like MWR, BOSS, or Strong Bonds that can assist you in enhancing your protective factors.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976081"/>
                  </a:ext>
                </a:extLst>
              </a:tr>
              <a:tr h="36201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 typeface="Arial" panose="020B0604020202020204" pitchFamily="34" charset="0"/>
                        <a:buNone/>
                        <a:defRPr/>
                      </a:pPr>
                      <a:r>
                        <a:rPr lang="en-US" sz="1100" b="1" i="0" dirty="0">
                          <a:solidFill>
                            <a:schemeClr val="tx1"/>
                          </a:solidFill>
                          <a:latin typeface="Arial" panose="020B060402020202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58428313"/>
                  </a:ext>
                </a:extLst>
              </a:tr>
              <a:tr h="536220">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Next,</a:t>
                      </a:r>
                      <a:r>
                        <a:rPr lang="en-US" sz="1100" baseline="0" dirty="0">
                          <a:solidFill>
                            <a:schemeClr val="tx1"/>
                          </a:solidFill>
                          <a:latin typeface="Arial" panose="020B0604020202020204" pitchFamily="34" charset="0"/>
                          <a:cs typeface="Arial" panose="020B0604020202020204" pitchFamily="34" charset="0"/>
                        </a:rPr>
                        <a:t> we will move on to review the yellow light risk factors.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6888316"/>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2E244201-6435-4796-8DF0-8BC020CD4B9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87984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i-B</a:t>
            </a:r>
          </a:p>
        </p:txBody>
      </p:sp>
      <p:sp>
        <p:nvSpPr>
          <p:cNvPr id="8" name="Rectangle 7">
            <a:extLst>
              <a:ext uri="{FF2B5EF4-FFF2-40B4-BE49-F238E27FC236}">
                <a16:creationId xmlns:a16="http://schemas.microsoft.com/office/drawing/2014/main" id="{AEC42057-D85E-47D2-A21F-F43475273095}"/>
              </a:ext>
            </a:extLst>
          </p:cNvPr>
          <p:cNvSpPr/>
          <p:nvPr/>
        </p:nvSpPr>
        <p:spPr>
          <a:xfrm>
            <a:off x="897023" y="745853"/>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502435" y="1369865"/>
            <a:ext cx="6427622" cy="7189329"/>
          </a:xfrm>
          <a:prstGeom prst="rect">
            <a:avLst/>
          </a:prstGeom>
        </p:spPr>
        <p:txBody>
          <a:bodyPr lIns="101654" tIns="50826" rIns="101654" bIns="50826"/>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5B38FD2-E148-43C5-B5AA-6A77BB546356}"/>
              </a:ext>
            </a:extLst>
          </p:cNvPr>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3" name="Notes Placeholder 1">
            <a:extLst>
              <a:ext uri="{FF2B5EF4-FFF2-40B4-BE49-F238E27FC236}">
                <a16:creationId xmlns:a16="http://schemas.microsoft.com/office/drawing/2014/main" id="{46768E73-54E0-D66B-6898-E8A77263D570}"/>
              </a:ext>
            </a:extLst>
          </p:cNvPr>
          <p:cNvSpPr txBox="1">
            <a:spLocks/>
          </p:cNvSpPr>
          <p:nvPr/>
        </p:nvSpPr>
        <p:spPr>
          <a:xfrm>
            <a:off x="897022" y="1112613"/>
            <a:ext cx="5521155" cy="7493351"/>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have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whom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0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551820158"/>
              </p:ext>
            </p:extLst>
          </p:nvPr>
        </p:nvGraphicFramePr>
        <p:xfrm>
          <a:off x="227144" y="3429063"/>
          <a:ext cx="4429523" cy="5708056"/>
        </p:xfrm>
        <a:graphic>
          <a:graphicData uri="http://schemas.openxmlformats.org/drawingml/2006/table">
            <a:tbl>
              <a:tblPr firstRow="1" bandRow="1">
                <a:tableStyleId>{5C22544A-7EE6-4342-B048-85BDC9FD1C3A}</a:tableStyleId>
              </a:tblPr>
              <a:tblGrid>
                <a:gridCol w="439933">
                  <a:extLst>
                    <a:ext uri="{9D8B030D-6E8A-4147-A177-3AD203B41FA5}">
                      <a16:colId xmlns:a16="http://schemas.microsoft.com/office/drawing/2014/main" val="20000"/>
                    </a:ext>
                  </a:extLst>
                </a:gridCol>
                <a:gridCol w="3989590">
                  <a:extLst>
                    <a:ext uri="{9D8B030D-6E8A-4147-A177-3AD203B41FA5}">
                      <a16:colId xmlns:a16="http://schemas.microsoft.com/office/drawing/2014/main" val="20001"/>
                    </a:ext>
                  </a:extLst>
                </a:gridCol>
              </a:tblGrid>
              <a:tr h="4876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Describe risk factors and explain that</a:t>
                      </a:r>
                      <a:r>
                        <a:rPr lang="en-US" sz="1100" b="1" baseline="0" dirty="0">
                          <a:solidFill>
                            <a:schemeClr val="tx1"/>
                          </a:solidFill>
                          <a:latin typeface="Arial" panose="020B0604020202020204" pitchFamily="34" charset="0"/>
                          <a:cs typeface="Arial" panose="020B0604020202020204" pitchFamily="34" charset="0"/>
                        </a:rPr>
                        <a:t> suicide is complex and typically does not result from one singular cause or factor.</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8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Describe suicide risk factors to help Soldiers recognize when someone may be at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4392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manage life’s challenges differently; how we manage life issues can be protective, as we’ve just discussed, or can increase our risk for negative outcomes.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single factor places people at risk for suicide. For some, it can be several; for others, just a few.</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that can lead to an increase of suicide risk include</a:t>
                      </a:r>
                    </a:p>
                    <a:p>
                      <a:pPr marL="342900" indent="-114300">
                        <a:spcBef>
                          <a:spcPts val="600"/>
                        </a:spcBef>
                        <a:spcAft>
                          <a:spcPts val="0"/>
                        </a:spcAft>
                        <a:buFontTx/>
                        <a:buChar char="-"/>
                      </a:pPr>
                      <a:r>
                        <a:rPr lang="en-US" sz="1100" dirty="0">
                          <a:latin typeface="Arial" panose="020B0604020202020204" pitchFamily="34" charset="0"/>
                        </a:rPr>
                        <a:t>avoiding friends or isolating oneself</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dramatic mood changes or displaying more anger/irritability than their norm</a:t>
                      </a:r>
                    </a:p>
                    <a:p>
                      <a:pPr marL="342900" indent="-114300">
                        <a:spcBef>
                          <a:spcPts val="600"/>
                        </a:spcBef>
                        <a:spcAft>
                          <a:spcPts val="0"/>
                        </a:spcAft>
                        <a:buFontTx/>
                        <a:buChar char="-"/>
                      </a:pPr>
                      <a:r>
                        <a:rPr lang="en-US" sz="1100" dirty="0">
                          <a:latin typeface="Arial" panose="020B0604020202020204" pitchFamily="34" charset="0"/>
                        </a:rPr>
                        <a:t>anxiety or depression, or sense of hopelessness</a:t>
                      </a:r>
                    </a:p>
                    <a:p>
                      <a:pPr marL="342900" indent="-114300">
                        <a:spcBef>
                          <a:spcPts val="600"/>
                        </a:spcBef>
                        <a:spcAft>
                          <a:spcPts val="0"/>
                        </a:spcAft>
                        <a:buFontTx/>
                        <a:buChar char="-"/>
                      </a:pPr>
                      <a:r>
                        <a:rPr lang="en-US" sz="1100" dirty="0">
                          <a:latin typeface="Arial" panose="020B0604020202020204" pitchFamily="34" charset="0"/>
                        </a:rPr>
                        <a:t>inability to sleep</a:t>
                      </a:r>
                    </a:p>
                    <a:p>
                      <a:pPr marL="342900" indent="-114300">
                        <a:spcBef>
                          <a:spcPts val="600"/>
                        </a:spcBef>
                        <a:spcAft>
                          <a:spcPts val="0"/>
                        </a:spcAft>
                        <a:buFontTx/>
                        <a:buChar char="-"/>
                      </a:pPr>
                      <a:r>
                        <a:rPr lang="en-US" sz="1100" dirty="0">
                          <a:latin typeface="Arial" panose="020B0604020202020204" pitchFamily="34" charset="0"/>
                        </a:rPr>
                        <a:t>family/loved one’s history of suicide</a:t>
                      </a:r>
                    </a:p>
                    <a:p>
                      <a:pPr marL="342900" indent="-114300">
                        <a:spcBef>
                          <a:spcPts val="600"/>
                        </a:spcBef>
                        <a:spcAft>
                          <a:spcPts val="0"/>
                        </a:spcAft>
                        <a:buFontTx/>
                        <a:buChar char="-"/>
                      </a:pPr>
                      <a:r>
                        <a:rPr lang="en-US" sz="1100" dirty="0">
                          <a:latin typeface="Arial" panose="020B0604020202020204" pitchFamily="34" charset="0"/>
                        </a:rPr>
                        <a:t>loss, change, or conflict in relationships</a:t>
                      </a:r>
                    </a:p>
                    <a:p>
                      <a:pPr marL="342900" indent="-114300">
                        <a:spcBef>
                          <a:spcPts val="600"/>
                        </a:spcBef>
                        <a:spcAft>
                          <a:spcPts val="0"/>
                        </a:spcAft>
                        <a:buFontTx/>
                        <a:buChar char="-"/>
                      </a:pPr>
                      <a:r>
                        <a:rPr lang="en-US" sz="1100" dirty="0">
                          <a:latin typeface="Arial" panose="020B0604020202020204" pitchFamily="34" charset="0"/>
                        </a:rPr>
                        <a:t>being bullied or discriminated against</a:t>
                      </a:r>
                    </a:p>
                    <a:p>
                      <a:pPr marL="342900" indent="-114300">
                        <a:spcBef>
                          <a:spcPts val="600"/>
                        </a:spcBef>
                        <a:spcAft>
                          <a:spcPts val="0"/>
                        </a:spcAft>
                        <a:buFontTx/>
                        <a:buChar char="-"/>
                      </a:pPr>
                      <a:r>
                        <a:rPr lang="en-US" sz="1100" dirty="0">
                          <a:latin typeface="Arial" panose="020B0604020202020204" pitchFamily="34" charset="0"/>
                        </a:rPr>
                        <a:t>job loss or financial problems</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engaging in</a:t>
                      </a:r>
                      <a:r>
                        <a:rPr lang="en-US" sz="1100" baseline="0" dirty="0">
                          <a:latin typeface="Arial" panose="020B0604020202020204" pitchFamily="34" charset="0"/>
                        </a:rPr>
                        <a:t> poor coping strategies; poor coping </a:t>
                      </a:r>
                      <a:r>
                        <a:rPr lang="en-US" sz="1100" baseline="0" dirty="0">
                          <a:latin typeface="Arial" panose="020B0604020202020204" pitchFamily="34" charset="0"/>
                          <a:cs typeface="Arial" panose="020B0604020202020204" pitchFamily="34" charset="0"/>
                        </a:rPr>
                        <a:t>mechanisms </a:t>
                      </a:r>
                      <a:r>
                        <a:rPr lang="en-US" sz="1100" dirty="0">
                          <a:latin typeface="Arial" panose="020B0604020202020204" pitchFamily="34" charset="0"/>
                          <a:cs typeface="Arial" panose="020B0604020202020204" pitchFamily="34" charset="0"/>
                        </a:rPr>
                        <a:t>like misusing drugs or alcohol, can increase risk and make someone more likely to have negative outcomes, including putting us at greater risk for suicide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3" name="Isosceles Triangle 12"/>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BAC2F0F-3F11-467A-B140-529B0E13B0F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253047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76559285"/>
              </p:ext>
            </p:extLst>
          </p:nvPr>
        </p:nvGraphicFramePr>
        <p:xfrm>
          <a:off x="211666" y="376157"/>
          <a:ext cx="4389120" cy="537240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that suicide is complex and does not result from any singular cause or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281320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Suicide is complex and does not result from any singular cause or factor</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We do know that having more risk factors can put someone at greater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Although changes in behavior and/or mood can indicate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something is not going well or there is a problem, more often than not this does not mean someone is thinking about suicide. There is always that chance, however.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Therefore it is important to pay attention and take preventative action by using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ea typeface="Verdana" panose="020B0604030504040204" pitchFamily="34" charset="0"/>
                          <a:cs typeface="Arial" panose="020B0604020202020204" pitchFamily="34" charset="0"/>
                        </a:rPr>
                        <a:t>For example, a person could be increasing their alcohol use (a risk factor), but this is not by itself a clear indicator that suicide is a foregone conclusion. It </a:t>
                      </a:r>
                      <a:r>
                        <a:rPr lang="en-US" sz="1100" i="1" dirty="0">
                          <a:latin typeface="Arial" panose="020B0604020202020204" pitchFamily="34" charset="0"/>
                          <a:ea typeface="Verdana" panose="020B0604030504040204" pitchFamily="34" charset="0"/>
                          <a:cs typeface="Arial" panose="020B0604020202020204" pitchFamily="34" charset="0"/>
                        </a:rPr>
                        <a:t>IS</a:t>
                      </a:r>
                      <a:r>
                        <a:rPr lang="en-US" sz="1100" dirty="0">
                          <a:latin typeface="Arial" panose="020B0604020202020204" pitchFamily="34" charset="0"/>
                          <a:ea typeface="Verdana" panose="020B0604030504040204" pitchFamily="34" charset="0"/>
                          <a:cs typeface="Arial" panose="020B0604020202020204" pitchFamily="34" charset="0"/>
                        </a:rPr>
                        <a:t>, however, a perfect time to ASK how everything is going. </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138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2889709"/>
                  </a:ext>
                </a:extLst>
              </a:tr>
              <a:tr h="165266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just a few moments, I will ask you to discuss how you would use ACE in the event that you identify risk factors in a fellow Soldier.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you recall, the third step of ACE is ESCORT. Let’s review some resources that can be utilized to get the support you or your fellow Soldier might need. Pay close attention so you can use the information in the exercise that follows.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68068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8DC2B476-4078-4F90-A29B-336B6CD0F48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96201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7A0A8E-0F3F-4BD2-BF7E-0BE55BD9CAF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92563348"/>
              </p:ext>
            </p:extLst>
          </p:nvPr>
        </p:nvGraphicFramePr>
        <p:xfrm>
          <a:off x="205429" y="3440864"/>
          <a:ext cx="4312722" cy="546643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153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3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7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7967" marR="97967" marT="46566" marB="4656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 Review</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n</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on-emergency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resources.</a:t>
                      </a:r>
                    </a:p>
                  </a:txBody>
                  <a:tcPr marL="97967" marR="97967" marT="46566" marB="4656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673">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endParaRPr lang="en-US" sz="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14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Review non-emergency resources.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393076">
                <a:tc>
                  <a:txBody>
                    <a:bodyPr/>
                    <a:lstStyle/>
                    <a:p>
                      <a:endParaRPr lang="en-US" sz="1100" dirty="0">
                        <a:latin typeface="Verdana" panose="020B0604030504040204" pitchFamily="34" charset="0"/>
                        <a:ea typeface="Verdana" panose="020B060403050404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Prior to training, fill in local non-emergency numbers and give participants time to write down or save the information in their phones (e.g.,</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take a picture)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Alternatively, you may opt to hand write the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numbers </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 a flip chart and display in front of the room to reference when you get to this slide.]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 list of non-emergency resources. These resources should be used for someone who is struggling with a life event, but who is not in crisis or considering suicide as the resources may not be available 24/7 and may not be equipped for a crisis situation.</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Community Resource Guide provides a list of local programs and other helping resources near each installation that can be accessed online.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On-post resources are generally available on an installation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w</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hereas Battalion Aid Stations are generally available in many deployed or training environments.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Keep in mind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that this</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not a comprehensive list.</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on-emergency resources vary by location and environment; the ones listed apply to all service components. </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894556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94534584"/>
              </p:ext>
            </p:extLst>
          </p:nvPr>
        </p:nvGraphicFramePr>
        <p:xfrm>
          <a:off x="211666" y="376156"/>
          <a:ext cx="4389120" cy="7863396"/>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share other non-emergency resources that they may be aware of that are not on the list.</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Soldiers to share resources with one another to include the contact information, websites, or names of applications. You might consider writing them down on a flip chart or white board if available.]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9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finding help can be a process; there is value in knowing a variety of helping resources and in persevering in their efforts to get the help they or others need.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55471615"/>
                  </a:ext>
                </a:extLst>
              </a:tr>
              <a:tr h="447992">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accessing helping resources—and securing the help one needs—can be a process that requires effort and perseverance.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sometimes the first resource you call may refer you to another resource. Scheduling behavioral health appointments within a reasonable time frame has also proven difficult for many Soldiers or family members seeking help.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Army has been working hard to resolve the structural and logistical issues to receiving care, such as its limited capacity to meet the mental health needs of its Soldiers. For example, in March 2023, Secretary of Defense Lloyd Austin ordered Pentagon officials to expedite hiring more behavioral health professionals.</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Recall that this training is about what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can do</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To get the help you or others need, it starts with being mentally prepared to work through the process of accessing care—and encouraging others to do the same. Then, it requires you to have a collection of resources to contact or share with others. Finally, you can support one another in the process until the necessary help is established.</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684078"/>
                  </a:ext>
                </a:extLst>
              </a:tr>
              <a:tr h="4479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7452855"/>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we will discuss how to apply the steps of ACE to mitigate risk.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7020012"/>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5E18E30E-5317-4C82-BD31-66D4047239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852824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657471474"/>
              </p:ext>
            </p:extLst>
          </p:nvPr>
        </p:nvGraphicFramePr>
        <p:xfrm>
          <a:off x="244079" y="3429063"/>
          <a:ext cx="4312722" cy="59304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(Ask, Care, Escort) to </a:t>
                      </a:r>
                      <a:br>
                        <a:rPr lang="en-US" sz="1100" b="1"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using the steps of ACE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04090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As members of the Army we are aligned by a common purpose and shared Army Values, such as loyalty and integrity, meaning we each share an obligation to </a:t>
                      </a:r>
                      <a:r>
                        <a:rPr lang="en-US" sz="1100" b="1" dirty="0">
                          <a:solidFill>
                            <a:prstClr val="black"/>
                          </a:solidFill>
                          <a:latin typeface="Arial" panose="020B0604020202020204" pitchFamily="34" charset="0"/>
                          <a:cs typeface="Arial" panose="020B0604020202020204" pitchFamily="34" charset="0"/>
                        </a:rPr>
                        <a:t>ASK</a:t>
                      </a:r>
                      <a:r>
                        <a:rPr lang="en-US" sz="1100" dirty="0">
                          <a:solidFill>
                            <a:prstClr val="black"/>
                          </a:solidFill>
                          <a:latin typeface="Arial" panose="020B0604020202020204" pitchFamily="34" charset="0"/>
                          <a:cs typeface="Arial" panose="020B0604020202020204" pitchFamily="34" charset="0"/>
                        </a:rPr>
                        <a:t> a struggling team member if they are okay, to show we </a:t>
                      </a:r>
                      <a:r>
                        <a:rPr lang="en-US" sz="1100" b="1" dirty="0">
                          <a:solidFill>
                            <a:prstClr val="black"/>
                          </a:solidFill>
                          <a:latin typeface="Arial" panose="020B0604020202020204" pitchFamily="34" charset="0"/>
                          <a:cs typeface="Arial" panose="020B0604020202020204" pitchFamily="34" charset="0"/>
                        </a:rPr>
                        <a:t>CARE</a:t>
                      </a:r>
                      <a:r>
                        <a:rPr lang="en-US" sz="1100" dirty="0">
                          <a:solidFill>
                            <a:prstClr val="black"/>
                          </a:solidFill>
                          <a:latin typeface="Arial" panose="020B0604020202020204" pitchFamily="34" charset="0"/>
                          <a:cs typeface="Arial" panose="020B0604020202020204" pitchFamily="34" charset="0"/>
                        </a:rPr>
                        <a:t> by offering to listen and letting them share their problems without fear of judgment, and, if necessary, </a:t>
                      </a:r>
                      <a:r>
                        <a:rPr lang="en-US" sz="1100" b="1" dirty="0">
                          <a:solidFill>
                            <a:prstClr val="black"/>
                          </a:solidFill>
                          <a:latin typeface="Arial" panose="020B0604020202020204" pitchFamily="34" charset="0"/>
                          <a:cs typeface="Arial" panose="020B0604020202020204" pitchFamily="34" charset="0"/>
                        </a:rPr>
                        <a:t>ESCORT</a:t>
                      </a:r>
                      <a:r>
                        <a:rPr lang="en-US" sz="1100" dirty="0">
                          <a:solidFill>
                            <a:prstClr val="black"/>
                          </a:solidFill>
                          <a:latin typeface="Arial" panose="020B0604020202020204" pitchFamily="34" charset="0"/>
                          <a:cs typeface="Arial" panose="020B0604020202020204" pitchFamily="34" charset="0"/>
                        </a:rPr>
                        <a:t> them to a helping resource</a:t>
                      </a:r>
                      <a:r>
                        <a:rPr lang="en-US" sz="1100" baseline="0" dirty="0">
                          <a:solidFill>
                            <a:prstClr val="black"/>
                          </a:solidFill>
                          <a:latin typeface="Arial" panose="020B0604020202020204" pitchFamily="34" charset="0"/>
                          <a:cs typeface="Arial" panose="020B0604020202020204" pitchFamily="34" charset="0"/>
                        </a:rPr>
                        <a:t> to show your full support.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ACE can be applied</a:t>
                      </a:r>
                      <a:r>
                        <a:rPr lang="en-US" sz="1100" b="0" i="0" kern="1200" baseline="0" dirty="0">
                          <a:solidFill>
                            <a:schemeClr val="dk1"/>
                          </a:solidFill>
                          <a:effectLst/>
                          <a:latin typeface="Arial" panose="020B0604020202020204" pitchFamily="34" charset="0"/>
                          <a:ea typeface="+mn-ea"/>
                          <a:cs typeface="Arial" panose="020B0604020202020204" pitchFamily="34" charset="0"/>
                        </a:rPr>
                        <a:t> to mitigate risk</a:t>
                      </a:r>
                      <a:r>
                        <a:rPr lang="en-US" sz="1100" b="0" i="0" kern="1200" dirty="0">
                          <a:solidFill>
                            <a:schemeClr val="dk1"/>
                          </a:solidFill>
                          <a:effectLst/>
                          <a:latin typeface="Arial" panose="020B0604020202020204" pitchFamily="34" charset="0"/>
                          <a:ea typeface="+mn-ea"/>
                          <a:cs typeface="Arial" panose="020B0604020202020204" pitchFamily="34" charset="0"/>
                        </a:rPr>
                        <a:t> when you notice a change in a person’s baseline mood or behavior,</a:t>
                      </a:r>
                      <a:r>
                        <a:rPr lang="en-US" sz="1100" b="0" i="0" kern="1200" baseline="0" dirty="0">
                          <a:solidFill>
                            <a:schemeClr val="dk1"/>
                          </a:solidFill>
                          <a:effectLst/>
                          <a:latin typeface="Arial" panose="020B0604020202020204" pitchFamily="34" charset="0"/>
                          <a:ea typeface="+mn-ea"/>
                          <a:cs typeface="Arial" panose="020B0604020202020204" pitchFamily="34" charset="0"/>
                        </a:rPr>
                        <a:t> when a Soldier demonstrates one or more risk factors, or in</a:t>
                      </a:r>
                      <a:r>
                        <a:rPr lang="en-US" sz="1100" b="0" i="0" kern="1200" dirty="0">
                          <a:solidFill>
                            <a:schemeClr val="dk1"/>
                          </a:solidFill>
                          <a:effectLst/>
                          <a:latin typeface="Arial" panose="020B0604020202020204" pitchFamily="34" charset="0"/>
                          <a:ea typeface="+mn-ea"/>
                          <a:cs typeface="Arial" panose="020B0604020202020204" pitchFamily="34" charset="0"/>
                        </a:rPr>
                        <a:t> response to someone struggling with</a:t>
                      </a:r>
                      <a:r>
                        <a:rPr lang="en-US" sz="1100" b="0" i="0" kern="1200" baseline="0" dirty="0">
                          <a:solidFill>
                            <a:schemeClr val="dk1"/>
                          </a:solidFill>
                          <a:effectLst/>
                          <a:latin typeface="Arial" panose="020B0604020202020204" pitchFamily="34" charset="0"/>
                          <a:ea typeface="+mn-ea"/>
                          <a:cs typeface="Arial" panose="020B0604020202020204" pitchFamily="34" charset="0"/>
                        </a:rPr>
                        <a:t> common </a:t>
                      </a:r>
                      <a:r>
                        <a:rPr lang="en-US" sz="1100" b="0" i="0" kern="1200" dirty="0">
                          <a:solidFill>
                            <a:schemeClr val="dk1"/>
                          </a:solidFill>
                          <a:effectLst/>
                          <a:latin typeface="Arial" panose="020B0604020202020204" pitchFamily="34" charset="0"/>
                          <a:ea typeface="+mn-ea"/>
                          <a:cs typeface="Arial" panose="020B0604020202020204" pitchFamily="34" charset="0"/>
                        </a:rPr>
                        <a:t>Soldier tasks, like a Soldier stressing over preparation for a promotion board,</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0" kern="1200" dirty="0">
                          <a:solidFill>
                            <a:schemeClr val="dk1"/>
                          </a:solidFill>
                          <a:effectLst/>
                          <a:latin typeface="Arial" panose="020B0604020202020204" pitchFamily="34" charset="0"/>
                          <a:ea typeface="+mn-ea"/>
                          <a:cs typeface="Arial" panose="020B0604020202020204" pitchFamily="34" charset="0"/>
                        </a:rPr>
                        <a:t>or struggling with a personal issues,</a:t>
                      </a:r>
                      <a:r>
                        <a:rPr lang="en-US" sz="1100" b="0" i="0" kern="1200" baseline="0" dirty="0">
                          <a:solidFill>
                            <a:schemeClr val="dk1"/>
                          </a:solidFill>
                          <a:effectLst/>
                          <a:latin typeface="Arial" panose="020B0604020202020204" pitchFamily="34" charset="0"/>
                          <a:ea typeface="+mn-ea"/>
                          <a:cs typeface="Arial" panose="020B0604020202020204" pitchFamily="34" charset="0"/>
                        </a:rPr>
                        <a:t> like a Soldier being</a:t>
                      </a:r>
                      <a:r>
                        <a:rPr lang="en-US" sz="1100" b="0" i="0" kern="1200" dirty="0">
                          <a:solidFill>
                            <a:schemeClr val="dk1"/>
                          </a:solidFill>
                          <a:effectLst/>
                          <a:latin typeface="Arial" panose="020B0604020202020204" pitchFamily="34" charset="0"/>
                          <a:ea typeface="+mn-ea"/>
                          <a:cs typeface="Arial" panose="020B0604020202020204" pitchFamily="34" charset="0"/>
                        </a:rPr>
                        <a:t> worried about having enough money to support a </a:t>
                      </a:r>
                      <a:r>
                        <a:rPr lang="en-US" sz="1100" b="0" i="0" kern="1200" dirty="0">
                          <a:solidFill>
                            <a:schemeClr val="tx1"/>
                          </a:solidFill>
                          <a:effectLst/>
                          <a:latin typeface="Arial" panose="020B0604020202020204" pitchFamily="34" charset="0"/>
                          <a:ea typeface="+mn-ea"/>
                          <a:cs typeface="Arial" panose="020B0604020202020204" pitchFamily="34" charset="0"/>
                        </a:rPr>
                        <a:t>growing family.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a time you recognized risk factor(s) in another person and specifically used ACE – or a similar process – to help mitigate risk can be beneficial here. Keep it concise to ensure time for the discussion.]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share ideas across groups.]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dirty="0">
                        <a:solidFill>
                          <a:prstClr val="black"/>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5732"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60555" y="350955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888A7DA-A298-4697-AEE1-178F0CA958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984547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94603807"/>
              </p:ext>
            </p:extLst>
          </p:nvPr>
        </p:nvGraphicFramePr>
        <p:xfrm>
          <a:off x="211666" y="376157"/>
          <a:ext cx="4389120" cy="440710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Facilitate a brief practical exercise for Soldiers </a:t>
                      </a:r>
                      <a:b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discuss in small groups how they could use </a:t>
                      </a:r>
                      <a:b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steps of ACE to mitigate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39149826"/>
                  </a:ext>
                </a:extLst>
              </a:tr>
              <a:tr h="369882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it is your turn. In groups of 3 or 4, select a risk factor and discuss the question on the slide: </a:t>
                      </a:r>
                      <a:endPar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recognize the selected risk factor(s), how can you use each step of ACE to help a Soldier mitigate risk?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ESCORT step, be sure to identify a helping resource that is relevant to the risk factor your group chooses to discuss.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in your small group and then I will ask for some of you to share with the large group.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necessary, you can turn back to the Risk Factors slide to provide examples of risk factors for Soldiers to choose from and focus their discussion upon.]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When discussions have finished, ask Soldiers to close out their small group discussions and advance to the next slide to guide the activity debrief.]</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020A3448-4EA4-4246-97F9-9DF34F36EB2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507161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623765725"/>
              </p:ext>
            </p:extLst>
          </p:nvPr>
        </p:nvGraphicFramePr>
        <p:xfrm>
          <a:off x="227146" y="3429066"/>
          <a:ext cx="4312722" cy="496288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the small group discussion activity,</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which subsequently serves as a check on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learning of risk factors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activity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by restating the question and allowing groups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671053"/>
                  </a:ext>
                </a:extLst>
              </a:tr>
              <a:tr h="34501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risk factor did you choose to discuss, and how could you use each step of ACE to help the Soldier mitigate their risk?</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Aim to get at least one small group to share and, depending on time, possibly encourage a second group to share. Possible examples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“I’ve noticed you’re drinking more than usual, is everything okay at home? Or, “How is your relationship with ______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Take time to engage, ask, and listen</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If Soldier shares that their irritability or increased alcohol consumption is due to stress of financial strain, you could help them set up an appointment with a helping resource like Army Community Services for classes on budgeting or money management or emergency financial assistance (AER).]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45983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74497" y="3501546"/>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27A37922-C476-41DA-B2DD-9FF9054F6C9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772972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54937854"/>
              </p:ext>
            </p:extLst>
          </p:nvPr>
        </p:nvGraphicFramePr>
        <p:xfrm>
          <a:off x="211666" y="376157"/>
          <a:ext cx="4389120" cy="76652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Soldiers how using ACE to mitigate risk might in turn be strengthening a protective factor.</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86848454"/>
                  </a:ext>
                </a:extLst>
              </a:tr>
              <a:tr h="2502608">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When using ACE to mitigate risk, how might that, in turn, be strengthening a protective factor?</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a:t>
                      </a:r>
                    </a:p>
                    <a:p>
                      <a:pPr marL="171450" lvl="0" indent="-171450" defTabSz="916093">
                        <a:spcBef>
                          <a:spcPts val="600"/>
                        </a:spcBef>
                        <a:spcAft>
                          <a:spcPts val="0"/>
                        </a:spcAft>
                        <a:buFont typeface="Arial" panose="020B0604020202020204" pitchFamily="34" charset="0"/>
                        <a:buChar char="•"/>
                        <a:defRPr/>
                      </a:pPr>
                      <a:r>
                        <a:rPr lang="en-US" sz="1100" u="none" kern="0" dirty="0">
                          <a:solidFill>
                            <a:schemeClr val="tx1"/>
                          </a:solidFill>
                          <a:latin typeface="Arial" panose="020B0604020202020204" pitchFamily="34" charset="0"/>
                          <a:cs typeface="Arial" panose="020B0604020202020204" pitchFamily="34" charset="0"/>
                        </a:rPr>
                        <a:t>When you use ACE, you are,</a:t>
                      </a:r>
                      <a:r>
                        <a:rPr lang="en-US" sz="1100" u="none" kern="0" baseline="0" dirty="0">
                          <a:solidFill>
                            <a:schemeClr val="tx1"/>
                          </a:solidFill>
                          <a:latin typeface="Arial" panose="020B0604020202020204" pitchFamily="34" charset="0"/>
                          <a:cs typeface="Arial" panose="020B0604020202020204" pitchFamily="34" charset="0"/>
                        </a:rPr>
                        <a:t> in essence,</a:t>
                      </a:r>
                      <a:r>
                        <a:rPr lang="en-US" sz="1100" u="none" kern="0" dirty="0">
                          <a:solidFill>
                            <a:schemeClr val="tx1"/>
                          </a:solidFill>
                          <a:latin typeface="Arial" panose="020B0604020202020204" pitchFamily="34" charset="0"/>
                          <a:cs typeface="Arial" panose="020B0604020202020204" pitchFamily="34" charset="0"/>
                        </a:rPr>
                        <a:t> being a green light protective factor for the other person; you are connecting, supporting, and helping the person find the resources they may need to lower their risk. </a:t>
                      </a:r>
                    </a:p>
                    <a:p>
                      <a:pPr marL="171450" lvl="0" indent="-171450" defTabSz="916093">
                        <a:spcBef>
                          <a:spcPts val="600"/>
                        </a:spcBef>
                        <a:buFont typeface="Arial" panose="020B0604020202020204" pitchFamily="34" charset="0"/>
                        <a:buChar char="•"/>
                        <a:defRPr/>
                      </a:pPr>
                      <a:r>
                        <a:rPr lang="en-US" sz="1100" u="none" kern="0" dirty="0">
                          <a:solidFill>
                            <a:schemeClr val="tx1"/>
                          </a:solidFill>
                          <a:latin typeface="Arial" panose="020B0604020202020204" pitchFamily="34" charset="0"/>
                          <a:cs typeface="Arial" panose="020B0604020202020204" pitchFamily="34" charset="0"/>
                        </a:rPr>
                        <a:t>Your supportive actions can strengthen trust and</a:t>
                      </a:r>
                      <a:r>
                        <a:rPr lang="en-US" sz="1100" u="none" kern="0" baseline="0" dirty="0">
                          <a:solidFill>
                            <a:schemeClr val="tx1"/>
                          </a:solidFill>
                          <a:latin typeface="Arial" panose="020B0604020202020204" pitchFamily="34" charset="0"/>
                          <a:cs typeface="Arial" panose="020B0604020202020204" pitchFamily="34" charset="0"/>
                        </a:rPr>
                        <a:t> connection, and it shows others in the unit that you care and can be someone they can turn to for support in the event they themselves are struggling or in the unfortunate event of crisis.  </a:t>
                      </a:r>
                      <a:endParaRPr lang="en-US" sz="1100" u="none" kern="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155416"/>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the traffic light metaphor to explain the process of identifying, assessing, and controlling risk by using ACE early, at the sign of concern.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284888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cs typeface="Arial" panose="020B0604020202020204" pitchFamily="34" charset="0"/>
                        </a:rPr>
                        <a:t>What you do when you identify risk</a:t>
                      </a:r>
                      <a:r>
                        <a:rPr lang="en-US" sz="1100" baseline="0" dirty="0">
                          <a:solidFill>
                            <a:schemeClr val="dk1"/>
                          </a:solidFill>
                          <a:latin typeface="Arial" panose="020B0604020202020204" pitchFamily="34" charset="0"/>
                          <a:cs typeface="Arial" panose="020B0604020202020204" pitchFamily="34" charset="0"/>
                        </a:rPr>
                        <a:t> factors in others can make a difference in what happens next. You have the power to help your battle buddies or fellow unit members reverse their trajectory.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aseline="0" dirty="0">
                          <a:solidFill>
                            <a:schemeClr val="dk1"/>
                          </a:solidFill>
                          <a:latin typeface="Arial" panose="020B0604020202020204" pitchFamily="34" charset="0"/>
                          <a:cs typeface="Arial" panose="020B0604020202020204" pitchFamily="34" charset="0"/>
                        </a:rPr>
                        <a:t>On a standard traffic light, the yellow light automatically turns to a red light. That does not have to be the case here.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cs typeface="Arial" panose="020B0604020202020204" pitchFamily="34" charset="0"/>
                        </a:rPr>
                        <a:t>Using ACE</a:t>
                      </a:r>
                      <a:r>
                        <a:rPr lang="en-US" sz="1100" dirty="0">
                          <a:solidFill>
                            <a:schemeClr val="dk1"/>
                          </a:solidFill>
                          <a:latin typeface="Arial" panose="020B0604020202020204" pitchFamily="34" charset="0"/>
                          <a:cs typeface="Arial" panose="020B0604020202020204" pitchFamily="34" charset="0"/>
                        </a:rPr>
                        <a:t> early, at the sign of concern, can stop some problems and stressors from growing and becoming overwhelming to the point of crisis. Using ACE can help you to assess risk and help</a:t>
                      </a:r>
                      <a:r>
                        <a:rPr lang="en-US" sz="1100" baseline="0" dirty="0">
                          <a:solidFill>
                            <a:schemeClr val="dk1"/>
                          </a:solidFill>
                          <a:latin typeface="Arial" panose="020B0604020202020204" pitchFamily="34" charset="0"/>
                          <a:cs typeface="Arial" panose="020B0604020202020204" pitchFamily="34" charset="0"/>
                        </a:rPr>
                        <a:t> control it.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cs typeface="Arial" panose="020B0604020202020204" pitchFamily="34" charset="0"/>
                        </a:rPr>
                        <a:t>Getting teammates to the assistance they need earlier may prevent them from getting to the point where they consider suicide as an option.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6761660"/>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Despite your best efforts, some individuals may advance to a point of greater risk and be showcasing red light warning signs. Let’s review those next.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91319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A1D80B5B-6B3F-467C-A083-23234B49954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151213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996032678"/>
              </p:ext>
            </p:extLst>
          </p:nvPr>
        </p:nvGraphicFramePr>
        <p:xfrm>
          <a:off x="234404" y="3376270"/>
          <a:ext cx="4312722" cy="5677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warning signs and explain the importance of taking immediate action if any warning signs</a:t>
                      </a:r>
                      <a:r>
                        <a:rPr lang="en-US" sz="1100" b="1" baseline="0" dirty="0">
                          <a:solidFill>
                            <a:schemeClr val="tx1"/>
                          </a:solidFill>
                          <a:latin typeface="Arial" panose="020B0604020202020204" pitchFamily="34" charset="0"/>
                          <a:cs typeface="Arial" panose="020B0604020202020204" pitchFamily="34" charset="0"/>
                        </a:rPr>
                        <a:t> are present.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 that may indicate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00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Warning signs indicate the highest level of risk and are things that are more likely to be happening close to a suicide attempt. If a person is displaying one or more of the following warning signs, it may be an indication that they are contemplating suicide: </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expressions of hopelessness or deep sadness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critical importance of taking immediate action if/when a warning sign is present.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207377"/>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are in your vehicle at a traffic light that is red, you wait and trust it will soon turn green. This is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case when it comes to suicide prevention. You must not sit idle.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one or more warning signs are noticed,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must take direct, immediate action.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218499"/>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2" name="Isosceles Triangle 11"/>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989CAC4C-6543-43DE-8060-9BC4BC591CF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750939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29379696"/>
              </p:ext>
            </p:extLst>
          </p:nvPr>
        </p:nvGraphicFramePr>
        <p:xfrm>
          <a:off x="211666" y="376157"/>
          <a:ext cx="4389120" cy="4035764"/>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9446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importance of trusting one’s gut if sensing something is not right, regardless of not noticing any specific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50206789"/>
                  </a:ext>
                </a:extLst>
              </a:tr>
              <a:tr h="123084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not a comprehensive list of warning signs.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people who are suicidal may not show these signs, or any obvious sign of contemplating suicide. Sometimes it may be harder to see warning signs if we are too close to a person or the person may be really good at hiding their struggle.</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Because of your close connection, however, you may simply sense that something is not right with them. If you feel that something is “off,” then trust your gut. This is a red flag and you need to take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846962"/>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70828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review emergency resources that can be utilized to get the support you or your fellow Soldier might need in a time of crisis.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C742C20F-D45A-44F4-A549-961C53344E5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0971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ii-A</a:t>
            </a:r>
          </a:p>
        </p:txBody>
      </p:sp>
      <p:sp>
        <p:nvSpPr>
          <p:cNvPr id="5" name="TextBox 4">
            <a:extLst>
              <a:ext uri="{FF2B5EF4-FFF2-40B4-BE49-F238E27FC236}">
                <a16:creationId xmlns:a16="http://schemas.microsoft.com/office/drawing/2014/main" id="{9A8DC733-3278-40A3-B30C-F1420E082717}"/>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2" name="TextBox 1">
            <a:extLst>
              <a:ext uri="{FF2B5EF4-FFF2-40B4-BE49-F238E27FC236}">
                <a16:creationId xmlns:a16="http://schemas.microsoft.com/office/drawing/2014/main" id="{5B5BEF96-8555-EE79-E4BB-0CB50BD487EF}"/>
              </a:ext>
            </a:extLst>
          </p:cNvPr>
          <p:cNvSpPr txBox="1"/>
          <p:nvPr/>
        </p:nvSpPr>
        <p:spPr>
          <a:xfrm>
            <a:off x="855459" y="1264251"/>
            <a:ext cx="5521155" cy="4893647"/>
          </a:xfrm>
          <a:prstGeom prst="rect">
            <a:avLst/>
          </a:prstGeom>
          <a:noFill/>
        </p:spPr>
        <p:txBody>
          <a:bodyPr wrap="square">
            <a:spAutoFit/>
          </a:bodyPr>
          <a:lstStyle/>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is intended to be delivered in-person and it is highly recommended that this training be conducted with small groups (fewer than 40). In-person training allows for optimal engagement and also fosters unit cohesion, thus building protective factors which is an aim of the training.</a:t>
            </a:r>
          </a:p>
          <a:p>
            <a:endParaRPr lang="en-US" sz="1200" dirty="0">
              <a:latin typeface="Arial 12"/>
            </a:endParaRPr>
          </a:p>
          <a:p>
            <a:r>
              <a:rPr lang="en-US" sz="1200" b="1" u="sng" dirty="0">
                <a:latin typeface="Arial 12"/>
              </a:rPr>
              <a:t>Cohesive efforts</a:t>
            </a:r>
            <a:r>
              <a:rPr lang="en-US" sz="1200" b="1" dirty="0">
                <a:latin typeface="Arial 12"/>
              </a:rPr>
              <a:t>:</a:t>
            </a:r>
            <a:r>
              <a:rPr lang="en-US" sz="1200" dirty="0">
                <a:latin typeface="Arial 12"/>
              </a:rPr>
              <a:t> It is strongly recommended that the ACE for Circle of Support training be offered around the same time frame that the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The ACE Base for Circle of Support module resembles the content and format of the ACE Base module for Soldiers but has been tailored for members of a Soldier’s Circle of Support (e.g., spouse, significant other, parent(s), siblings, extended family, friends, mentors). </a:t>
            </a:r>
          </a:p>
          <a:p>
            <a:endParaRPr lang="en-US" sz="1200" dirty="0">
              <a:latin typeface="Arial 12"/>
            </a:endParaRPr>
          </a:p>
        </p:txBody>
      </p:sp>
      <p:sp>
        <p:nvSpPr>
          <p:cNvPr id="3" name="Rectangle 2">
            <a:extLst>
              <a:ext uri="{FF2B5EF4-FFF2-40B4-BE49-F238E27FC236}">
                <a16:creationId xmlns:a16="http://schemas.microsoft.com/office/drawing/2014/main" id="{C70497D1-11F8-C9E8-FC25-58E7F836E42D}"/>
              </a:ext>
            </a:extLst>
          </p:cNvPr>
          <p:cNvSpPr/>
          <p:nvPr/>
        </p:nvSpPr>
        <p:spPr>
          <a:xfrm>
            <a:off x="855460" y="66485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Tree>
    <p:extLst>
      <p:ext uri="{BB962C8B-B14F-4D97-AF65-F5344CB8AC3E}">
        <p14:creationId xmlns:p14="http://schemas.microsoft.com/office/powerpoint/2010/main" val="305528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73022896"/>
              </p:ext>
            </p:extLst>
          </p:nvPr>
        </p:nvGraphicFramePr>
        <p:xfrm>
          <a:off x="205429" y="3440864"/>
          <a:ext cx="4312722" cy="54337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55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emergency resources, make the distinction between non-emergency</a:t>
                      </a:r>
                      <a:r>
                        <a:rPr lang="en-US" sz="1100" b="1" baseline="0" dirty="0">
                          <a:solidFill>
                            <a:schemeClr val="tx1"/>
                          </a:solidFill>
                          <a:latin typeface="Arial" panose="020B0604020202020204" pitchFamily="34" charset="0"/>
                          <a:cs typeface="Arial" panose="020B0604020202020204" pitchFamily="34" charset="0"/>
                        </a:rPr>
                        <a:t> and emergency resources, and remind Soldiers to persevere in accessing help.</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4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emergency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73607">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emergency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a:t>
                      </a: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important distinction between emergency and non-emergency resources: emergency resources are always open and you will be connected and assisted right away. When a person is in crisis, use an emergency resource to ensure they get the help they need as soon as possible.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helping resource you choose depends on your circumstances and location. If you are near your command team or unit chaplain, they might be your best choice; your Aid Station or the unit’s Behavioral Health Services might also be an option.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these resources are not close by or accessible, the nearest Emergency Room can also be a good option. Ultimately, your best choice may simply be reaching out by phone to a crisis “hotline” or emergency services.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521804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2239499"/>
              </p:ext>
            </p:extLst>
          </p:nvPr>
        </p:nvGraphicFramePr>
        <p:xfrm>
          <a:off x="211666" y="376156"/>
          <a:ext cx="4389120" cy="7919969"/>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132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the common and often inaccurate perception that seeking help can negatively impact a Soldier’s career.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 Soldiers, and even family members of Soldiers, may be reluctant to get professional help due to fear of repercussions to the Soldier’s military career.</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Unfortunately, stories of when this might have been the case – where seeking behavioral health care impacted one’s military career – are more readily shared than the stories of Soldiers who got the help they needed and continued successfully in their career path. Furthermore, there could have been additional circumstances or factors involved in the cases where careers were impacted that were unknown or untold. </a:t>
                      </a:r>
                    </a:p>
                    <a:p>
                      <a:pPr marL="1714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 I encourage you to seek out accurate, thorough information from trusted resources if this becomes a barrier for you or someone you know. A chaplain might be a comfortable resource to inquire with given their confidentiality requirements.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also worth considering that if a person’s life is at stake or there is genuine concern for a person’s well-being, then concern on a human level should take priority over concern of career impact.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456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 Soldiers of the importance of perseverance, commitment, and follow-through to locating accessible help.</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4593855"/>
                  </a:ext>
                </a:extLst>
              </a:tr>
              <a:tr h="504565">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a reminder, accessing help from professional resources may be a process that takes perseverance, commitment, and follow-through.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Whether for yourself or for a time you are helping another individual, do not give up – keep pressing forward and try multiple resources until you or the other person receives the care and attention needed. This is especially critical if you or the other person is in a crisis situation.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1887670"/>
                  </a:ext>
                </a:extLst>
              </a:tr>
              <a:tr h="50456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58158622"/>
                  </a:ext>
                </a:extLst>
              </a:tr>
              <a:tr h="65534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let’s review how to apply the steps of ACE to a crisis situation.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746022"/>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78B1B2F1-666D-4549-A396-9B81B2E6C933}"/>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86248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1480267"/>
              </p:ext>
            </p:extLst>
          </p:nvPr>
        </p:nvGraphicFramePr>
        <p:xfrm>
          <a:off x="227146" y="3429063"/>
          <a:ext cx="4312722" cy="61590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to use ACE</a:t>
                      </a:r>
                      <a:r>
                        <a:rPr lang="en-US" sz="1100" b="1" baseline="0" dirty="0">
                          <a:solidFill>
                            <a:schemeClr val="tx1"/>
                          </a:solidFill>
                          <a:latin typeface="Arial" panose="020B0604020202020204" pitchFamily="34" charset="0"/>
                          <a:cs typeface="Arial" panose="020B0604020202020204" pitchFamily="34" charset="0"/>
                        </a:rPr>
                        <a:t> during a crisis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practical strategies for remaining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calm and composed when facing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to use the steps of ACE during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21380">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notice a warning sign, or have a strong sense something may be wrong, you must draw on the Army Values like Loyalty, Duty, and Personal Courage to take action and apply the steps of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very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directly, “Are you thinking of killing or harming yourself?”</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giving them your undivided attention, actively listening to what they are saying, and letting them know you’ve got their back and will get them to the help they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One warning sign may or may not equal a suicide risk, which is one reason why you have to ASK the question directly and attentively</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listen to their response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response will to help guide the next actions to take.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If they respond, “no,” and you believe them, then you might</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escort them to a non-emergency resource.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indicate they are thinking of suicide or harming themselves, it’s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them as soon as possible to the nearest helping resource.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have participants consider personal experiences they have leveraged in the past to bring forward to this skill.]</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F420944D-874C-4A3B-B583-6A690A883DD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35567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91744356"/>
              </p:ext>
            </p:extLst>
          </p:nvPr>
        </p:nvGraphicFramePr>
        <p:xfrm>
          <a:off x="211666" y="376157"/>
          <a:ext cx="4389120" cy="564817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964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 Soldiers to share their strategies for remaining calm, composed, and in control during a crisis.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325811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be most effective in a crisis situation, you must remain calm,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composed, and in control. Your steadiness will give the other person confidence that they are in good hands.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 have stayed calm and composed in a situation where you were helping someone through a crisis can be beneficial here.]</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have you done in the past, or can you do in the future, to stay calm and composed when facing a crisis?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Some examples might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taking a few tactical breaths</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trusting your training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grounding yourself in the present moment.]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When assisting someone in crisis, your primary focus is to remain calm and composed. Next, secure any items that might be used for self injury, then consider your options for accessing helping resources.  </a:t>
                      </a:r>
                      <a:endParaRPr lang="en-US" sz="1100" i="1" dirty="0">
                        <a:solidFill>
                          <a:prstClr val="black"/>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r h="42504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69838319"/>
                  </a:ext>
                </a:extLst>
              </a:tr>
              <a:tr h="1054558">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i="0" dirty="0">
                          <a:solidFill>
                            <a:prstClr val="black"/>
                          </a:solidFill>
                          <a:latin typeface="Arial" panose="020B0604020202020204" pitchFamily="34" charset="0"/>
                          <a:cs typeface="Arial" panose="020B0604020202020204" pitchFamily="34" charset="0"/>
                        </a:rPr>
                        <a:t>There</a:t>
                      </a:r>
                      <a:r>
                        <a:rPr lang="en-US" sz="1100" i="0" baseline="0" dirty="0">
                          <a:solidFill>
                            <a:prstClr val="black"/>
                          </a:solidFill>
                          <a:latin typeface="Arial" panose="020B0604020202020204" pitchFamily="34" charset="0"/>
                          <a:cs typeface="Arial" panose="020B0604020202020204" pitchFamily="34" charset="0"/>
                        </a:rPr>
                        <a:t> is a reason that the Army takes training so seriously. With quality training, you are equipped to execute and respond with immediacy and accuracy. So let’s continue the training with a final check on learning.</a:t>
                      </a:r>
                      <a:endParaRPr lang="en-US" sz="1100" i="0" dirty="0">
                        <a:solidFill>
                          <a:prstClr val="black"/>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8065204"/>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0518D708-6FE6-4A62-A450-FA6CBD4D4D1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574119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838089456"/>
              </p:ext>
            </p:extLst>
          </p:nvPr>
        </p:nvGraphicFramePr>
        <p:xfrm>
          <a:off x="227146" y="3429066"/>
          <a:ext cx="4312722" cy="5181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9948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 check on learning about warning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signs and reinforce the importance of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ACE steps in a crisis situation.</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024">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8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 a check on learning about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93806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warning signs that can indicate a person might be contemplating suicide and that require you to take immediate action?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Examples include those listed on the warning signs slide:</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expressing hopelessness or deep sadness.]</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use the steps of ACE during a crisis situation?</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sure Soldiers mention the direct questions to ASK (e.g., “Are you thinking of killing yourself or harming yourself?”) and that they demonstrate familiarity with emergency resources.]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788BF6A1-98C7-4088-B6E7-6C631CCF7E0C}"/>
              </a:ext>
            </a:extLst>
          </p:cNvPr>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a:extLst>
              <a:ext uri="{FF2B5EF4-FFF2-40B4-BE49-F238E27FC236}">
                <a16:creationId xmlns:a16="http://schemas.microsoft.com/office/drawing/2014/main" id="{1EBA5B28-8C42-4C64-A418-D3AA64236F2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895115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99344169"/>
              </p:ext>
            </p:extLst>
          </p:nvPr>
        </p:nvGraphicFramePr>
        <p:xfrm>
          <a:off x="211666" y="376156"/>
          <a:ext cx="4389120" cy="6211444"/>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553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Reinforce the importance of the ACE steps in a crisis situation.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34681186"/>
                  </a:ext>
                </a:extLst>
              </a:tr>
              <a:tr h="2345211">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Following the steps of ACE can save a life. You may be unsure about asking when you’re concerned about someone’s behavior: it is better to ask and be wrong than not to ask at all and have something terrible happen.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someone is in crisis, do not leave them alone,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they are suicidal. If they refuse to go with you to a helping resource, use your phone to call for help and/or ask someone else to get help. If they are suicidal, it may be best to call and have the help come to you. Remember, NEVER leave a person in crisis or who is suicidal alone.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that using ACE in a crisis is activating green light protective factors.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37415648"/>
                  </a:ext>
                </a:extLst>
              </a:tr>
              <a:tr h="267574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By ASKing the critical questions, showing that you CARE, and ESCORTing the</a:t>
                      </a:r>
                      <a:r>
                        <a:rPr lang="en-US" sz="1100" kern="0" baseline="0" noProof="0" dirty="0">
                          <a:solidFill>
                            <a:schemeClr val="tx1"/>
                          </a:solidFill>
                          <a:latin typeface="Arial" panose="020B0604020202020204" pitchFamily="34" charset="0"/>
                          <a:cs typeface="Arial" panose="020B0604020202020204" pitchFamily="34" charset="0"/>
                        </a:rPr>
                        <a:t> person</a:t>
                      </a:r>
                      <a:r>
                        <a:rPr lang="en-US" sz="1100" kern="0" noProof="0" dirty="0">
                          <a:solidFill>
                            <a:schemeClr val="tx1"/>
                          </a:solidFill>
                          <a:latin typeface="Arial" panose="020B0604020202020204" pitchFamily="34" charset="0"/>
                          <a:cs typeface="Arial" panose="020B0604020202020204" pitchFamily="34" charset="0"/>
                        </a:rPr>
                        <a:t> to the help they need,</a:t>
                      </a:r>
                      <a:r>
                        <a:rPr lang="en-US" sz="1100" kern="0" baseline="0" noProof="0" dirty="0">
                          <a:solidFill>
                            <a:schemeClr val="tx1"/>
                          </a:solidFill>
                          <a:latin typeface="Arial" panose="020B0604020202020204" pitchFamily="34" charset="0"/>
                          <a:cs typeface="Arial" panose="020B0604020202020204" pitchFamily="34" charset="0"/>
                        </a:rPr>
                        <a:t> </a:t>
                      </a:r>
                      <a:r>
                        <a:rPr lang="en-US" sz="1100" kern="0" noProof="0" dirty="0">
                          <a:solidFill>
                            <a:schemeClr val="tx1"/>
                          </a:solidFill>
                          <a:latin typeface="Arial" panose="020B0604020202020204" pitchFamily="34" charset="0"/>
                          <a:cs typeface="Arial" panose="020B0604020202020204" pitchFamily="34" charset="0"/>
                        </a:rPr>
                        <a:t>y</a:t>
                      </a:r>
                      <a:r>
                        <a:rPr lang="en-US" sz="1100" kern="0" dirty="0">
                          <a:solidFill>
                            <a:schemeClr val="tx1"/>
                          </a:solidFill>
                          <a:latin typeface="Arial" panose="020B0604020202020204" pitchFamily="34" charset="0"/>
                          <a:cs typeface="Arial" panose="020B0604020202020204" pitchFamily="34" charset="0"/>
                        </a:rPr>
                        <a:t>ou are protecting your battle buddy from harm</a:t>
                      </a:r>
                      <a:r>
                        <a:rPr lang="en-US" sz="1100" kern="0" baseline="0" dirty="0">
                          <a:solidFill>
                            <a:schemeClr val="tx1"/>
                          </a:solidFill>
                          <a:latin typeface="Arial" panose="020B0604020202020204" pitchFamily="34" charset="0"/>
                          <a:cs typeface="Arial" panose="020B0604020202020204" pitchFamily="34" charset="0"/>
                        </a:rPr>
                        <a:t> and potentially saving their life.</a:t>
                      </a:r>
                      <a:endParaRPr lang="en-US" sz="1100" kern="0" dirty="0">
                        <a:solidFill>
                          <a:schemeClr val="tx1"/>
                        </a:solidFill>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Furthermore,</a:t>
                      </a:r>
                      <a:r>
                        <a:rPr lang="en-US" sz="1100" kern="0" baseline="0" noProof="0" dirty="0">
                          <a:solidFill>
                            <a:schemeClr val="tx1"/>
                          </a:solidFill>
                          <a:latin typeface="Arial" panose="020B0604020202020204" pitchFamily="34" charset="0"/>
                          <a:cs typeface="Arial" panose="020B0604020202020204" pitchFamily="34" charset="0"/>
                        </a:rPr>
                        <a:t> w</a:t>
                      </a:r>
                      <a:r>
                        <a:rPr lang="en-US" sz="1100" kern="0" noProof="0" dirty="0">
                          <a:solidFill>
                            <a:schemeClr val="tx1"/>
                          </a:solidFill>
                          <a:latin typeface="Arial" panose="020B0604020202020204" pitchFamily="34" charset="0"/>
                          <a:cs typeface="Arial" panose="020B0604020202020204" pitchFamily="34" charset="0"/>
                        </a:rPr>
                        <a:t>hen you</a:t>
                      </a:r>
                      <a:r>
                        <a:rPr lang="en-US" sz="1100" kern="0" baseline="0" noProof="0" dirty="0">
                          <a:solidFill>
                            <a:schemeClr val="tx1"/>
                          </a:solidFill>
                          <a:latin typeface="Arial" panose="020B0604020202020204" pitchFamily="34" charset="0"/>
                          <a:cs typeface="Arial" panose="020B0604020202020204" pitchFamily="34" charset="0"/>
                        </a:rPr>
                        <a:t> recognize red light warning signs and take action to use ACE, y</a:t>
                      </a:r>
                      <a:r>
                        <a:rPr lang="en-US" sz="1100" kern="0" dirty="0">
                          <a:solidFill>
                            <a:schemeClr val="tx1"/>
                          </a:solidFill>
                          <a:latin typeface="Arial" panose="020B0604020202020204" pitchFamily="34" charset="0"/>
                          <a:cs typeface="Arial" panose="020B0604020202020204" pitchFamily="34" charset="0"/>
                        </a:rPr>
                        <a:t>our actions are bolstering green light protective factors within the unit</a:t>
                      </a:r>
                      <a:r>
                        <a:rPr lang="en-US" sz="1100" kern="0" baseline="0" dirty="0">
                          <a:solidFill>
                            <a:schemeClr val="tx1"/>
                          </a:solidFill>
                          <a:latin typeface="Arial" panose="020B0604020202020204" pitchFamily="34" charset="0"/>
                          <a:cs typeface="Arial" panose="020B0604020202020204" pitchFamily="34" charset="0"/>
                        </a:rPr>
                        <a:t>.</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You</a:t>
                      </a:r>
                      <a:r>
                        <a:rPr lang="en-US" sz="1100" kern="0" baseline="0" dirty="0">
                          <a:solidFill>
                            <a:schemeClr val="tx1"/>
                          </a:solidFill>
                          <a:latin typeface="Arial" panose="020B0604020202020204" pitchFamily="34" charset="0"/>
                          <a:cs typeface="Arial" panose="020B0604020202020204" pitchFamily="34" charset="0"/>
                        </a:rPr>
                        <a:t> are showing that as a unit, you take care of each other regardless of the issue. This helps to build trust, </a:t>
                      </a:r>
                      <a:r>
                        <a:rPr lang="en-US" sz="1100" kern="0" dirty="0">
                          <a:solidFill>
                            <a:schemeClr val="tx1"/>
                          </a:solidFill>
                          <a:latin typeface="Arial" panose="020B0604020202020204" pitchFamily="34" charset="0"/>
                          <a:cs typeface="Arial" panose="020B0604020202020204" pitchFamily="34" charset="0"/>
                        </a:rPr>
                        <a:t>connection, cohesion, and utilizing resources—all of which are protective factors.</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dirty="0">
                          <a:solidFill>
                            <a:schemeClr val="tx1"/>
                          </a:solidFill>
                          <a:latin typeface="Arial" panose="020B0604020202020204" pitchFamily="34" charset="0"/>
                          <a:cs typeface="Arial" panose="020B0604020202020204" pitchFamily="34" charset="0"/>
                        </a:rPr>
                        <a:t>[</a:t>
                      </a:r>
                      <a:r>
                        <a:rPr lang="en-US" sz="1100" b="1" i="1" kern="0" dirty="0">
                          <a:solidFill>
                            <a:schemeClr val="tx1"/>
                          </a:solidFill>
                          <a:latin typeface="Arial" panose="020B0604020202020204" pitchFamily="34" charset="0"/>
                          <a:cs typeface="Arial" panose="020B0604020202020204" pitchFamily="34" charset="0"/>
                        </a:rPr>
                        <a:t>NOTE</a:t>
                      </a:r>
                      <a:r>
                        <a:rPr lang="en-US" sz="1100" i="1" kern="0" dirty="0">
                          <a:solidFill>
                            <a:schemeClr val="tx1"/>
                          </a:solidFill>
                          <a:latin typeface="Arial" panose="020B0604020202020204" pitchFamily="34" charset="0"/>
                          <a:cs typeface="Arial" panose="020B0604020202020204" pitchFamily="34" charset="0"/>
                        </a:rPr>
                        <a:t>: This is a natural transition to the next, and final,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626133"/>
                  </a:ext>
                </a:extLst>
              </a:tr>
            </a:tbl>
          </a:graphicData>
        </a:graphic>
      </p:graphicFrame>
      <p:sp>
        <p:nvSpPr>
          <p:cNvPr id="5" name="Rectangle 4"/>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17-B</a:t>
            </a:r>
          </a:p>
        </p:txBody>
      </p:sp>
      <p:sp>
        <p:nvSpPr>
          <p:cNvPr id="7" name="TextBox 6"/>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TextBox 7">
            <a:extLst>
              <a:ext uri="{FF2B5EF4-FFF2-40B4-BE49-F238E27FC236}">
                <a16:creationId xmlns:a16="http://schemas.microsoft.com/office/drawing/2014/main" id="{B249761C-CA9D-4BE5-B312-915AFFC4F03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983285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853153315"/>
              </p:ext>
            </p:extLst>
          </p:nvPr>
        </p:nvGraphicFramePr>
        <p:xfrm>
          <a:off x="228600" y="3389257"/>
          <a:ext cx="4419600" cy="6055328"/>
        </p:xfrm>
        <a:graphic>
          <a:graphicData uri="http://schemas.openxmlformats.org/drawingml/2006/table">
            <a:tbl>
              <a:tblPr firstRow="1" bandRow="1">
                <a:tableStyleId>{5C22544A-7EE6-4342-B048-85BDC9FD1C3A}</a:tableStyleId>
              </a:tblPr>
              <a:tblGrid>
                <a:gridCol w="438947">
                  <a:extLst>
                    <a:ext uri="{9D8B030D-6E8A-4147-A177-3AD203B41FA5}">
                      <a16:colId xmlns:a16="http://schemas.microsoft.com/office/drawing/2014/main" val="20000"/>
                    </a:ext>
                  </a:extLst>
                </a:gridCol>
                <a:gridCol w="3980653">
                  <a:extLst>
                    <a:ext uri="{9D8B030D-6E8A-4147-A177-3AD203B41FA5}">
                      <a16:colId xmlns:a16="http://schemas.microsoft.com/office/drawing/2014/main" val="20001"/>
                    </a:ext>
                  </a:extLst>
                </a:gridCol>
              </a:tblGrid>
              <a:tr h="49781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 and transition to the follow-on +1 module.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290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3725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We have just reviewed the Ask, Care, Escort process. </a:t>
                      </a:r>
                      <a:r>
                        <a:rPr lang="en-US" sz="1100" dirty="0">
                          <a:latin typeface="Arial" panose="020B0604020202020204" pitchFamily="34" charset="0"/>
                          <a:ea typeface="Cambria" panose="02040503050406030204" pitchFamily="18" charset="0"/>
                          <a:cs typeface="Arial" panose="020B0604020202020204" pitchFamily="34" charset="0"/>
                        </a:rPr>
                        <a:t>You are now equipped to use ACE to bolster protective factors, mitigate risk, and support a Soldier in a crisis.</a:t>
                      </a:r>
                      <a:endParaRPr lang="en-US" sz="1100" b="0" i="0" baseline="0" dirty="0">
                        <a:latin typeface="Arial" panose="020B0604020202020204" pitchFamily="34" charset="0"/>
                        <a:ea typeface="Cambria" panose="02040503050406030204" pitchFamily="18" charset="0"/>
                        <a:cs typeface="Arial" panose="020B0604020202020204" pitchFamily="34" charset="0"/>
                      </a:endParaRP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Many service members who have reported having suicidal thoughts or had a suicide attempt since joining the military have indicated that they did not talk to anyone or seek help.</a:t>
                      </a: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This shows that you cannot stand by and assume a person will reach out in a time of struggle or </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despair. A key takeaway from this training is to take initiative! </a:t>
                      </a:r>
                    </a:p>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Consider what that might look like for you, such as what actions you feel are important to take in the next week or two. We’ll come back to this later in the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Soldiers for their participation thus far, and transition to the +1 module.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41843245"/>
                  </a:ext>
                </a:extLst>
              </a:tr>
              <a:tr h="140884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Thank you for your participation in the training thus far.</a:t>
                      </a:r>
                    </a:p>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Next, we will be transitioning to the second half of today’s ACE training, the _____________ module, which will further equip you to support your fellow Soldiers and members of your Circle of Support.</a:t>
                      </a:r>
                    </a:p>
                    <a:p>
                      <a:pPr marL="0" indent="0">
                        <a:spcBef>
                          <a:spcPts val="0"/>
                        </a:spcBef>
                        <a:buFont typeface="Arial" panose="020B0604020202020204" pitchFamily="34" charset="0"/>
                        <a:buNone/>
                      </a:pP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a:t>
                      </a:r>
                      <a:r>
                        <a:rPr lang="en-US" sz="1100" b="1" i="1" dirty="0">
                          <a:solidFill>
                            <a:schemeClr val="tx1"/>
                          </a:solidFill>
                          <a:latin typeface="Arial" panose="020B0604020202020204" pitchFamily="34" charset="0"/>
                          <a:ea typeface="Cambria" panose="02040503050406030204" pitchFamily="18" charset="0"/>
                          <a:cs typeface="Arial" panose="020B0604020202020204" pitchFamily="34" charset="0"/>
                        </a:rPr>
                        <a:t>NOTE</a:t>
                      </a: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 If time permits</a:t>
                      </a: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 it is suggested to give </a:t>
                      </a:r>
                    </a:p>
                    <a:p>
                      <a:pPr marL="0" indent="0">
                        <a:spcBef>
                          <a:spcPts val="0"/>
                        </a:spcBef>
                        <a:buFont typeface="Arial" panose="020B0604020202020204" pitchFamily="34" charset="0"/>
                        <a:buNone/>
                      </a:pP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the Soldi</a:t>
                      </a:r>
                      <a:r>
                        <a:rPr lang="en-US" sz="1100" b="0" i="1" baseline="0" dirty="0">
                          <a:latin typeface="Arial" panose="020B0604020202020204" pitchFamily="34" charset="0"/>
                          <a:ea typeface="Cambria" panose="02040503050406030204" pitchFamily="18" charset="0"/>
                          <a:cs typeface="Arial" panose="020B0604020202020204" pitchFamily="34" charset="0"/>
                        </a:rPr>
                        <a:t>ers a short break as you get the next </a:t>
                      </a:r>
                    </a:p>
                    <a:p>
                      <a:pPr marL="0" indent="0">
                        <a:spcBef>
                          <a:spcPts val="0"/>
                        </a:spcBef>
                        <a:buFont typeface="Arial" panose="020B0604020202020204" pitchFamily="34" charset="0"/>
                        <a:buNone/>
                      </a:pPr>
                      <a:r>
                        <a:rPr lang="en-US" sz="1100" b="0" i="1" baseline="0" dirty="0">
                          <a:latin typeface="Arial" panose="020B0604020202020204" pitchFamily="34" charset="0"/>
                          <a:ea typeface="Cambria" panose="02040503050406030204" pitchFamily="18" charset="0"/>
                          <a:cs typeface="Arial" panose="020B0604020202020204" pitchFamily="34" charset="0"/>
                        </a:rPr>
                        <a:t>module set up.]</a:t>
                      </a:r>
                      <a:endParaRPr lang="en-US" sz="1100" b="0" i="1" dirty="0">
                        <a:latin typeface="Arial" panose="020B0604020202020204" pitchFamily="34" charset="0"/>
                        <a:ea typeface="Cambria" panose="02040503050406030204" pitchFamily="18"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64145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1CC61A08-22C7-09F3-01D0-FE1A2CB7ED40}"/>
              </a:ext>
            </a:extLst>
          </p:cNvPr>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D937B8E5-C679-A937-EF75-47568E639D76}"/>
              </a:ext>
            </a:extLst>
          </p:cNvPr>
          <p:cNvSpPr/>
          <p:nvPr/>
        </p:nvSpPr>
        <p:spPr>
          <a:xfrm>
            <a:off x="3864570"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629994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graphicFrame>
        <p:nvGraphicFramePr>
          <p:cNvPr id="6" name="Table 5">
            <a:extLst>
              <a:ext uri="{FF2B5EF4-FFF2-40B4-BE49-F238E27FC236}">
                <a16:creationId xmlns:a16="http://schemas.microsoft.com/office/drawing/2014/main" id="{8F07FDF1-B6B4-444C-8E94-BA85C097A6FE}"/>
              </a:ext>
            </a:extLst>
          </p:cNvPr>
          <p:cNvGraphicFramePr>
            <a:graphicFrameLocks noGrp="1"/>
          </p:cNvGraphicFramePr>
          <p:nvPr>
            <p:extLst>
              <p:ext uri="{D42A27DB-BD31-4B8C-83A1-F6EECF244321}">
                <p14:modId xmlns:p14="http://schemas.microsoft.com/office/powerpoint/2010/main" val="314950877"/>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AEB836F-F9AC-8C68-2270-0F6CFD5AD3F6}"/>
              </a:ext>
            </a:extLst>
          </p:cNvPr>
          <p:cNvSpPr txBox="1"/>
          <p:nvPr/>
        </p:nvSpPr>
        <p:spPr>
          <a:xfrm>
            <a:off x="0" y="8918084"/>
            <a:ext cx="7315200" cy="282353"/>
          </a:xfrm>
          <a:prstGeom prst="rect">
            <a:avLst/>
          </a:prstGeom>
          <a:noFill/>
        </p:spPr>
        <p:txBody>
          <a:bodyPr wrap="square" lIns="96742" tIns="48371" rIns="96742" bIns="48371" rtlCol="0">
            <a:spAutoFit/>
          </a:bodyPr>
          <a:lstStyle/>
          <a:p>
            <a:pPr marL="0" marR="0" lvl="0" indent="0" algn="ctr" defTabSz="478734"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Calibri" panose="020F0502020204030204"/>
                <a:ea typeface="+mn-ea"/>
                <a:cs typeface="+mn-cs"/>
              </a:rPr>
              <a:t>18-B</a:t>
            </a:r>
          </a:p>
        </p:txBody>
      </p:sp>
      <p:sp>
        <p:nvSpPr>
          <p:cNvPr id="5" name="TextBox 4">
            <a:extLst>
              <a:ext uri="{FF2B5EF4-FFF2-40B4-BE49-F238E27FC236}">
                <a16:creationId xmlns:a16="http://schemas.microsoft.com/office/drawing/2014/main" id="{99A82429-1C0A-A9D7-02C0-A5AC24BCEE3E}"/>
              </a:ext>
            </a:extLst>
          </p:cNvPr>
          <p:cNvSpPr txBox="1"/>
          <p:nvPr/>
        </p:nvSpPr>
        <p:spPr>
          <a:xfrm>
            <a:off x="3183972" y="49310"/>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1931730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020665" y="7914"/>
            <a:ext cx="4120307" cy="244511"/>
          </a:xfrm>
          <a:prstGeom prst="rect">
            <a:avLst/>
          </a:prstGeom>
          <a:noFill/>
        </p:spPr>
        <p:txBody>
          <a:bodyPr wrap="square" lIns="95747" tIns="47873" rIns="95747" bIns="47873" rtlCol="0">
            <a:noAutofit/>
          </a:bodyPr>
          <a:lstStyle/>
          <a:p>
            <a:pPr algn="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820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19-A</a:t>
            </a:r>
          </a:p>
        </p:txBody>
      </p:sp>
      <p:sp>
        <p:nvSpPr>
          <p:cNvPr id="5" name="TextBox 4"/>
          <p:cNvSpPr txBox="1"/>
          <p:nvPr/>
        </p:nvSpPr>
        <p:spPr>
          <a:xfrm>
            <a:off x="-828659" y="55620"/>
            <a:ext cx="3268409" cy="242917"/>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
        <p:nvSpPr>
          <p:cNvPr id="8" name="Rectangle 7"/>
          <p:cNvSpPr/>
          <p:nvPr/>
        </p:nvSpPr>
        <p:spPr>
          <a:xfrm>
            <a:off x="162561" y="290269"/>
            <a:ext cx="6977575" cy="9406922"/>
          </a:xfrm>
          <a:prstGeom prst="rect">
            <a:avLst/>
          </a:prstGeom>
        </p:spPr>
        <p:txBody>
          <a:bodyPr wrap="square" lIns="95747" tIns="47873" rIns="95747" bIns="47873">
            <a:spAutoFit/>
          </a:bodyPr>
          <a:lstStyle/>
          <a:p>
            <a:pPr indent="-478734" algn="ctr"/>
            <a:r>
              <a:rPr lang="en-US" sz="1100" b="1" dirty="0">
                <a:solidFill>
                  <a:prstClr val="black"/>
                </a:solidFill>
                <a:latin typeface="Arial" panose="020B0604020202020204" pitchFamily="34" charset="0"/>
                <a:cs typeface="Arial" panose="020B0604020202020204" pitchFamily="34" charset="0"/>
              </a:rPr>
              <a:t>References</a:t>
            </a:r>
          </a:p>
          <a:p>
            <a:pPr indent="-478734"/>
            <a:r>
              <a:rPr lang="en-US" sz="1100" b="1" u="sng" dirty="0">
                <a:solidFill>
                  <a:prstClr val="black"/>
                </a:solidFill>
                <a:latin typeface="Arial" panose="020B0604020202020204" pitchFamily="34" charset="0"/>
                <a:cs typeface="Arial" panose="020B0604020202020204" pitchFamily="34" charset="0"/>
              </a:rPr>
              <a:t>Army Publications</a:t>
            </a:r>
          </a:p>
          <a:p>
            <a:pPr indent="-478734"/>
            <a:endParaRPr lang="en-US" sz="1100" b="1" u="sng"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Health Promotion </a:t>
            </a:r>
            <a:r>
              <a:rPr lang="en-US" sz="1100" dirty="0">
                <a:solidFill>
                  <a:prstClr val="black"/>
                </a:solidFill>
                <a:latin typeface="Arial" panose="020B0604020202020204" pitchFamily="34" charset="0"/>
                <a:cs typeface="Arial" panose="020B0604020202020204" pitchFamily="34" charset="0"/>
              </a:rPr>
              <a:t>(AR-300-63). 	https://armypubs.army.mil/epubs/DR_pubs/DR_a/pdf/web/ARN15595_R600_63_admin_FINAL.pdf</a:t>
            </a:r>
            <a:endParaRPr lang="en-US" sz="1100" dirty="0">
              <a:latin typeface="Arial" panose="020B0604020202020204" pitchFamily="34" charset="0"/>
              <a:cs typeface="Arial" panose="020B0604020202020204" pitchFamily="34" charset="0"/>
            </a:endParaRP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(2019). </a:t>
            </a:r>
            <a:r>
              <a:rPr lang="en-US" sz="1100" i="1" dirty="0">
                <a:solidFill>
                  <a:prstClr val="black"/>
                </a:solidFill>
                <a:latin typeface="Arial" panose="020B0604020202020204" pitchFamily="34" charset="0"/>
                <a:cs typeface="Arial" panose="020B0604020202020204" pitchFamily="34" charset="0"/>
              </a:rPr>
              <a:t>Army Leadership and the Profession </a:t>
            </a:r>
            <a:r>
              <a:rPr lang="en-US" sz="110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Army Team Building </a:t>
            </a:r>
            <a:r>
              <a:rPr lang="en-US" sz="110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(2016). </a:t>
            </a:r>
            <a:r>
              <a:rPr lang="en-US" sz="1100" i="1" dirty="0">
                <a:solidFill>
                  <a:prstClr val="black"/>
                </a:solidFill>
                <a:latin typeface="Arial" panose="020B0604020202020204" pitchFamily="34" charset="0"/>
                <a:cs typeface="Arial" panose="020B0604020202020204" pitchFamily="34" charset="0"/>
              </a:rPr>
              <a:t>A Leader’s Guide to Soldier Health and Fitness </a:t>
            </a:r>
            <a:r>
              <a:rPr lang="en-US" sz="110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dirty="0">
                <a:solidFill>
                  <a:prstClr val="black"/>
                </a:solidFill>
                <a:latin typeface="Arial" panose="020B0604020202020204" pitchFamily="34" charset="0"/>
                <a:cs typeface="Arial" panose="020B0604020202020204" pitchFamily="34" charset="0"/>
              </a:rPr>
              <a:t>Department of the Army. (2015). </a:t>
            </a:r>
            <a:r>
              <a:rPr lang="en-US" sz="1100" i="1" dirty="0">
                <a:solidFill>
                  <a:prstClr val="black"/>
                </a:solidFill>
                <a:latin typeface="Arial" panose="020B0604020202020204" pitchFamily="34" charset="0"/>
                <a:cs typeface="Arial" panose="020B0604020202020204" pitchFamily="34" charset="0"/>
              </a:rPr>
              <a:t>Health Promotion, Risk Reduction, and Suicide Prevention </a:t>
            </a:r>
            <a:r>
              <a:rPr lang="en-US" sz="1100" dirty="0">
                <a:solidFill>
                  <a:prstClr val="black"/>
                </a:solidFill>
                <a:latin typeface="Arial" panose="020B0604020202020204" pitchFamily="34" charset="0"/>
                <a:cs typeface="Arial" panose="020B0604020202020204" pitchFamily="34" charset="0"/>
              </a:rPr>
              <a:t>(DA PAM 600-	24). https://armypubs.army.mil/epubs/DR_pubs/DR_a/pdf/web/p600_24.pdf</a:t>
            </a:r>
          </a:p>
          <a:p>
            <a:pPr indent="-478734"/>
            <a:endParaRPr lang="en-US" sz="1100" dirty="0">
              <a:solidFill>
                <a:prstClr val="black"/>
              </a:solidFill>
              <a:latin typeface="Arial" panose="020B0604020202020204" pitchFamily="34" charset="0"/>
              <a:cs typeface="Arial" panose="020B0604020202020204" pitchFamily="34" charset="0"/>
            </a:endParaRPr>
          </a:p>
          <a:p>
            <a:pPr indent="-478734"/>
            <a:r>
              <a:rPr lang="en-US" sz="1100" b="1" u="sng" dirty="0">
                <a:solidFill>
                  <a:prstClr val="black"/>
                </a:solidFill>
                <a:latin typeface="Arial" panose="020B0604020202020204" pitchFamily="34" charset="0"/>
                <a:cs typeface="Arial" panose="020B0604020202020204" pitchFamily="34" charset="0"/>
              </a:rPr>
              <a:t>Other Publications</a:t>
            </a:r>
          </a:p>
          <a:p>
            <a:pPr indent="-478734"/>
            <a:endParaRPr lang="en-US" sz="1100" b="1" u="sng"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100" i="1" dirty="0">
                <a:latin typeface="Arial" panose="020B0604020202020204" pitchFamily="34" charset="0"/>
                <a:cs typeface="Arial" panose="020B0604020202020204" pitchFamily="34" charset="0"/>
              </a:rPr>
              <a:t>American Journal of Community Psychology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68</a:t>
            </a:r>
            <a:r>
              <a:rPr lang="en-US" sz="1100" dirty="0">
                <a:latin typeface="Arial" panose="020B0604020202020204" pitchFamily="34" charset="0"/>
                <a:cs typeface="Arial" panose="020B0604020202020204" pitchFamily="34" charset="0"/>
              </a:rPr>
              <a:t>(1-	2), 232–248. https://doi.org/10.1002/ajcp.12510</a:t>
            </a:r>
          </a:p>
          <a:p>
            <a:endParaRPr lang="en-US" sz="1100" dirty="0">
              <a:latin typeface="Arial" panose="020B0604020202020204" pitchFamily="34" charset="0"/>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Cerel</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Brown, M. M., Maple, M., Singleton, M., Van de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Venne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Moore, M., &amp; Flaherty, C. (2019). How many people are exposed to suicide? Not six. Suicide and Life‐Threatening Behavior, 49(2), 529-534.</a:t>
            </a:r>
            <a:endParaRPr lang="en-US" sz="1100" dirty="0">
              <a:latin typeface="Arial" panose="020B0604020202020204" pitchFamily="34" charset="0"/>
              <a:cs typeface="Arial" panose="020B0604020202020204" pitchFamily="34" charset="0"/>
            </a:endParaRP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Defense Suicide Prevention Office. (2016). </a:t>
            </a:r>
            <a:r>
              <a:rPr lang="en-US" sz="110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10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Framework%202016.pdf?ver=2018-02-07-111806-747</a:t>
            </a:r>
          </a:p>
          <a:p>
            <a:endParaRPr lang="en-US" sz="1100" dirty="0">
              <a:solidFill>
                <a:prstClr val="black"/>
              </a:solidFill>
              <a:latin typeface="Arial" panose="020B0604020202020204" pitchFamily="34" charset="0"/>
              <a:cs typeface="Arial" panose="020B0604020202020204" pitchFamily="34" charset="0"/>
            </a:endParaRPr>
          </a:p>
          <a:p>
            <a:pPr marL="457200" lvl="0" indent="-457200"/>
            <a:r>
              <a:rPr lang="en-US" sz="1100" dirty="0">
                <a:solidFill>
                  <a:prstClr val="black"/>
                </a:solidFill>
                <a:latin typeface="Arial" panose="020B0604020202020204" pitchFamily="34" charset="0"/>
                <a:cs typeface="Arial" panose="020B0604020202020204" pitchFamily="34" charset="0"/>
              </a:rPr>
              <a:t>Department of Defense. (2022, Oct. 20). Secretary of Defense Lloyd J. Austin III’s Statement on DoD Annual Suicide Report (CY2021). https://www.defense.gov/News/Releases/Release/Article/3193957/secretary-of-defense-lloyd-j-austin-iiis-statement-on-dod-annual-suicide-report/</a:t>
            </a:r>
          </a:p>
          <a:p>
            <a:pPr lvl="0"/>
            <a:endParaRPr lang="en-US" sz="1100" dirty="0">
              <a:solidFill>
                <a:prstClr val="black"/>
              </a:solidFill>
              <a:latin typeface="Arial" panose="020B0604020202020204" pitchFamily="34" charset="0"/>
              <a:cs typeface="Arial" panose="020B0604020202020204" pitchFamily="34" charset="0"/>
            </a:endParaRPr>
          </a:p>
          <a:p>
            <a:pPr marL="461963" lvl="0" indent="-461963"/>
            <a:r>
              <a:rPr lang="en-US" sz="1100" dirty="0">
                <a:solidFill>
                  <a:prstClr val="black"/>
                </a:solidFill>
                <a:latin typeface="Arial" panose="020B0604020202020204" pitchFamily="34" charset="0"/>
                <a:cs typeface="Arial" panose="020B0604020202020204" pitchFamily="34" charset="0"/>
              </a:rPr>
              <a:t>Department of Defense. (2022). </a:t>
            </a:r>
            <a:r>
              <a:rPr lang="en-US" sz="1100" i="1" dirty="0">
                <a:solidFill>
                  <a:prstClr val="black"/>
                </a:solidFill>
                <a:latin typeface="Arial" panose="020B0604020202020204" pitchFamily="34" charset="0"/>
                <a:cs typeface="Arial" panose="020B0604020202020204" pitchFamily="34" charset="0"/>
              </a:rPr>
              <a:t>Quarterly Suicide Report (QSR) 4</a:t>
            </a:r>
            <a:r>
              <a:rPr lang="en-US" sz="1100" i="1" baseline="30000" dirty="0">
                <a:solidFill>
                  <a:prstClr val="black"/>
                </a:solidFill>
                <a:latin typeface="Arial" panose="020B0604020202020204" pitchFamily="34" charset="0"/>
                <a:cs typeface="Arial" panose="020B0604020202020204" pitchFamily="34" charset="0"/>
              </a:rPr>
              <a:t>th</a:t>
            </a:r>
            <a:r>
              <a:rPr lang="en-US" sz="1100" i="1" dirty="0">
                <a:solidFill>
                  <a:prstClr val="black"/>
                </a:solidFill>
                <a:latin typeface="Arial" panose="020B0604020202020204" pitchFamily="34" charset="0"/>
                <a:cs typeface="Arial" panose="020B0604020202020204" pitchFamily="34" charset="0"/>
              </a:rPr>
              <a:t> Quarter, CY 2022</a:t>
            </a:r>
            <a:r>
              <a:rPr lang="en-US" sz="1100" dirty="0">
                <a:solidFill>
                  <a:prstClr val="black"/>
                </a:solidFill>
                <a:latin typeface="Arial" panose="020B0604020202020204" pitchFamily="34" charset="0"/>
                <a:cs typeface="Arial" panose="020B0604020202020204" pitchFamily="34" charset="0"/>
              </a:rPr>
              <a:t>. 	 https://www.dspo.mil/Portals/113/Documents/2022QSR/TAB%20A%20-%20QSR%20Rpt_Q4%20CY22_vf.pdf</a:t>
            </a:r>
          </a:p>
          <a:p>
            <a:pPr lvl="0"/>
            <a:endParaRPr lang="en-US" sz="1100" dirty="0">
              <a:solidFill>
                <a:prstClr val="black"/>
              </a:solidFill>
              <a:latin typeface="Arial" panose="020B0604020202020204" pitchFamily="34" charset="0"/>
              <a:cs typeface="Arial" panose="020B0604020202020204" pitchFamily="34" charset="0"/>
            </a:endParaRPr>
          </a:p>
          <a:p>
            <a:pPr marL="461963" lvl="0" indent="-461963"/>
            <a:r>
              <a:rPr lang="en-US" sz="1100" dirty="0">
                <a:solidFill>
                  <a:prstClr val="black"/>
                </a:solidFill>
                <a:latin typeface="Arial" panose="020B0604020202020204" pitchFamily="34" charset="0"/>
                <a:cs typeface="Arial" panose="020B0604020202020204" pitchFamily="34" charset="0"/>
              </a:rPr>
              <a:t>Department of Defense. (2022). </a:t>
            </a:r>
            <a:r>
              <a:rPr lang="en-US" sz="1100" i="1" dirty="0">
                <a:solidFill>
                  <a:prstClr val="black"/>
                </a:solidFill>
                <a:latin typeface="Arial" panose="020B0604020202020204" pitchFamily="34" charset="0"/>
                <a:cs typeface="Arial" panose="020B0604020202020204" pitchFamily="34" charset="0"/>
              </a:rPr>
              <a:t>Annual Suicide Report Calendar Year 2021</a:t>
            </a:r>
            <a:r>
              <a:rPr lang="en-US" sz="1100" dirty="0">
                <a:solidFill>
                  <a:prstClr val="black"/>
                </a:solidFill>
                <a:latin typeface="Arial" panose="020B0604020202020204" pitchFamily="34" charset="0"/>
                <a:cs typeface="Arial" panose="020B0604020202020204" pitchFamily="34" charset="0"/>
              </a:rPr>
              <a:t>. 	 https://www.dspo.mil/Portals/113/Documents/2022%20ASR/Annual%20Report%20on%20Suicide%20in%20the%20Military%20CY%202021%20with%20CY21%20DoDSER%20(1).pdf?ver=tat8FRrUhH2IlndFrCGbsA%3d%3d</a:t>
            </a:r>
          </a:p>
          <a:p>
            <a:pPr lvl="0"/>
            <a:r>
              <a:rPr lang="en-US" sz="1100" dirty="0">
                <a:solidFill>
                  <a:prstClr val="black"/>
                </a:solidFill>
                <a:latin typeface="Arial" panose="020B0604020202020204" pitchFamily="34" charset="0"/>
                <a:cs typeface="Arial" panose="020B0604020202020204" pitchFamily="34" charset="0"/>
              </a:rPr>
              <a:t>	</a:t>
            </a:r>
          </a:p>
          <a:p>
            <a:pPr lvl="0"/>
            <a:r>
              <a:rPr lang="en-US" sz="110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100" i="1" dirty="0">
                <a:solidFill>
                  <a:prstClr val="black"/>
                </a:solidFill>
                <a:latin typeface="Arial" panose="020B0604020202020204" pitchFamily="34" charset="0"/>
                <a:cs typeface="Arial" panose="020B0604020202020204" pitchFamily="34" charset="0"/>
              </a:rPr>
              <a:t>Psychology &amp; Marketing, 23</a:t>
            </a:r>
            <a:r>
              <a:rPr lang="en-US" sz="1100" dirty="0">
                <a:solidFill>
                  <a:prstClr val="black"/>
                </a:solidFill>
                <a:latin typeface="Arial" panose="020B0604020202020204" pitchFamily="34" charset="0"/>
                <a:cs typeface="Arial" panose="020B0604020202020204" pitchFamily="34" charset="0"/>
              </a:rPr>
              <a:t>(2), 161-180. 	https://doi.org/10.1002/mar.20105 </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100" i="1" dirty="0">
                <a:solidFill>
                  <a:prstClr val="black"/>
                </a:solidFill>
                <a:latin typeface="Arial" panose="020B0604020202020204" pitchFamily="34" charset="0"/>
                <a:cs typeface="Arial" panose="020B0604020202020204" pitchFamily="34" charset="0"/>
              </a:rPr>
              <a:t>Psychological Services, 15</a:t>
            </a:r>
            <a:r>
              <a:rPr lang="en-US" sz="1100" dirty="0">
                <a:solidFill>
                  <a:prstClr val="black"/>
                </a:solidFill>
                <a:latin typeface="Arial" panose="020B0604020202020204" pitchFamily="34" charset="0"/>
                <a:cs typeface="Arial" panose="020B0604020202020204" pitchFamily="34" charset="0"/>
              </a:rPr>
              <a:t>(3), 	251-	261. http://dx.doi.org/10.1037/ser0000225 </a:t>
            </a:r>
          </a:p>
          <a:p>
            <a:pPr lvl="0"/>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84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ii-B</a:t>
            </a:r>
          </a:p>
        </p:txBody>
      </p:sp>
      <p:sp>
        <p:nvSpPr>
          <p:cNvPr id="4" name="TextBox 3"/>
          <p:cNvSpPr txBox="1"/>
          <p:nvPr/>
        </p:nvSpPr>
        <p:spPr>
          <a:xfrm>
            <a:off x="984250" y="8785530"/>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8" name="Header Placeholder 1"/>
          <p:cNvSpPr txBox="1">
            <a:spLocks/>
          </p:cNvSpPr>
          <p:nvPr/>
        </p:nvSpPr>
        <p:spPr>
          <a:xfrm>
            <a:off x="98771" y="156589"/>
            <a:ext cx="7053869" cy="270556"/>
          </a:xfrm>
        </p:spPr>
        <p:txBody>
          <a:bodyPr lIns="95747" tIns="47873" rIns="95747" bIns="4787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02919" y="3987893"/>
            <a:ext cx="6150544" cy="4343998"/>
          </a:xfrm>
          <a:prstGeom prst="rect">
            <a:avLst/>
          </a:prstGeom>
          <a:noFill/>
        </p:spPr>
        <p:txBody>
          <a:bodyPr wrap="square" lIns="95747" tIns="47873" rIns="95747" bIns="47873" rtlCol="0">
            <a:spAutoFit/>
          </a:bodyPr>
          <a:lstStyle/>
          <a:p>
            <a:pPr defTabSz="478734">
              <a:defRPr/>
            </a:pPr>
            <a:endParaRPr lang="en-US" sz="1200" i="1" u="sng" dirty="0">
              <a:latin typeface="Arial" panose="020B0604020202020204" pitchFamily="34" charset="0"/>
              <a:cs typeface="Arial" panose="020B0604020202020204" pitchFamily="34" charset="0"/>
            </a:endParaRPr>
          </a:p>
          <a:p>
            <a:pPr defTabSz="478734">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478734">
              <a:defRPr/>
            </a:pPr>
            <a:endParaRPr lang="en-US" sz="1200" dirty="0">
              <a:latin typeface="Arial" panose="020B0604020202020204" pitchFamily="34" charset="0"/>
              <a:cs typeface="Arial" panose="020B0604020202020204" pitchFamily="34" charset="0"/>
            </a:endParaRPr>
          </a:p>
          <a:p>
            <a:pPr defTabSz="478734">
              <a:defRPr/>
            </a:pPr>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Fighting the Stigma, Active Listening, Practicing ACE, and Lethal Means) and a SmartGuide with key information to be discussed for each slide (see notes page iv for SmartGuide overview).</a:t>
            </a:r>
          </a:p>
          <a:p>
            <a:pPr defTabSz="478734">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a:p>
            <a:pPr lvl="0"/>
            <a:endParaRPr lang="en-US" sz="12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8F32109-DD51-4256-88CB-960221391FD0}"/>
              </a:ext>
            </a:extLst>
          </p:cNvPr>
          <p:cNvSpPr txBox="1"/>
          <p:nvPr/>
        </p:nvSpPr>
        <p:spPr>
          <a:xfrm>
            <a:off x="502919" y="472445"/>
            <a:ext cx="6150543" cy="650679"/>
          </a:xfrm>
          <a:prstGeom prst="rect">
            <a:avLst/>
          </a:prstGeom>
          <a:noFill/>
        </p:spPr>
        <p:txBody>
          <a:bodyPr wrap="square" lIns="95747" tIns="47873" rIns="95747" bIns="47873"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to complete one hour of training that includes the “ACE Base” module along with one of the “+1” modules.</a:t>
            </a:r>
          </a:p>
        </p:txBody>
      </p:sp>
      <p:sp>
        <p:nvSpPr>
          <p:cNvPr id="32" name="TextBox 31">
            <a:extLst>
              <a:ext uri="{FF2B5EF4-FFF2-40B4-BE49-F238E27FC236}">
                <a16:creationId xmlns:a16="http://schemas.microsoft.com/office/drawing/2014/main" id="{DAA9F195-9E6D-4E71-A322-1A5EA45A3EDD}"/>
              </a:ext>
            </a:extLst>
          </p:cNvPr>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grpSp>
        <p:nvGrpSpPr>
          <p:cNvPr id="2" name="Group 1">
            <a:extLst>
              <a:ext uri="{FF2B5EF4-FFF2-40B4-BE49-F238E27FC236}">
                <a16:creationId xmlns:a16="http://schemas.microsoft.com/office/drawing/2014/main" id="{33A07A14-6BAF-A78E-0AD6-CAD38285D3DB}"/>
              </a:ext>
            </a:extLst>
          </p:cNvPr>
          <p:cNvGrpSpPr/>
          <p:nvPr/>
        </p:nvGrpSpPr>
        <p:grpSpPr>
          <a:xfrm>
            <a:off x="502919" y="1161148"/>
            <a:ext cx="5813176" cy="2884296"/>
            <a:chOff x="329749" y="1267127"/>
            <a:chExt cx="5813176" cy="2884296"/>
          </a:xfrm>
        </p:grpSpPr>
        <p:grpSp>
          <p:nvGrpSpPr>
            <p:cNvPr id="10" name="Group 9">
              <a:extLst>
                <a:ext uri="{FF2B5EF4-FFF2-40B4-BE49-F238E27FC236}">
                  <a16:creationId xmlns:a16="http://schemas.microsoft.com/office/drawing/2014/main" id="{B6CC96BC-9A56-B251-731C-F91C25EF53D1}"/>
                </a:ext>
              </a:extLst>
            </p:cNvPr>
            <p:cNvGrpSpPr/>
            <p:nvPr/>
          </p:nvGrpSpPr>
          <p:grpSpPr>
            <a:xfrm>
              <a:off x="2630556" y="1267127"/>
              <a:ext cx="1180496" cy="1680809"/>
              <a:chOff x="2760778" y="1268548"/>
              <a:chExt cx="1180496" cy="1680809"/>
            </a:xfrm>
          </p:grpSpPr>
          <p:sp>
            <p:nvSpPr>
              <p:cNvPr id="38" name="Flowchart: Terminator 37">
                <a:extLst>
                  <a:ext uri="{FF2B5EF4-FFF2-40B4-BE49-F238E27FC236}">
                    <a16:creationId xmlns:a16="http://schemas.microsoft.com/office/drawing/2014/main" id="{1BF16B87-0420-D313-6D4B-04265812A264}"/>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47" name="Cross 46">
                <a:extLst>
                  <a:ext uri="{FF2B5EF4-FFF2-40B4-BE49-F238E27FC236}">
                    <a16:creationId xmlns:a16="http://schemas.microsoft.com/office/drawing/2014/main" id="{2C4848D9-19FE-D9B4-C628-B47CEAB6FAA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3" name="Picture 62">
                <a:extLst>
                  <a:ext uri="{FF2B5EF4-FFF2-40B4-BE49-F238E27FC236}">
                    <a16:creationId xmlns:a16="http://schemas.microsoft.com/office/drawing/2014/main" id="{B66BE3DB-E125-F12C-4A30-C334AC17D12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1" name="TextBox 10">
              <a:extLst>
                <a:ext uri="{FF2B5EF4-FFF2-40B4-BE49-F238E27FC236}">
                  <a16:creationId xmlns:a16="http://schemas.microsoft.com/office/drawing/2014/main" id="{E90B4348-524A-B954-B40E-BD66DC3AA5DF}"/>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15" name="Flowchart: Terminator 14">
              <a:extLst>
                <a:ext uri="{FF2B5EF4-FFF2-40B4-BE49-F238E27FC236}">
                  <a16:creationId xmlns:a16="http://schemas.microsoft.com/office/drawing/2014/main" id="{B37173AC-6123-F4AA-7F35-51AEBD6824E5}"/>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Flowchart: Terminator 15">
              <a:extLst>
                <a:ext uri="{FF2B5EF4-FFF2-40B4-BE49-F238E27FC236}">
                  <a16:creationId xmlns:a16="http://schemas.microsoft.com/office/drawing/2014/main" id="{CD950702-4650-687E-69B9-B3118D616212}"/>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17" name="Picture 16">
              <a:extLst>
                <a:ext uri="{FF2B5EF4-FFF2-40B4-BE49-F238E27FC236}">
                  <a16:creationId xmlns:a16="http://schemas.microsoft.com/office/drawing/2014/main" id="{22A21A86-EDC5-0D40-F5A7-D60121A3B3CC}"/>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18" name="Group 17">
              <a:extLst>
                <a:ext uri="{FF2B5EF4-FFF2-40B4-BE49-F238E27FC236}">
                  <a16:creationId xmlns:a16="http://schemas.microsoft.com/office/drawing/2014/main" id="{8F0CC5C1-449C-EB54-3D18-C4E292B0EB82}"/>
                </a:ext>
              </a:extLst>
            </p:cNvPr>
            <p:cNvGrpSpPr/>
            <p:nvPr/>
          </p:nvGrpSpPr>
          <p:grpSpPr>
            <a:xfrm>
              <a:off x="329749" y="2961361"/>
              <a:ext cx="1185187" cy="1177938"/>
              <a:chOff x="1934973" y="2997415"/>
              <a:chExt cx="1185187" cy="1177938"/>
            </a:xfrm>
          </p:grpSpPr>
          <p:sp>
            <p:nvSpPr>
              <p:cNvPr id="33" name="Flowchart: Terminator 32">
                <a:extLst>
                  <a:ext uri="{FF2B5EF4-FFF2-40B4-BE49-F238E27FC236}">
                    <a16:creationId xmlns:a16="http://schemas.microsoft.com/office/drawing/2014/main" id="{A96AE664-C5C9-83A6-1561-1D7BD2A006F8}"/>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36" name="Picture 35">
                <a:extLst>
                  <a:ext uri="{FF2B5EF4-FFF2-40B4-BE49-F238E27FC236}">
                    <a16:creationId xmlns:a16="http://schemas.microsoft.com/office/drawing/2014/main" id="{5509750C-60F4-6FFC-E681-DC2A165C58E0}"/>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19" name="Group 18">
              <a:extLst>
                <a:ext uri="{FF2B5EF4-FFF2-40B4-BE49-F238E27FC236}">
                  <a16:creationId xmlns:a16="http://schemas.microsoft.com/office/drawing/2014/main" id="{44C77A9E-D618-9D72-483E-8F24C2185979}"/>
                </a:ext>
              </a:extLst>
            </p:cNvPr>
            <p:cNvGrpSpPr/>
            <p:nvPr/>
          </p:nvGrpSpPr>
          <p:grpSpPr>
            <a:xfrm>
              <a:off x="3337495" y="2956310"/>
              <a:ext cx="1331982" cy="1195113"/>
              <a:chOff x="3451386" y="2985038"/>
              <a:chExt cx="1331982" cy="1195113"/>
            </a:xfrm>
          </p:grpSpPr>
          <p:sp>
            <p:nvSpPr>
              <p:cNvPr id="27" name="TextBox 26">
                <a:extLst>
                  <a:ext uri="{FF2B5EF4-FFF2-40B4-BE49-F238E27FC236}">
                    <a16:creationId xmlns:a16="http://schemas.microsoft.com/office/drawing/2014/main" id="{155E94EF-596D-6992-646B-CED3CD98F872}"/>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28" name="Picture 27">
                <a:extLst>
                  <a:ext uri="{FF2B5EF4-FFF2-40B4-BE49-F238E27FC236}">
                    <a16:creationId xmlns:a16="http://schemas.microsoft.com/office/drawing/2014/main" id="{118AB85F-89EA-98AF-C138-868191DA3463}"/>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0" name="TextBox 19">
              <a:extLst>
                <a:ext uri="{FF2B5EF4-FFF2-40B4-BE49-F238E27FC236}">
                  <a16:creationId xmlns:a16="http://schemas.microsoft.com/office/drawing/2014/main" id="{0C650EE7-B127-F72C-3DB5-313F661DDDE0}"/>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1" name="TextBox 20">
              <a:extLst>
                <a:ext uri="{FF2B5EF4-FFF2-40B4-BE49-F238E27FC236}">
                  <a16:creationId xmlns:a16="http://schemas.microsoft.com/office/drawing/2014/main" id="{B0FBD60B-5DCC-072B-8938-1E7D07B67944}"/>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2" name="TextBox 21">
              <a:extLst>
                <a:ext uri="{FF2B5EF4-FFF2-40B4-BE49-F238E27FC236}">
                  <a16:creationId xmlns:a16="http://schemas.microsoft.com/office/drawing/2014/main" id="{29CE3C87-0245-5253-7F3E-54DE7F3837F3}"/>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23" name="Group 22">
              <a:extLst>
                <a:ext uri="{FF2B5EF4-FFF2-40B4-BE49-F238E27FC236}">
                  <a16:creationId xmlns:a16="http://schemas.microsoft.com/office/drawing/2014/main" id="{702A8D18-6CF4-3A9C-58E3-A9D59E34FFF5}"/>
                </a:ext>
              </a:extLst>
            </p:cNvPr>
            <p:cNvGrpSpPr/>
            <p:nvPr/>
          </p:nvGrpSpPr>
          <p:grpSpPr>
            <a:xfrm>
              <a:off x="4969117" y="2969667"/>
              <a:ext cx="1173808" cy="1166570"/>
              <a:chOff x="5044445" y="2998395"/>
              <a:chExt cx="1173808" cy="1166570"/>
            </a:xfrm>
          </p:grpSpPr>
          <p:sp>
            <p:nvSpPr>
              <p:cNvPr id="24" name="Flowchart: Terminator 23">
                <a:extLst>
                  <a:ext uri="{FF2B5EF4-FFF2-40B4-BE49-F238E27FC236}">
                    <a16:creationId xmlns:a16="http://schemas.microsoft.com/office/drawing/2014/main" id="{86F68D33-A3BB-6EC3-7E51-3A2AF776309F}"/>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26" name="Picture 25">
                <a:extLst>
                  <a:ext uri="{FF2B5EF4-FFF2-40B4-BE49-F238E27FC236}">
                    <a16:creationId xmlns:a16="http://schemas.microsoft.com/office/drawing/2014/main" id="{A8F7B566-C7D2-DD4D-200E-C35C184A06C6}"/>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19-B</a:t>
            </a:r>
          </a:p>
        </p:txBody>
      </p:sp>
      <p:sp>
        <p:nvSpPr>
          <p:cNvPr id="8" name="Rectangle 7"/>
          <p:cNvSpPr/>
          <p:nvPr/>
        </p:nvSpPr>
        <p:spPr>
          <a:xfrm>
            <a:off x="162561" y="290269"/>
            <a:ext cx="6977575" cy="7206320"/>
          </a:xfrm>
          <a:prstGeom prst="rect">
            <a:avLst/>
          </a:prstGeom>
        </p:spPr>
        <p:txBody>
          <a:bodyPr wrap="square" lIns="95747" tIns="47873" rIns="95747" bIns="47873">
            <a:spAutoFit/>
          </a:bodyPr>
          <a:lstStyle/>
          <a:p>
            <a:pPr indent="-478734" algn="ctr"/>
            <a:r>
              <a:rPr lang="en-US" sz="1100" b="1" dirty="0">
                <a:solidFill>
                  <a:prstClr val="black"/>
                </a:solidFill>
                <a:latin typeface="Arial" panose="020B0604020202020204" pitchFamily="34" charset="0"/>
                <a:cs typeface="Arial" panose="020B0604020202020204" pitchFamily="34" charset="0"/>
              </a:rPr>
              <a:t>References (cont.)</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49</a:t>
            </a:r>
            <a:r>
              <a:rPr lang="en-US" sz="1100" dirty="0">
                <a:latin typeface="Arial" panose="020B0604020202020204" pitchFamily="34" charset="0"/>
                <a:cs typeface="Arial" panose="020B0604020202020204" pitchFamily="34" charset="0"/>
              </a:rPr>
              <a:t>(2), 353–370. 	https://doi.org/10.1111/sltb.12430</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100" i="1" dirty="0">
                <a:latin typeface="Arial" panose="020B0604020202020204" pitchFamily="34" charset="0"/>
                <a:cs typeface="Arial" panose="020B0604020202020204" pitchFamily="34" charset="0"/>
              </a:rPr>
              <a:t>Community Mental Health 	Journal</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54</a:t>
            </a:r>
            <a:r>
              <a:rPr lang="en-US" sz="1100" dirty="0">
                <a:latin typeface="Arial" panose="020B0604020202020204" pitchFamily="34" charset="0"/>
                <a:cs typeface="Arial" panose="020B0604020202020204" pitchFamily="34" charset="0"/>
              </a:rPr>
              <a:t>(3), 282–292. https://doi.org/10.1007/s10597-017-0158-z</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100" i="1" dirty="0">
                <a:latin typeface="Arial" panose="020B0604020202020204" pitchFamily="34" charset="0"/>
                <a:cs typeface="Arial" panose="020B0604020202020204" pitchFamily="34" charset="0"/>
              </a:rPr>
              <a:t>Psychiatry</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76</a:t>
            </a:r>
            <a:r>
              <a:rPr lang="en-US" sz="1100" dirty="0">
                <a:latin typeface="Arial" panose="020B0604020202020204" pitchFamily="34" charset="0"/>
                <a:cs typeface="Arial" panose="020B0604020202020204" pitchFamily="34" charset="0"/>
              </a:rPr>
              <a:t>(2), 97–125. 	https://doi.org/10.1521/psyc.2013.76.2.97</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100" i="1" dirty="0">
                <a:latin typeface="Arial" panose="020B0604020202020204" pitchFamily="34" charset="0"/>
                <a:cs typeface="Arial" panose="020B0604020202020204" pitchFamily="34" charset="0"/>
              </a:rPr>
              <a:t>Administration and 	Policy 	in Mental Health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48</a:t>
            </a:r>
            <a:r>
              <a:rPr lang="en-US" sz="1100" dirty="0">
                <a:latin typeface="Arial" panose="020B0604020202020204" pitchFamily="34" charset="0"/>
                <a:cs typeface="Arial" panose="020B0604020202020204" pitchFamily="34" charset="0"/>
              </a:rPr>
              <a:t>(2), 343–353. https://doi.org/10.1007/s10488-020-01078-3</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100" i="1" dirty="0">
                <a:latin typeface="Arial" panose="020B0604020202020204" pitchFamily="34" charset="0"/>
                <a:cs typeface="Arial" panose="020B0604020202020204" pitchFamily="34" charset="0"/>
              </a:rPr>
              <a:t>Journal of Affective Disorders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120</a:t>
            </a:r>
            <a:r>
              <a:rPr lang="en-US" sz="1100" dirty="0">
                <a:latin typeface="Arial" panose="020B0604020202020204" pitchFamily="34" charset="0"/>
                <a:cs typeface="Arial" panose="020B0604020202020204" pitchFamily="34" charset="0"/>
              </a:rPr>
              <a:t>(1-3), 188–192. 	https://doi.org/10.1016/j.jad.2009.04.015</a:t>
            </a:r>
          </a:p>
          <a:p>
            <a:pPr lvl="0"/>
            <a:endParaRPr lang="en-US" sz="1100" dirty="0">
              <a:solidFill>
                <a:prstClr val="black"/>
              </a:solidFill>
              <a:latin typeface="Arial" panose="020B0604020202020204" pitchFamily="34" charset="0"/>
              <a:cs typeface="Arial" panose="020B0604020202020204" pitchFamily="34" charset="0"/>
            </a:endParaRPr>
          </a:p>
          <a:p>
            <a:pPr lvl="0"/>
            <a:r>
              <a:rPr lang="en-US" sz="110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100" i="1" dirty="0">
                <a:solidFill>
                  <a:prstClr val="black"/>
                </a:solidFill>
                <a:latin typeface="Arial" panose="020B0604020202020204" pitchFamily="34" charset="0"/>
                <a:cs typeface="Arial" panose="020B0604020202020204" pitchFamily="34" charset="0"/>
              </a:rPr>
              <a:t>Louisiana Bar 	Journal, 62</a:t>
            </a:r>
            <a:r>
              <a:rPr lang="en-US" sz="110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100" i="1" dirty="0">
                <a:latin typeface="Arial" panose="020B0604020202020204" pitchFamily="34" charset="0"/>
                <a:cs typeface="Arial" panose="020B0604020202020204" pitchFamily="34" charset="0"/>
              </a:rPr>
              <a:t>Suicide &amp; 	Life-Threatening Behavior</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36</a:t>
            </a:r>
            <a:r>
              <a:rPr lang="en-US" sz="1100" dirty="0">
                <a:latin typeface="Arial" panose="020B0604020202020204" pitchFamily="34" charset="0"/>
                <a:cs typeface="Arial" panose="020B0604020202020204" pitchFamily="34" charset="0"/>
              </a:rPr>
              <a:t>(3), 255–262. https://doi.org/10.1521/suli.2006.36.3.255</a:t>
            </a:r>
          </a:p>
          <a:p>
            <a:pPr lvl="0"/>
            <a:endParaRPr lang="en-US" sz="1100" dirty="0">
              <a:solidFill>
                <a:prstClr val="black"/>
              </a:solidFill>
              <a:latin typeface="Arial" panose="020B0604020202020204" pitchFamily="34" charset="0"/>
              <a:cs typeface="Arial" panose="020B0604020202020204" pitchFamily="34" charset="0"/>
            </a:endParaRPr>
          </a:p>
          <a:p>
            <a:r>
              <a:rPr lang="en-US" sz="110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	https://apps.dtic.mil/sti/pdfs/AD1062460.pdf</a:t>
            </a:r>
          </a:p>
          <a:p>
            <a:endParaRPr lang="en-US" sz="1100" dirty="0">
              <a:solidFill>
                <a:prstClr val="black"/>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100" i="1" dirty="0">
                <a:latin typeface="Arial" panose="020B0604020202020204" pitchFamily="34" charset="0"/>
                <a:cs typeface="Arial" panose="020B0604020202020204" pitchFamily="34" charset="0"/>
              </a:rPr>
              <a:t>Psychiatry Research</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285</a:t>
            </a:r>
            <a:r>
              <a:rPr lang="en-US" sz="1100" dirty="0">
                <a:latin typeface="Arial" panose="020B0604020202020204" pitchFamily="34" charset="0"/>
                <a:cs typeface="Arial" panose="020B0604020202020204" pitchFamily="34" charset="0"/>
              </a:rPr>
              <a:t>, 112722. https://doi.org/10.1016/j.psychres.2019.112722</a:t>
            </a:r>
          </a:p>
          <a:p>
            <a:pPr indent="-478734"/>
            <a:endParaRPr lang="en-US" sz="1100"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317E22-2AD4-4A09-A23C-B42ED4906602}"/>
              </a:ext>
            </a:extLst>
          </p:cNvPr>
          <p:cNvSpPr txBox="1"/>
          <p:nvPr/>
        </p:nvSpPr>
        <p:spPr>
          <a:xfrm>
            <a:off x="4732201" y="45758"/>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403180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iii-A</a:t>
            </a:r>
          </a:p>
        </p:txBody>
      </p:sp>
      <p:sp>
        <p:nvSpPr>
          <p:cNvPr id="7" name="Notes Placeholder 7"/>
          <p:cNvSpPr txBox="1">
            <a:spLocks/>
          </p:cNvSpPr>
          <p:nvPr/>
        </p:nvSpPr>
        <p:spPr>
          <a:xfrm>
            <a:off x="499884" y="455867"/>
            <a:ext cx="6315432" cy="8577297"/>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This is the U.S. Army’s mandatory annual suicide prevention training (IAW AR 600-63).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r>
              <a:rPr lang="en-US" u="sng" dirty="0">
                <a:latin typeface="Arial" panose="020B0604020202020204" pitchFamily="34" charset="0"/>
                <a:cs typeface="Arial" panose="020B0604020202020204" pitchFamily="34" charset="0"/>
              </a:rPr>
              <a:t>Prior to training, edit Slide 11 and 15 to include the contact information for local resources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pPr marL="228600" indent="-228600">
              <a:buAutoNum type="arabicPeriod"/>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 At the completion of this module, continue with the chosen “+1” additional module to complete the suicide prevention training requirement IAW AR 600-63.</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D95E86A-D5AA-8816-D29D-3050FFA7A537}"/>
              </a:ext>
            </a:extLst>
          </p:cNvPr>
          <p:cNvGrpSpPr/>
          <p:nvPr/>
        </p:nvGrpSpPr>
        <p:grpSpPr>
          <a:xfrm>
            <a:off x="427917" y="6912875"/>
            <a:ext cx="6230251" cy="1988300"/>
            <a:chOff x="415217" y="7535175"/>
            <a:chExt cx="6230251" cy="19883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17" y="7535175"/>
              <a:ext cx="6230251" cy="1988300"/>
            </a:xfrm>
            <a:prstGeom prst="rect">
              <a:avLst/>
            </a:prstGeom>
          </p:spPr>
        </p:pic>
        <p:sp>
          <p:nvSpPr>
            <p:cNvPr id="10" name="TextBox 9"/>
            <p:cNvSpPr txBox="1"/>
            <p:nvPr/>
          </p:nvSpPr>
          <p:spPr>
            <a:xfrm>
              <a:off x="675633" y="8266563"/>
              <a:ext cx="1036749" cy="373680"/>
            </a:xfrm>
            <a:prstGeom prst="rect">
              <a:avLst/>
            </a:prstGeom>
            <a:noFill/>
          </p:spPr>
          <p:txBody>
            <a:bodyPr wrap="square" lIns="95747" tIns="47873" rIns="95747" bIns="47873" rtlCol="0">
              <a:spAutoFit/>
            </a:bodyPr>
            <a:lstStyle/>
            <a:p>
              <a:pPr algn="ctr"/>
              <a:r>
                <a:rPr lang="en-US" sz="900" b="1" dirty="0"/>
                <a:t>Introduction &amp; Assessing Risk </a:t>
              </a:r>
              <a:endParaRPr lang="en-US" sz="900" dirty="0"/>
            </a:p>
          </p:txBody>
        </p:sp>
        <p:sp>
          <p:nvSpPr>
            <p:cNvPr id="11" name="Rectangle 10"/>
            <p:cNvSpPr/>
            <p:nvPr/>
          </p:nvSpPr>
          <p:spPr>
            <a:xfrm>
              <a:off x="999931" y="8042879"/>
              <a:ext cx="635793" cy="235180"/>
            </a:xfrm>
            <a:prstGeom prst="rect">
              <a:avLst/>
            </a:prstGeom>
          </p:spPr>
          <p:txBody>
            <a:bodyPr wrap="none" lIns="95747" tIns="47873" rIns="95747" bIns="47873">
              <a:spAutoFit/>
            </a:bodyPr>
            <a:lstStyle/>
            <a:p>
              <a:r>
                <a:rPr lang="en-US" sz="900" i="1" dirty="0">
                  <a:solidFill>
                    <a:schemeClr val="bg1"/>
                  </a:solidFill>
                </a:rPr>
                <a:t>Slides 1-6</a:t>
              </a:r>
            </a:p>
          </p:txBody>
        </p:sp>
        <p:sp>
          <p:nvSpPr>
            <p:cNvPr id="12" name="TextBox 11"/>
            <p:cNvSpPr txBox="1"/>
            <p:nvPr/>
          </p:nvSpPr>
          <p:spPr>
            <a:xfrm>
              <a:off x="1845435" y="8257011"/>
              <a:ext cx="1043894" cy="512179"/>
            </a:xfrm>
            <a:prstGeom prst="rect">
              <a:avLst/>
            </a:prstGeom>
            <a:noFill/>
          </p:spPr>
          <p:txBody>
            <a:bodyPr wrap="square" lIns="95747" tIns="47873" rIns="95747" bIns="47873" rtlCol="0">
              <a:spAutoFit/>
            </a:bodyPr>
            <a:lstStyle/>
            <a:p>
              <a:pPr algn="ctr"/>
              <a:r>
                <a:rPr lang="en-US" sz="900" b="1" dirty="0"/>
                <a:t>Protective Factors</a:t>
              </a:r>
              <a:br>
                <a:rPr lang="en-US" sz="900" b="1" dirty="0"/>
              </a:br>
              <a:endParaRPr lang="en-US" sz="900" dirty="0"/>
            </a:p>
          </p:txBody>
        </p:sp>
        <p:sp>
          <p:nvSpPr>
            <p:cNvPr id="13" name="Rectangle 12"/>
            <p:cNvSpPr/>
            <p:nvPr/>
          </p:nvSpPr>
          <p:spPr>
            <a:xfrm>
              <a:off x="2174939" y="8045175"/>
              <a:ext cx="635793" cy="235180"/>
            </a:xfrm>
            <a:prstGeom prst="rect">
              <a:avLst/>
            </a:prstGeom>
          </p:spPr>
          <p:txBody>
            <a:bodyPr wrap="none" lIns="95747" tIns="47873" rIns="95747" bIns="47873">
              <a:spAutoFit/>
            </a:bodyPr>
            <a:lstStyle/>
            <a:p>
              <a:r>
                <a:rPr lang="en-US" sz="900" i="1" dirty="0">
                  <a:solidFill>
                    <a:schemeClr val="bg1"/>
                  </a:solidFill>
                </a:rPr>
                <a:t>Slides 7-9</a:t>
              </a:r>
            </a:p>
          </p:txBody>
        </p:sp>
        <p:sp>
          <p:nvSpPr>
            <p:cNvPr id="14" name="TextBox 13"/>
            <p:cNvSpPr txBox="1"/>
            <p:nvPr/>
          </p:nvSpPr>
          <p:spPr>
            <a:xfrm>
              <a:off x="3014826" y="8326690"/>
              <a:ext cx="1031248" cy="373680"/>
            </a:xfrm>
            <a:prstGeom prst="rect">
              <a:avLst/>
            </a:prstGeom>
            <a:noFill/>
          </p:spPr>
          <p:txBody>
            <a:bodyPr wrap="square" lIns="95747" tIns="47873" rIns="95747" bIns="47873" rtlCol="0">
              <a:spAutoFit/>
            </a:bodyPr>
            <a:lstStyle/>
            <a:p>
              <a:pPr algn="ctr"/>
              <a:r>
                <a:rPr lang="en-US" sz="900" b="1" dirty="0"/>
                <a:t>Risk Factors</a:t>
              </a:r>
              <a:br>
                <a:rPr lang="en-US" sz="900" dirty="0"/>
              </a:br>
              <a:endParaRPr lang="en-US" sz="900" dirty="0"/>
            </a:p>
          </p:txBody>
        </p:sp>
        <p:sp>
          <p:nvSpPr>
            <p:cNvPr id="15" name="Rectangle 14"/>
            <p:cNvSpPr/>
            <p:nvPr/>
          </p:nvSpPr>
          <p:spPr>
            <a:xfrm>
              <a:off x="3292701" y="8038504"/>
              <a:ext cx="751209" cy="235180"/>
            </a:xfrm>
            <a:prstGeom prst="rect">
              <a:avLst/>
            </a:prstGeom>
          </p:spPr>
          <p:txBody>
            <a:bodyPr wrap="none" lIns="95747" tIns="47873" rIns="95747" bIns="47873">
              <a:spAutoFit/>
            </a:bodyPr>
            <a:lstStyle/>
            <a:p>
              <a:r>
                <a:rPr lang="en-US" sz="900" i="1" dirty="0">
                  <a:solidFill>
                    <a:schemeClr val="bg1"/>
                  </a:solidFill>
                </a:rPr>
                <a:t>Slides 10-13</a:t>
              </a:r>
            </a:p>
          </p:txBody>
        </p:sp>
        <p:sp>
          <p:nvSpPr>
            <p:cNvPr id="16" name="TextBox 15"/>
            <p:cNvSpPr txBox="1"/>
            <p:nvPr/>
          </p:nvSpPr>
          <p:spPr>
            <a:xfrm>
              <a:off x="4190613" y="8268499"/>
              <a:ext cx="1017068" cy="512179"/>
            </a:xfrm>
            <a:prstGeom prst="rect">
              <a:avLst/>
            </a:prstGeom>
            <a:noFill/>
          </p:spPr>
          <p:txBody>
            <a:bodyPr wrap="square" lIns="95747" tIns="47873" rIns="95747" bIns="47873" rtlCol="0">
              <a:spAutoFit/>
            </a:bodyPr>
            <a:lstStyle/>
            <a:p>
              <a:pPr algn="ctr"/>
              <a:r>
                <a:rPr lang="en-US" sz="900" b="1" dirty="0"/>
                <a:t>Warning Signs &amp; Conclusion</a:t>
              </a:r>
              <a:br>
                <a:rPr lang="en-US" sz="900" b="1" dirty="0"/>
              </a:br>
              <a:endParaRPr lang="en-US" sz="900" dirty="0"/>
            </a:p>
          </p:txBody>
        </p:sp>
        <p:sp>
          <p:nvSpPr>
            <p:cNvPr id="17" name="TextBox 16"/>
            <p:cNvSpPr txBox="1"/>
            <p:nvPr/>
          </p:nvSpPr>
          <p:spPr>
            <a:xfrm>
              <a:off x="5339628" y="8297326"/>
              <a:ext cx="1048996" cy="373680"/>
            </a:xfrm>
            <a:prstGeom prst="rect">
              <a:avLst/>
            </a:prstGeom>
            <a:noFill/>
          </p:spPr>
          <p:txBody>
            <a:bodyPr wrap="square" lIns="95747" tIns="47873" rIns="95747" bIns="47873" rtlCol="0">
              <a:spAutoFit/>
            </a:bodyPr>
            <a:lstStyle/>
            <a:p>
              <a:pPr algn="ctr"/>
              <a:r>
                <a:rPr lang="en-US" sz="900" b="1" dirty="0"/>
                <a:t>+1 Module</a:t>
              </a:r>
              <a:br>
                <a:rPr lang="en-US" sz="900" dirty="0"/>
              </a:br>
              <a:endParaRPr lang="en-US" sz="900" dirty="0"/>
            </a:p>
          </p:txBody>
        </p:sp>
        <p:sp>
          <p:nvSpPr>
            <p:cNvPr id="18" name="Rectangle 17"/>
            <p:cNvSpPr/>
            <p:nvPr/>
          </p:nvSpPr>
          <p:spPr>
            <a:xfrm>
              <a:off x="4449818" y="8042878"/>
              <a:ext cx="797698" cy="238400"/>
            </a:xfrm>
            <a:prstGeom prst="rect">
              <a:avLst/>
            </a:prstGeom>
          </p:spPr>
          <p:txBody>
            <a:bodyPr wrap="square" lIns="95747" tIns="47873" rIns="95747" bIns="47873">
              <a:spAutoFit/>
            </a:bodyPr>
            <a:lstStyle/>
            <a:p>
              <a:r>
                <a:rPr lang="en-US" sz="900" i="1" dirty="0">
                  <a:solidFill>
                    <a:schemeClr val="bg1"/>
                  </a:solidFill>
                </a:rPr>
                <a:t>Slides 14-18</a:t>
              </a:r>
            </a:p>
          </p:txBody>
        </p:sp>
      </p:grpSp>
      <p:sp>
        <p:nvSpPr>
          <p:cNvPr id="19" name="TextBox 18">
            <a:extLst>
              <a:ext uri="{FF2B5EF4-FFF2-40B4-BE49-F238E27FC236}">
                <a16:creationId xmlns:a16="http://schemas.microsoft.com/office/drawing/2014/main" id="{4163F3E0-0FDC-4FA9-AF87-938F7641AEED}"/>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56203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iii-B</a:t>
            </a:r>
          </a:p>
        </p:txBody>
      </p:sp>
      <p:sp>
        <p:nvSpPr>
          <p:cNvPr id="7" name="Notes Placeholder 7"/>
          <p:cNvSpPr txBox="1">
            <a:spLocks/>
          </p:cNvSpPr>
          <p:nvPr/>
        </p:nvSpPr>
        <p:spPr>
          <a:xfrm>
            <a:off x="499884" y="526473"/>
            <a:ext cx="6315432" cy="835423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using the phrases “died by suicide” or “attempted suicide.”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The following analogy helps to clarify the differences between risk factors and warning signs. </a:t>
            </a:r>
          </a:p>
          <a:p>
            <a:endParaRPr lang="en-US" dirty="0">
              <a:latin typeface="Arial" panose="020B0604020202020204" pitchFamily="34" charset="0"/>
              <a:cs typeface="Arial" panose="020B0604020202020204" pitchFamily="34" charset="0"/>
            </a:endParaRPr>
          </a:p>
          <a:p>
            <a:pPr>
              <a:spcAft>
                <a:spcPts val="628"/>
              </a:spcAft>
            </a:pPr>
            <a:r>
              <a:rPr lang="en-US" dirty="0">
                <a:latin typeface="Arial" panose="020B0604020202020204" pitchFamily="34" charset="0"/>
                <a:ea typeface="Verdana" panose="020B0604030504040204" pitchFamily="34" charset="0"/>
                <a:cs typeface="Arial" panose="020B0604020202020204" pitchFamily="34" charset="0"/>
              </a:rPr>
              <a:t>Risk factors do not always indicate an emergency but may suggest that a problem is developing. For example, poor diet, lack of exercise, and family history of heart problems if left unchecked increases risk for a heart attack. Similarly, financial distress, relationship issues, and increased isolation if left unchecked increases risk for suicide.</a:t>
            </a:r>
          </a:p>
          <a:p>
            <a:pPr>
              <a:spcAft>
                <a:spcPts val="628"/>
              </a:spcAft>
            </a:pPr>
            <a:r>
              <a:rPr lang="en-US" dirty="0">
                <a:latin typeface="Arial" panose="020B0604020202020204" pitchFamily="34" charset="0"/>
                <a:ea typeface="Verdana" panose="020B0604030504040204" pitchFamily="34" charset="0"/>
                <a:cs typeface="Arial" panose="020B0604020202020204" pitchFamily="34" charset="0"/>
              </a:rPr>
              <a:t>Warning signs indicate that there is a need to take immediate action. For example, signs such as tightness in the chest, tingling arm, flushed face, struggling to breathe—warning signs of a heart attack—clearly show need for intervention. Similarly, signs such as talking about death, giving belongings away, talking about harming oneself, or other significant changes in behavior—warning signs of suicide—clearly show need for intervention. </a:t>
            </a:r>
          </a:p>
        </p:txBody>
      </p:sp>
      <p:sp>
        <p:nvSpPr>
          <p:cNvPr id="3" name="TextBox 2">
            <a:extLst>
              <a:ext uri="{FF2B5EF4-FFF2-40B4-BE49-F238E27FC236}">
                <a16:creationId xmlns:a16="http://schemas.microsoft.com/office/drawing/2014/main" id="{0FBFD79A-CBD3-D659-B0D0-245AD89A8043}"/>
              </a:ext>
            </a:extLst>
          </p:cNvPr>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45553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508973"/>
              </p:ext>
            </p:extLst>
          </p:nvPr>
        </p:nvGraphicFramePr>
        <p:xfrm>
          <a:off x="753127" y="1658517"/>
          <a:ext cx="5944757" cy="7472178"/>
        </p:xfrm>
        <a:graphic>
          <a:graphicData uri="http://schemas.openxmlformats.org/drawingml/2006/table">
            <a:tbl>
              <a:tblPr firstRow="1" firstCol="1" bandRow="1">
                <a:tableStyleId>{1E171933-4619-4E11-9A3F-F7608DF75F80}</a:tableStyleId>
              </a:tblPr>
              <a:tblGrid>
                <a:gridCol w="2356054">
                  <a:extLst>
                    <a:ext uri="{9D8B030D-6E8A-4147-A177-3AD203B41FA5}">
                      <a16:colId xmlns:a16="http://schemas.microsoft.com/office/drawing/2014/main" val="2703133726"/>
                    </a:ext>
                  </a:extLst>
                </a:gridCol>
                <a:gridCol w="3588703">
                  <a:extLst>
                    <a:ext uri="{9D8B030D-6E8A-4147-A177-3AD203B41FA5}">
                      <a16:colId xmlns:a16="http://schemas.microsoft.com/office/drawing/2014/main" val="3602396697"/>
                    </a:ext>
                  </a:extLst>
                </a:gridCol>
              </a:tblGrid>
              <a:tr h="252463">
                <a:tc>
                  <a:txBody>
                    <a:bodyPr/>
                    <a:lstStyle/>
                    <a:p>
                      <a:pPr marL="0" marR="3365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7041" marT="12516"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7041" marT="12516"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633276">
                <a:tc>
                  <a:txBody>
                    <a:bodyPr/>
                    <a:lstStyle/>
                    <a:p>
                      <a:pPr marL="68580" marR="7747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2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2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27371">
                <a:tc>
                  <a:txBody>
                    <a:bodyPr/>
                    <a:lstStyle/>
                    <a:p>
                      <a:pPr marL="68580" marR="10160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2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200" baseline="0" dirty="0">
                          <a:effectLst/>
                          <a:latin typeface="Arial" panose="020B0604020202020204" pitchFamily="34" charset="0"/>
                          <a:ea typeface="Verdana" panose="020B0604030504040204" pitchFamily="34" charset="0"/>
                          <a:cs typeface="Arial" panose="020B0604020202020204" pitchFamily="34" charset="0"/>
                        </a:rPr>
                        <a:t> to</a:t>
                      </a:r>
                      <a:r>
                        <a:rPr lang="en-US" sz="12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a:t>
                      </a:r>
                      <a:r>
                        <a:rPr lang="en-US" sz="1200">
                          <a:effectLst/>
                          <a:latin typeface="Arial" panose="020B0604020202020204" pitchFamily="34" charset="0"/>
                          <a:ea typeface="Verdana" panose="020B0604030504040204" pitchFamily="34" charset="0"/>
                          <a:cs typeface="Arial" panose="020B0604020202020204" pitchFamily="34" charset="0"/>
                        </a:rPr>
                        <a:t>such as </a:t>
                      </a:r>
                      <a:r>
                        <a:rPr lang="en-US" sz="1200" dirty="0">
                          <a:effectLst/>
                          <a:latin typeface="Arial" panose="020B0604020202020204" pitchFamily="34" charset="0"/>
                          <a:ea typeface="Verdana" panose="020B0604030504040204" pitchFamily="34" charset="0"/>
                          <a:cs typeface="Arial" panose="020B0604020202020204" pitchFamily="34" charset="0"/>
                        </a:rPr>
                        <a:t>“one minute left,” to keep the group on track during activities. Demonstrate lengthy with another individual.</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91794">
                <a:tc>
                  <a:txBody>
                    <a:bodyPr/>
                    <a:lstStyle/>
                    <a:p>
                      <a:pPr marL="68580" marR="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200" baseline="0" dirty="0">
                          <a:effectLst/>
                          <a:latin typeface="Arial" panose="020B0604020202020204" pitchFamily="34" charset="0"/>
                          <a:ea typeface="Verdana" panose="020B0604030504040204" pitchFamily="34" charset="0"/>
                          <a:cs typeface="Arial" panose="020B0604020202020204" pitchFamily="34" charset="0"/>
                        </a:rPr>
                        <a:t> - </a:t>
                      </a:r>
                      <a:r>
                        <a:rPr lang="en-US" sz="12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2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311407">
                <a:tc>
                  <a:txBody>
                    <a:bodyPr/>
                    <a:lstStyle/>
                    <a:p>
                      <a:pPr marL="68580" marR="276225"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2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2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Behavioral Health) if/when necessary.</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52613">
                <a:tc>
                  <a:txBody>
                    <a:bodyPr/>
                    <a:lstStyle/>
                    <a:p>
                      <a:pPr marL="68580" marR="276225" indent="-6350" algn="l">
                        <a:lnSpc>
                          <a:spcPct val="100000"/>
                        </a:lnSpc>
                        <a:spcBef>
                          <a:spcPts val="600"/>
                        </a:spcBef>
                        <a:spcAft>
                          <a:spcPts val="600"/>
                        </a:spcAft>
                      </a:pPr>
                      <a:r>
                        <a:rPr lang="en-US" sz="12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20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2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2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5" name="TextBox 4"/>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iv-A</a:t>
            </a:r>
          </a:p>
        </p:txBody>
      </p:sp>
      <p:sp>
        <p:nvSpPr>
          <p:cNvPr id="8" name="Notes Placeholder 7"/>
          <p:cNvSpPr>
            <a:spLocks noGrp="1"/>
          </p:cNvSpPr>
          <p:nvPr>
            <p:ph type="body" idx="1"/>
          </p:nvPr>
        </p:nvSpPr>
        <p:spPr>
          <a:xfrm>
            <a:off x="753127" y="500155"/>
            <a:ext cx="5848880" cy="1180838"/>
          </a:xfrm>
          <a:prstGeom prst="rect">
            <a:avLst/>
          </a:prstGeom>
        </p:spPr>
        <p:txBody>
          <a:bodyPr lIns="95747" tIns="47873" rIns="95747" bIns="47873"/>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sp>
        <p:nvSpPr>
          <p:cNvPr id="2" name="TextBox 1">
            <a:extLst>
              <a:ext uri="{FF2B5EF4-FFF2-40B4-BE49-F238E27FC236}">
                <a16:creationId xmlns:a16="http://schemas.microsoft.com/office/drawing/2014/main" id="{24066FA7-0D38-973C-FD54-B5A3AAEAA768}"/>
              </a:ext>
            </a:extLst>
          </p:cNvPr>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162508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4267185390"/>
              </p:ext>
            </p:extLst>
          </p:nvPr>
        </p:nvGraphicFramePr>
        <p:xfrm>
          <a:off x="502920" y="403170"/>
          <a:ext cx="6246796" cy="8124010"/>
        </p:xfrm>
        <a:graphic>
          <a:graphicData uri="http://schemas.openxmlformats.org/drawingml/2006/table">
            <a:tbl>
              <a:tblPr firstRow="1" bandRow="1">
                <a:tableStyleId>{5C22544A-7EE6-4342-B048-85BDC9FD1C3A}</a:tableStyleId>
              </a:tblPr>
              <a:tblGrid>
                <a:gridCol w="6246796">
                  <a:extLst>
                    <a:ext uri="{9D8B030D-6E8A-4147-A177-3AD203B41FA5}">
                      <a16:colId xmlns:a16="http://schemas.microsoft.com/office/drawing/2014/main" val="20000"/>
                    </a:ext>
                  </a:extLst>
                </a:gridCol>
              </a:tblGrid>
              <a:tr h="8056804">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78117" y="3998942"/>
            <a:ext cx="2691674" cy="3523077"/>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748685" y="3998942"/>
            <a:ext cx="2678949" cy="3523077"/>
          </a:xfrm>
          <a:prstGeom prst="rect">
            <a:avLst/>
          </a:prstGeom>
          <a:ln>
            <a:solidFill>
              <a:schemeClr val="tx1"/>
            </a:solidFill>
          </a:ln>
        </p:spPr>
      </p:pic>
      <p:sp>
        <p:nvSpPr>
          <p:cNvPr id="4" name="TextBox 3">
            <a:extLst>
              <a:ext uri="{FF2B5EF4-FFF2-40B4-BE49-F238E27FC236}">
                <a16:creationId xmlns:a16="http://schemas.microsoft.com/office/drawing/2014/main" id="{252F16C4-446A-1BE6-B51B-849DF8C68247}"/>
              </a:ext>
            </a:extLst>
          </p:cNvPr>
          <p:cNvSpPr txBox="1"/>
          <p:nvPr/>
        </p:nvSpPr>
        <p:spPr>
          <a:xfrm>
            <a:off x="3194893" y="37329"/>
            <a:ext cx="4120307" cy="244511"/>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2182653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417257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4569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170477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37553028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8.png"/><Relationship Id="rId4" Type="http://schemas.openxmlformats.org/officeDocument/2006/relationships/image" Target="../media/image41.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8.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3.png"/><Relationship Id="rId12"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31.png"/><Relationship Id="rId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49.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32.png"/><Relationship Id="rId5" Type="http://schemas.openxmlformats.org/officeDocument/2006/relationships/image" Target="../media/image42.pn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hyperlink" Target="https://wrair.gov1.qualtrics.com/jfe/form/SV_aXFrN0d3WYotIiy"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AF4DF78B-1114-4F26-9D22-F74D74DE9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54667" y="927893"/>
            <a:ext cx="4354507" cy="5388931"/>
          </a:xfrm>
          <a:prstGeom prst="rect">
            <a:avLst/>
          </a:prstGeom>
        </p:spPr>
      </p:pic>
      <p:pic>
        <p:nvPicPr>
          <p:cNvPr id="3" name="Picture 2" descr="Logo&#10;&#10;Description automatically generated">
            <a:extLst>
              <a:ext uri="{FF2B5EF4-FFF2-40B4-BE49-F238E27FC236}">
                <a16:creationId xmlns:a16="http://schemas.microsoft.com/office/drawing/2014/main" id="{53457EA9-9972-7FDE-BB8E-1BDA692C8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113356"/>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5" name="Picture 4" descr="Logo&#10;&#10;Description automatically generated">
            <a:extLst>
              <a:ext uri="{FF2B5EF4-FFF2-40B4-BE49-F238E27FC236}">
                <a16:creationId xmlns:a16="http://schemas.microsoft.com/office/drawing/2014/main" id="{B815942E-5DC5-1791-CDB7-7FA8C37328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1351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49721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5414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9143999" cy="6500896"/>
          </a:xfrm>
          <a:prstGeom prst="rect">
            <a:avLst/>
          </a:prstGeom>
          <a:gradFill>
            <a:gsLst>
              <a:gs pos="0">
                <a:srgbClr val="BAB560"/>
              </a:gs>
              <a:gs pos="39000">
                <a:srgbClr val="B9B359"/>
              </a:gs>
              <a:gs pos="61000">
                <a:srgbClr val="BCAD38"/>
              </a:gs>
              <a:gs pos="95000">
                <a:srgbClr val="B2942B"/>
              </a:gs>
            </a:gsLst>
            <a:lin ang="5400000" scaled="1"/>
          </a:gradFill>
        </p:spPr>
      </p:pic>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Base</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16" name="Group 15">
            <a:extLst>
              <a:ext uri="{FF2B5EF4-FFF2-40B4-BE49-F238E27FC236}">
                <a16:creationId xmlns:a16="http://schemas.microsoft.com/office/drawing/2014/main" id="{7B62470D-4394-425A-FBEA-1002B5E5114E}"/>
              </a:ext>
            </a:extLst>
          </p:cNvPr>
          <p:cNvGrpSpPr/>
          <p:nvPr/>
        </p:nvGrpSpPr>
        <p:grpSpPr>
          <a:xfrm>
            <a:off x="-653143" y="-511629"/>
            <a:ext cx="10450284" cy="2699659"/>
            <a:chOff x="-653143" y="-511629"/>
            <a:chExt cx="10450284" cy="2699659"/>
          </a:xfrm>
        </p:grpSpPr>
        <p:sp>
          <p:nvSpPr>
            <p:cNvPr id="5" name="Rectangle 4">
              <a:extLst>
                <a:ext uri="{FF2B5EF4-FFF2-40B4-BE49-F238E27FC236}">
                  <a16:creationId xmlns:a16="http://schemas.microsoft.com/office/drawing/2014/main" id="{FC967FA8-7534-7741-8029-76994517F24A}"/>
                </a:ext>
              </a:extLst>
            </p:cNvPr>
            <p:cNvSpPr/>
            <p:nvPr/>
          </p:nvSpPr>
          <p:spPr>
            <a:xfrm>
              <a:off x="-653143" y="-511629"/>
              <a:ext cx="2732314" cy="2699659"/>
            </a:xfrm>
            <a:prstGeom prst="rect">
              <a:avLst/>
            </a:prstGeom>
            <a:gradFill>
              <a:gsLst>
                <a:gs pos="0">
                  <a:srgbClr val="BAB560"/>
                </a:gs>
                <a:gs pos="39000">
                  <a:srgbClr val="B9B359"/>
                </a:gs>
                <a:gs pos="71000">
                  <a:srgbClr val="BCAD38"/>
                </a:gs>
                <a:gs pos="100000">
                  <a:srgbClr val="B2942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3498A3E-B115-2361-52DC-DC65B2A4C23E}"/>
                </a:ext>
              </a:extLst>
            </p:cNvPr>
            <p:cNvSpPr/>
            <p:nvPr/>
          </p:nvSpPr>
          <p:spPr>
            <a:xfrm>
              <a:off x="7064827" y="-357102"/>
              <a:ext cx="2732314" cy="2379377"/>
            </a:xfrm>
            <a:prstGeom prst="rect">
              <a:avLst/>
            </a:prstGeom>
            <a:gradFill>
              <a:gsLst>
                <a:gs pos="0">
                  <a:srgbClr val="D8D5A5"/>
                </a:gs>
                <a:gs pos="32000">
                  <a:srgbClr val="DCD7A0"/>
                </a:gs>
                <a:gs pos="58000">
                  <a:srgbClr val="E2D587"/>
                </a:gs>
                <a:gs pos="93000">
                  <a:srgbClr val="FCF3A8"/>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10;&#10;Description automatically generated">
              <a:extLst>
                <a:ext uri="{FF2B5EF4-FFF2-40B4-BE49-F238E27FC236}">
                  <a16:creationId xmlns:a16="http://schemas.microsoft.com/office/drawing/2014/main" id="{643F83CC-5390-2274-78CC-11104093B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239" y="26267"/>
              <a:ext cx="1583760" cy="1584815"/>
            </a:xfrm>
            <a:prstGeom prst="rect">
              <a:avLst/>
            </a:prstGeom>
          </p:spPr>
        </p:pic>
        <p:pic>
          <p:nvPicPr>
            <p:cNvPr id="15" name="Picture 14" descr="Logo&#10;&#10;Description automatically generated">
              <a:extLst>
                <a:ext uri="{FF2B5EF4-FFF2-40B4-BE49-F238E27FC236}">
                  <a16:creationId xmlns:a16="http://schemas.microsoft.com/office/drawing/2014/main" id="{E897EC21-D590-9415-E34B-EA63DE5F0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
        <p:nvSpPr>
          <p:cNvPr id="2" name="Rectangle 1">
            <a:extLst>
              <a:ext uri="{FF2B5EF4-FFF2-40B4-BE49-F238E27FC236}">
                <a16:creationId xmlns:a16="http://schemas.microsoft.com/office/drawing/2014/main" id="{5B6ECC24-44B3-A6E2-2892-58D632D8433F}"/>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80491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5496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Impact of Suicide</a:t>
            </a:r>
          </a:p>
        </p:txBody>
      </p:sp>
      <p:pic>
        <p:nvPicPr>
          <p:cNvPr id="1026" name="Picture 2" descr="A man speaks while men in military uniform stand behind him.">
            <a:extLst>
              <a:ext uri="{FF2B5EF4-FFF2-40B4-BE49-F238E27FC236}">
                <a16:creationId xmlns:a16="http://schemas.microsoft.com/office/drawing/2014/main" id="{934D0F6B-8CBD-EA47-508A-274F6DC575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61189"/>
            <a:ext cx="9144000" cy="54180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1DBA983-4385-ADFB-3BDC-4B1306E2227F}"/>
              </a:ext>
            </a:extLst>
          </p:cNvPr>
          <p:cNvSpPr/>
          <p:nvPr/>
        </p:nvSpPr>
        <p:spPr>
          <a:xfrm>
            <a:off x="4552687" y="3165827"/>
            <a:ext cx="4435186" cy="781845"/>
          </a:xfrm>
          <a:prstGeom prst="roundRect">
            <a:avLst/>
          </a:prstGeom>
          <a:solidFill>
            <a:schemeClr val="tx2">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D9CE2-4A70-B0AA-06B1-B66E3CCE9F84}"/>
              </a:ext>
            </a:extLst>
          </p:cNvPr>
          <p:cNvSpPr/>
          <p:nvPr/>
        </p:nvSpPr>
        <p:spPr>
          <a:xfrm>
            <a:off x="4572000" y="4191000"/>
            <a:ext cx="4435186" cy="2174922"/>
          </a:xfrm>
          <a:prstGeom prst="roundRect">
            <a:avLst/>
          </a:prstGeom>
          <a:solidFill>
            <a:srgbClr val="F4B71A">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4" name="TextBox 3">
            <a:extLst>
              <a:ext uri="{FF2B5EF4-FFF2-40B4-BE49-F238E27FC236}">
                <a16:creationId xmlns:a16="http://schemas.microsoft.com/office/drawing/2014/main" id="{A524B5CD-D63E-55B1-4C88-D7A07A0E2A8A}"/>
              </a:ext>
            </a:extLst>
          </p:cNvPr>
          <p:cNvSpPr txBox="1"/>
          <p:nvPr/>
        </p:nvSpPr>
        <p:spPr>
          <a:xfrm>
            <a:off x="4710226" y="4283732"/>
            <a:ext cx="4234624" cy="2031325"/>
          </a:xfrm>
          <a:prstGeom prst="rect">
            <a:avLst/>
          </a:prstGeom>
          <a:noFill/>
        </p:spPr>
        <p:txBody>
          <a:bodyPr wrap="square">
            <a:spAutoFit/>
          </a:bodyPr>
          <a:lstStyle/>
          <a:p>
            <a:pPr algn="ctr"/>
            <a:r>
              <a:rPr lang="en-US" b="1" i="0" dirty="0">
                <a:solidFill>
                  <a:schemeClr val="bg1"/>
                </a:solidFill>
                <a:effectLst/>
              </a:rPr>
              <a:t>“Every death by suicide is a tragedy that </a:t>
            </a:r>
            <a:r>
              <a:rPr lang="en-US" b="1" i="0" u="sng" dirty="0">
                <a:solidFill>
                  <a:schemeClr val="bg1"/>
                </a:solidFill>
                <a:effectLst/>
              </a:rPr>
              <a:t>impacts</a:t>
            </a:r>
            <a:r>
              <a:rPr lang="en-US" b="1" i="0" dirty="0">
                <a:solidFill>
                  <a:schemeClr val="bg1"/>
                </a:solidFill>
                <a:effectLst/>
              </a:rPr>
              <a:t> our </a:t>
            </a:r>
            <a:r>
              <a:rPr lang="en-US" b="1" i="0" u="sng" dirty="0">
                <a:solidFill>
                  <a:schemeClr val="bg1"/>
                </a:solidFill>
                <a:effectLst/>
              </a:rPr>
              <a:t>people</a:t>
            </a:r>
            <a:r>
              <a:rPr lang="en-US" b="1" i="0" dirty="0">
                <a:solidFill>
                  <a:schemeClr val="bg1"/>
                </a:solidFill>
                <a:effectLst/>
              </a:rPr>
              <a:t>, our military </a:t>
            </a:r>
            <a:r>
              <a:rPr lang="en-US" b="1" i="0" u="sng" dirty="0">
                <a:solidFill>
                  <a:schemeClr val="bg1"/>
                </a:solidFill>
                <a:effectLst/>
              </a:rPr>
              <a:t>units</a:t>
            </a:r>
            <a:r>
              <a:rPr lang="en-US" b="1" i="0" dirty="0">
                <a:solidFill>
                  <a:schemeClr val="bg1"/>
                </a:solidFill>
                <a:effectLst/>
              </a:rPr>
              <a:t>, and our </a:t>
            </a:r>
            <a:r>
              <a:rPr lang="en-US" b="1" i="0" u="sng" dirty="0">
                <a:solidFill>
                  <a:schemeClr val="bg1"/>
                </a:solidFill>
                <a:effectLst/>
              </a:rPr>
              <a:t>readiness</a:t>
            </a:r>
            <a:r>
              <a:rPr lang="en-US" b="1" i="0" dirty="0">
                <a:solidFill>
                  <a:schemeClr val="bg1"/>
                </a:solidFill>
                <a:effectLst/>
              </a:rPr>
              <a:t>. </a:t>
            </a:r>
          </a:p>
          <a:p>
            <a:pPr algn="ctr"/>
            <a:endParaRPr lang="en-US" b="1" dirty="0">
              <a:solidFill>
                <a:schemeClr val="bg1"/>
              </a:solidFill>
            </a:endParaRPr>
          </a:p>
          <a:p>
            <a:pPr algn="ctr"/>
            <a:r>
              <a:rPr lang="en-US" b="1" i="0" dirty="0">
                <a:solidFill>
                  <a:schemeClr val="bg1"/>
                </a:solidFill>
                <a:effectLst/>
              </a:rPr>
              <a:t>That's why we remain committed to a comprehensive and integrated approach to suicide prevention.”</a:t>
            </a:r>
            <a:endParaRPr lang="en-US" b="1" dirty="0">
              <a:solidFill>
                <a:schemeClr val="bg1"/>
              </a:solidFill>
            </a:endParaRPr>
          </a:p>
        </p:txBody>
      </p:sp>
      <p:sp>
        <p:nvSpPr>
          <p:cNvPr id="14" name="TextBox 13">
            <a:extLst>
              <a:ext uri="{FF2B5EF4-FFF2-40B4-BE49-F238E27FC236}">
                <a16:creationId xmlns:a16="http://schemas.microsoft.com/office/drawing/2014/main" id="{C9BBC810-9846-9683-267B-5BFFE5C4CE93}"/>
              </a:ext>
            </a:extLst>
          </p:cNvPr>
          <p:cNvSpPr txBox="1"/>
          <p:nvPr/>
        </p:nvSpPr>
        <p:spPr>
          <a:xfrm>
            <a:off x="0" y="5719591"/>
            <a:ext cx="4435186" cy="646331"/>
          </a:xfrm>
          <a:prstGeom prst="rect">
            <a:avLst/>
          </a:prstGeom>
          <a:noFill/>
        </p:spPr>
        <p:txBody>
          <a:bodyPr wrap="square">
            <a:spAutoFit/>
          </a:bodyPr>
          <a:lstStyle/>
          <a:p>
            <a:pPr algn="ctr"/>
            <a:r>
              <a:rPr lang="en-US" b="1" dirty="0">
                <a:solidFill>
                  <a:schemeClr val="bg1"/>
                </a:solidFill>
                <a:latin typeface="+mj-lt"/>
              </a:rPr>
              <a:t>Secretary of Defense Lloyd Austin III</a:t>
            </a:r>
            <a:br>
              <a:rPr lang="en-US" b="1" dirty="0">
                <a:solidFill>
                  <a:schemeClr val="bg1"/>
                </a:solidFill>
                <a:latin typeface="+mj-lt"/>
              </a:rPr>
            </a:br>
            <a:r>
              <a:rPr lang="en-US" b="1" dirty="0">
                <a:solidFill>
                  <a:schemeClr val="bg1"/>
                </a:solidFill>
                <a:latin typeface="+mj-lt"/>
              </a:rPr>
              <a:t>Retired U.S. Army four-star general</a:t>
            </a:r>
          </a:p>
        </p:txBody>
      </p:sp>
      <p:sp>
        <p:nvSpPr>
          <p:cNvPr id="18" name="TextBox 17">
            <a:extLst>
              <a:ext uri="{FF2B5EF4-FFF2-40B4-BE49-F238E27FC236}">
                <a16:creationId xmlns:a16="http://schemas.microsoft.com/office/drawing/2014/main" id="{EF51FD09-DE1D-A9D9-DCF5-24E28F982A2D}"/>
              </a:ext>
            </a:extLst>
          </p:cNvPr>
          <p:cNvSpPr txBox="1"/>
          <p:nvPr/>
        </p:nvSpPr>
        <p:spPr>
          <a:xfrm>
            <a:off x="4572000" y="3118785"/>
            <a:ext cx="4435186" cy="785343"/>
          </a:xfrm>
          <a:prstGeom prst="rect">
            <a:avLst/>
          </a:prstGeom>
          <a:noFill/>
        </p:spPr>
        <p:txBody>
          <a:bodyPr wrap="square">
            <a:spAutoFit/>
          </a:bodyPr>
          <a:lstStyle/>
          <a:p>
            <a:pPr algn="ctr">
              <a:lnSpc>
                <a:spcPct val="150000"/>
              </a:lnSpc>
            </a:pPr>
            <a:r>
              <a:rPr lang="en-US" sz="1600" b="1" dirty="0">
                <a:solidFill>
                  <a:schemeClr val="bg1"/>
                </a:solidFill>
                <a:latin typeface="+mj-lt"/>
              </a:rPr>
              <a:t>One suicide is too many!</a:t>
            </a:r>
          </a:p>
          <a:p>
            <a:pPr algn="ctr">
              <a:lnSpc>
                <a:spcPct val="150000"/>
              </a:lnSpc>
            </a:pPr>
            <a:r>
              <a:rPr lang="en-US" sz="1600" b="1" dirty="0">
                <a:solidFill>
                  <a:schemeClr val="bg1"/>
                </a:solidFill>
                <a:latin typeface="+mj-lt"/>
              </a:rPr>
              <a:t>Each suicide death impacts ~135 people.</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1197" y="430"/>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8ED6F0B-ED62-E5DB-E301-181280307949}"/>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32239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7884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9144000" cy="5160432"/>
          </a:xfrm>
          <a:prstGeom prst="rect">
            <a:avLst/>
          </a:prstGeom>
        </p:spPr>
      </p:pic>
      <p:sp>
        <p:nvSpPr>
          <p:cNvPr id="57" name="Rectangle 56"/>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pic>
        <p:nvPicPr>
          <p:cNvPr id="22" name="Picture 2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4248" y="4533810"/>
            <a:ext cx="345246" cy="340722"/>
          </a:xfrm>
          <a:prstGeom prst="rect">
            <a:avLst/>
          </a:prstGeom>
        </p:spPr>
      </p:pic>
      <p:sp>
        <p:nvSpPr>
          <p:cNvPr id="18" name="Rectangle 17">
            <a:extLst>
              <a:ext uri="{FF2B5EF4-FFF2-40B4-BE49-F238E27FC236}">
                <a16:creationId xmlns:a16="http://schemas.microsoft.com/office/drawing/2014/main" id="{7BB38FDF-6C02-47DE-B983-A26F806D63EC}"/>
              </a:ext>
            </a:extLst>
          </p:cNvPr>
          <p:cNvSpPr/>
          <p:nvPr/>
        </p:nvSpPr>
        <p:spPr>
          <a:xfrm>
            <a:off x="6559464" y="5126490"/>
            <a:ext cx="1842855" cy="102539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29" name="TextBox 28">
            <a:extLst>
              <a:ext uri="{FF2B5EF4-FFF2-40B4-BE49-F238E27FC236}">
                <a16:creationId xmlns:a16="http://schemas.microsoft.com/office/drawing/2014/main" id="{75AE2224-BAE5-4B98-B0BC-009373D5DB20}"/>
              </a:ext>
            </a:extLst>
          </p:cNvPr>
          <p:cNvSpPr txBox="1"/>
          <p:nvPr/>
        </p:nvSpPr>
        <p:spPr>
          <a:xfrm>
            <a:off x="6632365" y="5225368"/>
            <a:ext cx="1812977" cy="830997"/>
          </a:xfrm>
          <a:prstGeom prst="rect">
            <a:avLst/>
          </a:prstGeom>
          <a:noFill/>
        </p:spPr>
        <p:txBody>
          <a:bodyPr wrap="square" rtlCol="0">
            <a:spAutoFit/>
          </a:bodyPr>
          <a:lstStyle/>
          <a:p>
            <a:r>
              <a:rPr lang="en-US" sz="1200" dirty="0">
                <a:latin typeface="Arial" panose="020B0604020202020204" pitchFamily="34" charset="0"/>
              </a:rPr>
              <a:t>How could a Soldier </a:t>
            </a:r>
            <a:r>
              <a:rPr lang="en-US" sz="1200" b="1" dirty="0">
                <a:latin typeface="Arial" panose="020B0604020202020204" pitchFamily="34" charset="0"/>
              </a:rPr>
              <a:t>leverage that value(s) </a:t>
            </a:r>
            <a:r>
              <a:rPr lang="en-US" sz="1200" dirty="0">
                <a:latin typeface="Arial" panose="020B0604020202020204" pitchFamily="34" charset="0"/>
              </a:rPr>
              <a:t>to help reduce suicide in the unit?</a:t>
            </a:r>
          </a:p>
        </p:txBody>
      </p:sp>
      <p:sp>
        <p:nvSpPr>
          <p:cNvPr id="33" name="Rectangle 32"/>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4" name="Rectangle 33"/>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35" name="Rectangle 34"/>
          <p:cNvSpPr/>
          <p:nvPr/>
        </p:nvSpPr>
        <p:spPr>
          <a:xfrm>
            <a:off x="857427" y="3087077"/>
            <a:ext cx="2649636"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36" name="Rectangle 35"/>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59" name="Rectangle 58"/>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7" name="Rectangle 36"/>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39" name="Rectangle 38"/>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58" name="Rectangle 57"/>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40" name="Rectangle 39"/>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41" name="Rectangle 40"/>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43" name="Picture 4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5341" y="3651359"/>
            <a:ext cx="345246" cy="34072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20466" y="5075539"/>
            <a:ext cx="345246" cy="34072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4047" y="3656117"/>
            <a:ext cx="345246" cy="34072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323245"/>
            <a:ext cx="345246" cy="340722"/>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859246"/>
            <a:ext cx="345246" cy="3407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5576515"/>
            <a:ext cx="345246" cy="340722"/>
          </a:xfrm>
          <a:prstGeom prst="rect">
            <a:avLst/>
          </a:prstGeom>
        </p:spPr>
      </p:pic>
      <p:sp>
        <p:nvSpPr>
          <p:cNvPr id="49" name="Rectangle 48">
            <a:extLst>
              <a:ext uri="{FF2B5EF4-FFF2-40B4-BE49-F238E27FC236}">
                <a16:creationId xmlns:a16="http://schemas.microsoft.com/office/drawing/2014/main" id="{7BB38FDF-6C02-47DE-B983-A26F806D63EC}"/>
              </a:ext>
            </a:extLst>
          </p:cNvPr>
          <p:cNvSpPr/>
          <p:nvPr/>
        </p:nvSpPr>
        <p:spPr>
          <a:xfrm>
            <a:off x="6864627" y="4016111"/>
            <a:ext cx="1919537" cy="962011"/>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50" name="TextBox 49">
            <a:extLst>
              <a:ext uri="{FF2B5EF4-FFF2-40B4-BE49-F238E27FC236}">
                <a16:creationId xmlns:a16="http://schemas.microsoft.com/office/drawing/2014/main" id="{75AE2224-BAE5-4B98-B0BC-009373D5DB20}"/>
              </a:ext>
            </a:extLst>
          </p:cNvPr>
          <p:cNvSpPr txBox="1"/>
          <p:nvPr/>
        </p:nvSpPr>
        <p:spPr>
          <a:xfrm>
            <a:off x="6911852" y="4072454"/>
            <a:ext cx="1872312" cy="830997"/>
          </a:xfrm>
          <a:prstGeom prst="rect">
            <a:avLst/>
          </a:prstGeom>
          <a:noFill/>
        </p:spPr>
        <p:txBody>
          <a:bodyPr wrap="square" rtlCol="0">
            <a:spAutoFit/>
          </a:bodyPr>
          <a:lstStyle/>
          <a:p>
            <a:r>
              <a:rPr lang="en-US" sz="1200" dirty="0">
                <a:latin typeface="Arial" panose="020B0604020202020204" pitchFamily="34" charset="0"/>
              </a:rPr>
              <a:t>Which </a:t>
            </a:r>
            <a:r>
              <a:rPr lang="en-US" sz="1200" b="1" dirty="0">
                <a:latin typeface="Arial" panose="020B0604020202020204" pitchFamily="34" charset="0"/>
              </a:rPr>
              <a:t>Army Value(s) </a:t>
            </a:r>
            <a:r>
              <a:rPr lang="en-US" sz="1200" dirty="0">
                <a:latin typeface="Arial" panose="020B0604020202020204" pitchFamily="34" charset="0"/>
              </a:rPr>
              <a:t>do you believe are most impactful to your role in preventing suicide?</a:t>
            </a:r>
          </a:p>
        </p:txBody>
      </p:sp>
      <p:cxnSp>
        <p:nvCxnSpPr>
          <p:cNvPr id="53" name="Straight Connector 52"/>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1211" y="3719032"/>
            <a:ext cx="511257" cy="511257"/>
          </a:xfrm>
          <a:prstGeom prst="rect">
            <a:avLst/>
          </a:prstGeom>
          <a:effectLst>
            <a:outerShdw dist="25400" dir="2700000" algn="tl" rotWithShape="0">
              <a:prstClr val="black">
                <a:alpha val="15000"/>
              </a:prstClr>
            </a:outerShdw>
          </a:effectLst>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953" y="4831796"/>
            <a:ext cx="511257" cy="511257"/>
          </a:xfrm>
          <a:prstGeom prst="rect">
            <a:avLst/>
          </a:prstGeom>
          <a:effectLst>
            <a:outerShdw dist="25400" dir="2700000" algn="tl" rotWithShape="0">
              <a:prstClr val="black">
                <a:alpha val="15000"/>
              </a:prstClr>
            </a:outerShdw>
          </a:effectLst>
        </p:spPr>
      </p:pic>
      <p:sp>
        <p:nvSpPr>
          <p:cNvPr id="61" name="Rectangle 60">
            <a:extLst>
              <a:ext uri="{FF2B5EF4-FFF2-40B4-BE49-F238E27FC236}">
                <a16:creationId xmlns:a16="http://schemas.microsoft.com/office/drawing/2014/main" id="{20737131-D219-1DAD-110B-C525487A9DBA}"/>
              </a:ext>
            </a:extLst>
          </p:cNvPr>
          <p:cNvSpPr/>
          <p:nvPr/>
        </p:nvSpPr>
        <p:spPr>
          <a:xfrm>
            <a:off x="-59267" y="-45093"/>
            <a:ext cx="9398000" cy="136589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3">
            <a:extLst>
              <a:ext uri="{FF2B5EF4-FFF2-40B4-BE49-F238E27FC236}">
                <a16:creationId xmlns:a16="http://schemas.microsoft.com/office/drawing/2014/main" id="{FB4E2378-F6AB-6D54-A233-BE0213C850A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Suicide Prevention</a:t>
            </a:r>
          </a:p>
        </p:txBody>
      </p:sp>
      <p:grpSp>
        <p:nvGrpSpPr>
          <p:cNvPr id="63" name="Group 62">
            <a:extLst>
              <a:ext uri="{FF2B5EF4-FFF2-40B4-BE49-F238E27FC236}">
                <a16:creationId xmlns:a16="http://schemas.microsoft.com/office/drawing/2014/main" id="{FED4CF08-AA26-9AD4-0689-D3C60818B9FD}"/>
              </a:ext>
            </a:extLst>
          </p:cNvPr>
          <p:cNvGrpSpPr/>
          <p:nvPr/>
        </p:nvGrpSpPr>
        <p:grpSpPr>
          <a:xfrm>
            <a:off x="131197" y="430"/>
            <a:ext cx="9015516" cy="1060759"/>
            <a:chOff x="131197" y="430"/>
            <a:chExt cx="9015516" cy="1060759"/>
          </a:xfrm>
        </p:grpSpPr>
        <p:pic>
          <p:nvPicPr>
            <p:cNvPr id="64" name="Picture 63" descr="Logo&#10;&#10;Description automatically generated">
              <a:extLst>
                <a:ext uri="{FF2B5EF4-FFF2-40B4-BE49-F238E27FC236}">
                  <a16:creationId xmlns:a16="http://schemas.microsoft.com/office/drawing/2014/main" id="{5C531725-81E8-1008-46D7-DCB0C2B046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5" name="Picture 64" descr="Logo&#10;&#10;Description automatically generated">
              <a:extLst>
                <a:ext uri="{FF2B5EF4-FFF2-40B4-BE49-F238E27FC236}">
                  <a16:creationId xmlns:a16="http://schemas.microsoft.com/office/drawing/2014/main" id="{A986D166-6737-68FD-7836-8950F379AD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6" name="Picture 8">
            <a:extLst>
              <a:ext uri="{FF2B5EF4-FFF2-40B4-BE49-F238E27FC236}">
                <a16:creationId xmlns:a16="http://schemas.microsoft.com/office/drawing/2014/main" id="{30F25DE2-3D91-5453-7328-50CB31E732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34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9951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76413"/>
            <a:ext cx="9143998" cy="5205982"/>
          </a:xfrm>
          <a:prstGeom prst="rect">
            <a:avLst/>
          </a:prstGeom>
        </p:spPr>
      </p:pic>
      <p:sp>
        <p:nvSpPr>
          <p:cNvPr id="2" name="Title 1"/>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p:cNvSpPr/>
          <p:nvPr/>
        </p:nvSpPr>
        <p:spPr>
          <a:xfrm>
            <a:off x="5016500" y="2057399"/>
            <a:ext cx="2851150" cy="3600986"/>
          </a:xfrm>
          <a:prstGeom prst="rect">
            <a:avLst/>
          </a:prstGeom>
        </p:spPr>
        <p:txBody>
          <a:bodyPr wrap="square">
            <a:spAutoFit/>
          </a:bodyPr>
          <a:lstStyle/>
          <a:p>
            <a:pPr marL="57150" lvl="1">
              <a:spcBef>
                <a:spcPts val="1200"/>
              </a:spcBef>
              <a:spcAft>
                <a:spcPts val="1200"/>
              </a:spcAft>
              <a:defRPr/>
            </a:pPr>
            <a:r>
              <a:rPr lang="en-US" sz="1600" dirty="0">
                <a:solidFill>
                  <a:schemeClr val="bg1"/>
                </a:solidFill>
                <a:latin typeface="+mj-lt"/>
                <a:cs typeface="Arial" panose="020B0604020202020204" pitchFamily="34" charset="0"/>
              </a:rPr>
              <a:t>To increase awareness of protective factors, risk factors, and warning signs that contribute to a person’s level of risk for suicide</a:t>
            </a:r>
          </a:p>
          <a:p>
            <a:pPr marL="57150" lvl="1">
              <a:spcBef>
                <a:spcPts val="1200"/>
              </a:spcBef>
              <a:spcAft>
                <a:spcPts val="1200"/>
              </a:spcAft>
              <a:defRPr/>
            </a:pPr>
            <a:r>
              <a:rPr lang="en-US" sz="1600" dirty="0">
                <a:solidFill>
                  <a:schemeClr val="bg1"/>
                </a:solidFill>
                <a:latin typeface="+mj-lt"/>
                <a:cs typeface="Arial" panose="020B0604020202020204" pitchFamily="34" charset="0"/>
              </a:rPr>
              <a:t>To equip you with specific actions that can be taken to bolster protective factors, mitigate risk, and intervene in a crisis in order to help prevent suicide by utilizing the steps Ask, Care, Escort (ACE)</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31" name="Rectangle 30">
            <a:extLst>
              <a:ext uri="{FF2B5EF4-FFF2-40B4-BE49-F238E27FC236}">
                <a16:creationId xmlns:a16="http://schemas.microsoft.com/office/drawing/2014/main" id="{85E41F46-964E-B385-ADAC-3CCC3909B738}"/>
              </a:ext>
            </a:extLst>
          </p:cNvPr>
          <p:cNvSpPr/>
          <p:nvPr/>
        </p:nvSpPr>
        <p:spPr>
          <a:xfrm>
            <a:off x="-59267" y="-45093"/>
            <a:ext cx="9228389"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5ECE0B5A-D80C-0AE6-2DD4-63B1A42D4FE2}"/>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35" name="Group 34">
            <a:extLst>
              <a:ext uri="{FF2B5EF4-FFF2-40B4-BE49-F238E27FC236}">
                <a16:creationId xmlns:a16="http://schemas.microsoft.com/office/drawing/2014/main" id="{6E872985-6663-D5DF-5660-AF31E85B688C}"/>
              </a:ext>
            </a:extLst>
          </p:cNvPr>
          <p:cNvGrpSpPr/>
          <p:nvPr/>
        </p:nvGrpSpPr>
        <p:grpSpPr>
          <a:xfrm>
            <a:off x="131197" y="430"/>
            <a:ext cx="9015516" cy="1060759"/>
            <a:chOff x="131197" y="430"/>
            <a:chExt cx="9015516" cy="1060759"/>
          </a:xfrm>
        </p:grpSpPr>
        <p:pic>
          <p:nvPicPr>
            <p:cNvPr id="36" name="Picture 35" descr="Logo&#10;&#10;Description automatically generated">
              <a:extLst>
                <a:ext uri="{FF2B5EF4-FFF2-40B4-BE49-F238E27FC236}">
                  <a16:creationId xmlns:a16="http://schemas.microsoft.com/office/drawing/2014/main" id="{DA1646A9-0300-E4D8-2B83-C7AE2F821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7" name="Picture 36" descr="Logo&#10;&#10;Description automatically generated">
              <a:extLst>
                <a:ext uri="{FF2B5EF4-FFF2-40B4-BE49-F238E27FC236}">
                  <a16:creationId xmlns:a16="http://schemas.microsoft.com/office/drawing/2014/main" id="{BA51CAFB-A66D-7742-0FA5-70F62AB12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8" name="Picture 8">
            <a:extLst>
              <a:ext uri="{FF2B5EF4-FFF2-40B4-BE49-F238E27FC236}">
                <a16:creationId xmlns:a16="http://schemas.microsoft.com/office/drawing/2014/main" id="{05BD02CF-DA09-5FD7-E5ED-27A58BA80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58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2189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7864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p:cNvSpPr/>
          <p:nvPr/>
        </p:nvSpPr>
        <p:spPr>
          <a:xfrm>
            <a:off x="929757" y="1871124"/>
            <a:ext cx="7585593" cy="7987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Time-sensitive concerns for suicide risk</a:t>
            </a:r>
          </a:p>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		Stop and deal with this </a:t>
            </a:r>
            <a:r>
              <a:rPr lang="en-US" sz="2400" b="1" u="sng" dirty="0">
                <a:solidFill>
                  <a:schemeClr val="bg1"/>
                </a:solidFill>
                <a:latin typeface="Arial" panose="020B0604020202020204" pitchFamily="34" charset="0"/>
                <a:cs typeface="Arial" panose="020B0604020202020204" pitchFamily="34" charset="0"/>
              </a:rPr>
              <a:t>NOW</a:t>
            </a:r>
          </a:p>
        </p:txBody>
      </p:sp>
      <p:sp>
        <p:nvSpPr>
          <p:cNvPr id="15" name="Rectangle 14"/>
          <p:cNvSpPr/>
          <p:nvPr/>
        </p:nvSpPr>
        <p:spPr>
          <a:xfrm>
            <a:off x="770737" y="3542373"/>
            <a:ext cx="7744614"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Issues that increase suicide risk</a:t>
            </a:r>
          </a:p>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		Check in and follow up</a:t>
            </a: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7740902"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Behaviors or supports that reduce risk</a:t>
            </a:r>
          </a:p>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a:srcRect l="27351" r="-36084" b="7143"/>
          <a:stretch/>
        </p:blipFill>
        <p:spPr>
          <a:xfrm>
            <a:off x="0" y="1375766"/>
            <a:ext cx="5536641" cy="5147534"/>
          </a:xfrm>
          <a:prstGeom prst="rect">
            <a:avLst/>
          </a:prstGeom>
        </p:spPr>
      </p:pic>
      <p:sp>
        <p:nvSpPr>
          <p:cNvPr id="20" name="Rounded Rectangle 19"/>
          <p:cNvSpPr/>
          <p:nvPr/>
        </p:nvSpPr>
        <p:spPr>
          <a:xfrm>
            <a:off x="2208469"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20847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208468"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Risks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9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7500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 y="0"/>
            <a:ext cx="9137673" cy="6858000"/>
          </a:xfrm>
          <a:prstGeom prst="rect">
            <a:avLst/>
          </a:prstGeom>
        </p:spPr>
      </p:pic>
      <p:sp>
        <p:nvSpPr>
          <p:cNvPr id="5" name="TextBox 4"/>
          <p:cNvSpPr txBox="1"/>
          <p:nvPr/>
        </p:nvSpPr>
        <p:spPr>
          <a:xfrm>
            <a:off x="1202335" y="4260671"/>
            <a:ext cx="3291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General information (e.g., relationship or family status, hobbies)</a:t>
            </a:r>
          </a:p>
        </p:txBody>
      </p:sp>
      <p:sp>
        <p:nvSpPr>
          <p:cNvPr id="6" name="TextBox 5"/>
          <p:cNvSpPr txBox="1"/>
          <p:nvPr/>
        </p:nvSpPr>
        <p:spPr>
          <a:xfrm>
            <a:off x="1202335" y="3488638"/>
            <a:ext cx="40046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reactions to stress or typical coping behaviors</a:t>
            </a:r>
          </a:p>
        </p:txBody>
      </p:sp>
      <p:sp>
        <p:nvSpPr>
          <p:cNvPr id="4" name="TextBox 3"/>
          <p:cNvSpPr txBox="1"/>
          <p:nvPr/>
        </p:nvSpPr>
        <p:spPr>
          <a:xfrm>
            <a:off x="1158334" y="2993604"/>
            <a:ext cx="3502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behaviors and moods</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
        <p:nvSpPr>
          <p:cNvPr id="10" name="Rectangle 9">
            <a:extLst>
              <a:ext uri="{FF2B5EF4-FFF2-40B4-BE49-F238E27FC236}">
                <a16:creationId xmlns:a16="http://schemas.microsoft.com/office/drawing/2014/main" id="{92BF20F5-E176-4F40-B4BB-D8931849A102}"/>
              </a:ext>
            </a:extLst>
          </p:cNvPr>
          <p:cNvSpPr/>
          <p:nvPr/>
        </p:nvSpPr>
        <p:spPr>
          <a:xfrm>
            <a:off x="5360092" y="4570127"/>
            <a:ext cx="2850458" cy="1296279"/>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453513" y="4667317"/>
            <a:ext cx="2706237" cy="1077218"/>
          </a:xfrm>
          <a:prstGeom prst="rect">
            <a:avLst/>
          </a:prstGeom>
          <a:noFill/>
          <a:ln w="38100">
            <a:noFill/>
          </a:ln>
        </p:spPr>
        <p:txBody>
          <a:bodyPr wrap="square" rtlCol="0">
            <a:spAutoFit/>
          </a:bodyPr>
          <a:lstStyle/>
          <a:p>
            <a:pPr>
              <a:spcBef>
                <a:spcPts val="600"/>
              </a:spcBef>
            </a:pPr>
            <a:r>
              <a:rPr lang="en-US" sz="1600" dirty="0"/>
              <a:t>Knowing the </a:t>
            </a:r>
            <a:r>
              <a:rPr lang="en-US" sz="1600" dirty="0">
                <a:solidFill>
                  <a:srgbClr val="343B33"/>
                </a:solidFill>
              </a:rPr>
              <a:t>BASELINE</a:t>
            </a:r>
            <a:r>
              <a:rPr lang="en-US" sz="1600" dirty="0"/>
              <a:t> of those around you is foundational to recognizing change and identifying risk.</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Establish a Baseline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4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5653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7254FF-C2CB-5F7E-FCCC-40B317CA41C4}"/>
              </a:ext>
            </a:extLst>
          </p:cNvPr>
          <p:cNvSpPr/>
          <p:nvPr/>
        </p:nvSpPr>
        <p:spPr>
          <a:xfrm>
            <a:off x="3935128" y="2305751"/>
            <a:ext cx="4776193" cy="957868"/>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5936"/>
            <a:ext cx="9144000" cy="5707446"/>
          </a:xfrm>
          <a:prstGeom prst="rect">
            <a:avLst/>
          </a:prstGeom>
        </p:spPr>
      </p:pic>
      <p:sp>
        <p:nvSpPr>
          <p:cNvPr id="15" name="TextBox 14">
            <a:extLst>
              <a:ext uri="{FF2B5EF4-FFF2-40B4-BE49-F238E27FC236}">
                <a16:creationId xmlns:a16="http://schemas.microsoft.com/office/drawing/2014/main" id="{463CE7D2-CE32-4BDF-98E6-8C5F0CA5A68F}"/>
              </a:ext>
            </a:extLst>
          </p:cNvPr>
          <p:cNvSpPr txBox="1"/>
          <p:nvPr/>
        </p:nvSpPr>
        <p:spPr>
          <a:xfrm>
            <a:off x="4151467" y="1086575"/>
            <a:ext cx="4776193" cy="5570756"/>
          </a:xfrm>
          <a:prstGeom prst="rect">
            <a:avLst/>
          </a:prstGeom>
          <a:noFill/>
        </p:spPr>
        <p:txBody>
          <a:bodyPr wrap="square" rtlCol="0">
            <a:spAutoFit/>
          </a:bodyPr>
          <a:lstStyle/>
          <a:p>
            <a:r>
              <a:rPr lang="en-US" b="1" dirty="0">
                <a:solidFill>
                  <a:schemeClr val="tx1">
                    <a:lumMod val="95000"/>
                    <a:lumOff val="5000"/>
                  </a:schemeClr>
                </a:solidFill>
                <a:latin typeface="+mj-lt"/>
              </a:rPr>
              <a:t>Protective factors </a:t>
            </a:r>
            <a:r>
              <a:rPr lang="en-US" dirty="0">
                <a:solidFill>
                  <a:srgbClr val="222222"/>
                </a:solidFill>
                <a:latin typeface="+mj-lt"/>
              </a:rPr>
              <a:t>are skills, strengths, </a:t>
            </a:r>
            <a:br>
              <a:rPr lang="en-US" dirty="0">
                <a:solidFill>
                  <a:srgbClr val="222222"/>
                </a:solidFill>
                <a:latin typeface="+mj-lt"/>
              </a:rPr>
            </a:br>
            <a:r>
              <a:rPr lang="en-US" dirty="0">
                <a:solidFill>
                  <a:srgbClr val="222222"/>
                </a:solidFill>
                <a:latin typeface="+mj-lt"/>
              </a:rPr>
              <a:t>or resources that help people deal more effectively with stressful events</a:t>
            </a:r>
          </a:p>
          <a:p>
            <a:endParaRPr lang="en-US" dirty="0">
              <a:solidFill>
                <a:srgbClr val="222222"/>
              </a:solidFill>
              <a:latin typeface="+mj-lt"/>
            </a:endParaRPr>
          </a:p>
          <a:p>
            <a:endParaRPr lang="en-US" dirty="0">
              <a:solidFill>
                <a:srgbClr val="222222"/>
              </a:solidFill>
              <a:latin typeface="+mj-lt"/>
            </a:endParaRPr>
          </a:p>
          <a:p>
            <a:r>
              <a:rPr lang="en-US" dirty="0">
                <a:solidFill>
                  <a:srgbClr val="222222"/>
                </a:solidFill>
                <a:latin typeface="+mj-lt"/>
              </a:rPr>
              <a:t>What are some examples of protective factors that can help offset or mitigate risk?</a:t>
            </a:r>
            <a:endParaRPr lang="en-US" dirty="0">
              <a:latin typeface="+mj-lt"/>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r>
              <a:rPr lang="en-US" dirty="0">
                <a:solidFill>
                  <a:schemeClr val="tx1">
                    <a:lumMod val="95000"/>
                    <a:lumOff val="5000"/>
                  </a:schemeClr>
                </a:solidFill>
                <a:latin typeface="Arial" panose="020B0604020202020204" pitchFamily="34" charset="0"/>
              </a:rPr>
              <a:t>To help offset or mitigate risk:</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Use productive coping skills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Be willing to talk with others </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Cultivate strong personal relationships and unit cohesion</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Utilize professional resources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Connect to a strong sense of purpose</a:t>
            </a:r>
          </a:p>
          <a:p>
            <a:pPr marL="742950" lvl="1" indent="-285750">
              <a:buFont typeface="Arial" panose="020B0604020202020204" pitchFamily="34" charset="0"/>
              <a:buChar char="•"/>
            </a:pPr>
            <a:endParaRPr lang="en-US" b="1" dirty="0">
              <a:solidFill>
                <a:schemeClr val="tx1">
                  <a:lumMod val="95000"/>
                  <a:lumOff val="5000"/>
                </a:schemeClr>
              </a:solidFill>
              <a:latin typeface="Arial" panose="020B0604020202020204" pitchFamily="34"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2DDC6BB-803F-5991-A04E-6188DCE164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2985" y="2066275"/>
            <a:ext cx="511257" cy="511257"/>
          </a:xfrm>
          <a:prstGeom prst="rect">
            <a:avLst/>
          </a:prstGeom>
          <a:effectLst>
            <a:outerShdw dist="25400" dir="2700000" algn="tl" rotWithShape="0">
              <a:prstClr val="black">
                <a:alpha val="15000"/>
              </a:prstClr>
            </a:outerShdw>
          </a:effectLst>
        </p:spPr>
      </p:pic>
    </p:spTree>
    <p:extLst>
      <p:ext uri="{BB962C8B-B14F-4D97-AF65-F5344CB8AC3E}">
        <p14:creationId xmlns:p14="http://schemas.microsoft.com/office/powerpoint/2010/main" val="2662721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2936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 y="1573566"/>
            <a:ext cx="7071823" cy="3328634"/>
          </a:xfrm>
          <a:prstGeom prst="rect">
            <a:avLst/>
          </a:prstGeom>
        </p:spPr>
      </p:pic>
      <p:sp>
        <p:nvSpPr>
          <p:cNvPr id="14" name="TextBox 13"/>
          <p:cNvSpPr txBox="1"/>
          <p:nvPr/>
        </p:nvSpPr>
        <p:spPr>
          <a:xfrm>
            <a:off x="1240084" y="3768735"/>
            <a:ext cx="1780518" cy="1246495"/>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how they are doing or about a specific aspect of their life</a:t>
            </a:r>
          </a:p>
          <a:p>
            <a:pPr algn="ctr"/>
            <a:endParaRPr lang="en-US" sz="1500" dirty="0">
              <a:solidFill>
                <a:schemeClr val="bg1"/>
              </a:solidFill>
            </a:endParaRPr>
          </a:p>
        </p:txBody>
      </p:sp>
      <p:sp>
        <p:nvSpPr>
          <p:cNvPr id="15" name="TextBox 14"/>
          <p:cNvSpPr txBox="1"/>
          <p:nvPr/>
        </p:nvSpPr>
        <p:spPr>
          <a:xfrm>
            <a:off x="3503488" y="3766191"/>
            <a:ext cx="1904549" cy="1246495"/>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actively listening and show interest in what they share</a:t>
            </a:r>
          </a:p>
          <a:p>
            <a:pPr algn="ctr"/>
            <a:endParaRPr lang="en-US" sz="1500" dirty="0">
              <a:solidFill>
                <a:schemeClr val="bg1"/>
              </a:solidFill>
            </a:endParaRPr>
          </a:p>
        </p:txBody>
      </p:sp>
      <p:sp>
        <p:nvSpPr>
          <p:cNvPr id="16" name="TextBox 15"/>
          <p:cNvSpPr txBox="1"/>
          <p:nvPr/>
        </p:nvSpPr>
        <p:spPr>
          <a:xfrm>
            <a:off x="5814718" y="3775571"/>
            <a:ext cx="1904549"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by encouraging proactive use of resources</a:t>
            </a:r>
          </a:p>
          <a:p>
            <a:pPr algn="ctr"/>
            <a:endParaRPr lang="en-US" sz="1500" dirty="0">
              <a:solidFill>
                <a:schemeClr val="bg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081" y="1926717"/>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240" y="1782013"/>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664" y="1861739"/>
            <a:ext cx="772700" cy="1776206"/>
          </a:xfrm>
          <a:prstGeom prst="rect">
            <a:avLst/>
          </a:prstGeom>
          <a:effectLst>
            <a:outerShdw dist="88900" dir="2700000" algn="tl" rotWithShape="0">
              <a:prstClr val="black">
                <a:alpha val="5000"/>
              </a:prstClr>
            </a:outerShdw>
          </a:effectLst>
        </p:spPr>
      </p:pic>
      <p:cxnSp>
        <p:nvCxnSpPr>
          <p:cNvPr id="7" name="Straight Connector 6"/>
          <p:cNvCxnSpPr>
            <a:cxnSpLocks/>
          </p:cNvCxnSpPr>
          <p:nvPr/>
        </p:nvCxnSpPr>
        <p:spPr>
          <a:xfrm>
            <a:off x="1240084" y="3716266"/>
            <a:ext cx="187759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350348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81471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22" name="Rectangle 21">
            <a:extLst>
              <a:ext uri="{FF2B5EF4-FFF2-40B4-BE49-F238E27FC236}">
                <a16:creationId xmlns:a16="http://schemas.microsoft.com/office/drawing/2014/main" id="{92BF20F5-E176-4F40-B4BB-D8931849A102}"/>
              </a:ext>
            </a:extLst>
          </p:cNvPr>
          <p:cNvSpPr/>
          <p:nvPr/>
        </p:nvSpPr>
        <p:spPr>
          <a:xfrm>
            <a:off x="2334928" y="5429951"/>
            <a:ext cx="6146217" cy="72653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2453108" y="5483865"/>
            <a:ext cx="5970887" cy="584775"/>
          </a:xfrm>
          <a:prstGeom prst="rect">
            <a:avLst/>
          </a:prstGeom>
        </p:spPr>
        <p:txBody>
          <a:bodyPr wrap="square">
            <a:spAutoFit/>
          </a:bodyPr>
          <a:lstStyle/>
          <a:p>
            <a:pPr lvl="0" defTabSz="916093">
              <a:defRPr/>
            </a:pP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enhance protective factors within your unit?</a:t>
            </a: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670" y="5185947"/>
            <a:ext cx="511257" cy="511257"/>
          </a:xfrm>
          <a:prstGeom prst="rect">
            <a:avLst/>
          </a:prstGeom>
          <a:effectLst>
            <a:outerShdw dist="25400" dir="2700000" algn="tl" rotWithShape="0">
              <a:prstClr val="black">
                <a:alpha val="15000"/>
              </a:prstClr>
            </a:outerShdw>
          </a:effectLst>
        </p:spPr>
      </p:pic>
      <p:sp>
        <p:nvSpPr>
          <p:cNvPr id="3" name="Rectangle 2">
            <a:extLst>
              <a:ext uri="{FF2B5EF4-FFF2-40B4-BE49-F238E27FC236}">
                <a16:creationId xmlns:a16="http://schemas.microsoft.com/office/drawing/2014/main" id="{78B6F02E-D1CD-7223-A891-8ECC3E4FF084}"/>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8C76E23-29FB-1310-C701-39B600FD66C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Strengthen Protective Factors</a:t>
            </a:r>
          </a:p>
        </p:txBody>
      </p:sp>
      <p:grpSp>
        <p:nvGrpSpPr>
          <p:cNvPr id="6" name="Group 5">
            <a:extLst>
              <a:ext uri="{FF2B5EF4-FFF2-40B4-BE49-F238E27FC236}">
                <a16:creationId xmlns:a16="http://schemas.microsoft.com/office/drawing/2014/main" id="{FA189317-17BF-3375-D239-7575E868B0E5}"/>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3DFF404A-415A-D0B5-7528-C0BAA973CC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94CE8898-DD90-4ABC-052D-B04071B1E6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BECF788-1C46-9940-9558-8A1D09EA30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50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829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8407"/>
            <a:ext cx="9144000" cy="5707446"/>
          </a:xfrm>
          <a:prstGeom prst="rect">
            <a:avLst/>
          </a:prstGeom>
        </p:spPr>
      </p:pic>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5" name="Rectangle 4"/>
          <p:cNvSpPr/>
          <p:nvPr/>
        </p:nvSpPr>
        <p:spPr>
          <a:xfrm>
            <a:off x="4345989" y="1937205"/>
            <a:ext cx="4067762" cy="3123932"/>
          </a:xfrm>
          <a:prstGeom prst="rect">
            <a:avLst/>
          </a:prstGeom>
        </p:spPr>
        <p:txBody>
          <a:bodyPr wrap="square">
            <a:spAutoFit/>
          </a:bodyPr>
          <a:lstStyle/>
          <a:p>
            <a:pPr lvl="0" defTabSz="914400" eaLnBrk="0" fontAlgn="base" hangingPunct="0">
              <a:spcBef>
                <a:spcPts val="1200"/>
              </a:spcBef>
              <a:spcAft>
                <a:spcPts val="600"/>
              </a:spcAft>
              <a:defRPr/>
            </a:pPr>
            <a:r>
              <a:rPr lang="en-US" dirty="0">
                <a:solidFill>
                  <a:srgbClr val="222222"/>
                </a:solidFill>
                <a:latin typeface="Arial" panose="020B0604020202020204" pitchFamily="34" charset="0"/>
                <a:cs typeface="Arial" panose="020B0604020202020204" pitchFamily="34" charset="0"/>
              </a:rPr>
              <a:t>Y</a:t>
            </a:r>
            <a:r>
              <a:rPr lang="en-US" sz="1800" b="0" baseline="0" dirty="0">
                <a:solidFill>
                  <a:srgbClr val="222222"/>
                </a:solidFill>
                <a:latin typeface="Arial" panose="020B0604020202020204" pitchFamily="34" charset="0"/>
                <a:cs typeface="Arial" panose="020B0604020202020204" pitchFamily="34" charset="0"/>
              </a:rPr>
              <a:t>ou have likely developed </a:t>
            </a:r>
            <a:r>
              <a:rPr lang="en-US" sz="1800" b="1" baseline="0" dirty="0">
                <a:solidFill>
                  <a:srgbClr val="222222"/>
                </a:solidFill>
                <a:latin typeface="Arial" panose="020B0604020202020204" pitchFamily="34" charset="0"/>
                <a:cs typeface="Arial" panose="020B0604020202020204" pitchFamily="34" charset="0"/>
              </a:rPr>
              <a:t>skills, strengths,</a:t>
            </a:r>
            <a:r>
              <a:rPr lang="en-US" sz="1800" b="0" baseline="0" dirty="0">
                <a:solidFill>
                  <a:srgbClr val="222222"/>
                </a:solidFill>
                <a:latin typeface="Arial" panose="020B0604020202020204" pitchFamily="34" charset="0"/>
                <a:cs typeface="Arial" panose="020B0604020202020204" pitchFamily="34" charset="0"/>
              </a:rPr>
              <a:t> and </a:t>
            </a:r>
            <a:r>
              <a:rPr lang="en-US" sz="1800" b="1" baseline="0" dirty="0">
                <a:solidFill>
                  <a:srgbClr val="222222"/>
                </a:solidFill>
                <a:latin typeface="Arial" panose="020B0604020202020204" pitchFamily="34" charset="0"/>
                <a:cs typeface="Arial" panose="020B0604020202020204" pitchFamily="34" charset="0"/>
              </a:rPr>
              <a:t>utilized resources </a:t>
            </a:r>
            <a:r>
              <a:rPr lang="en-US" sz="1800" b="0" baseline="0" dirty="0">
                <a:solidFill>
                  <a:srgbClr val="222222"/>
                </a:solidFill>
                <a:latin typeface="Arial" panose="020B0604020202020204" pitchFamily="34" charset="0"/>
                <a:cs typeface="Arial" panose="020B0604020202020204" pitchFamily="34" charset="0"/>
              </a:rPr>
              <a:t>that help you to effectively cope with and overcome challenges. </a:t>
            </a: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Everyone still has some level of risk.</a:t>
            </a: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Protective factors help decrease the chances that a combination of risk factors result in negative outcomes.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05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53357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12934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7835"/>
            <a:ext cx="9143999" cy="553915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5" name="TextBox 4">
            <a:extLst>
              <a:ext uri="{FF2B5EF4-FFF2-40B4-BE49-F238E27FC236}">
                <a16:creationId xmlns:a16="http://schemas.microsoft.com/office/drawing/2014/main" id="{5C06E2D3-CA07-0468-1023-78959907B49B}"/>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6" name="Rectangle 5">
            <a:extLst>
              <a:ext uri="{FF2B5EF4-FFF2-40B4-BE49-F238E27FC236}">
                <a16:creationId xmlns:a16="http://schemas.microsoft.com/office/drawing/2014/main" id="{112DE9DD-A4E6-3A41-4423-BB1D397F1097}"/>
              </a:ext>
            </a:extLst>
          </p:cNvPr>
          <p:cNvSpPr/>
          <p:nvPr/>
        </p:nvSpPr>
        <p:spPr>
          <a:xfrm>
            <a:off x="995577" y="2525539"/>
            <a:ext cx="7612716"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A8243EC4-E5E2-40D7-6D9E-4A960D1057CA}"/>
              </a:ext>
            </a:extLst>
          </p:cNvPr>
          <p:cNvSpPr txBox="1"/>
          <p:nvPr/>
        </p:nvSpPr>
        <p:spPr>
          <a:xfrm>
            <a:off x="504572" y="2567432"/>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sp>
        <p:nvSpPr>
          <p:cNvPr id="8" name="TextBox 7">
            <a:extLst>
              <a:ext uri="{FF2B5EF4-FFF2-40B4-BE49-F238E27FC236}">
                <a16:creationId xmlns:a16="http://schemas.microsoft.com/office/drawing/2014/main" id="{D2E00E4F-0C9F-ED13-49C4-B487B5D3874F}"/>
              </a:ext>
            </a:extLst>
          </p:cNvPr>
          <p:cNvSpPr txBox="1"/>
          <p:nvPr/>
        </p:nvSpPr>
        <p:spPr>
          <a:xfrm>
            <a:off x="800026" y="3183214"/>
            <a:ext cx="3729752" cy="1077218"/>
          </a:xfrm>
          <a:prstGeom prst="rect">
            <a:avLst/>
          </a:prstGeom>
          <a:noFill/>
        </p:spPr>
        <p:txBody>
          <a:bodyPr wrap="square" rtlCol="0">
            <a:spAutoFit/>
          </a:bodyPr>
          <a:lstStyle/>
          <a:p>
            <a:r>
              <a:rPr lang="en-US" sz="1600" b="1" dirty="0"/>
              <a:t>Changes in behavior such as:</a:t>
            </a:r>
          </a:p>
          <a:p>
            <a:pPr marL="742950" lvl="1" indent="-285750">
              <a:buFont typeface="Arial" panose="020B0604020202020204" pitchFamily="34" charset="0"/>
              <a:buChar char="•"/>
            </a:pPr>
            <a:r>
              <a:rPr lang="en-US" sz="1600" dirty="0"/>
              <a:t>Avoiding friends or isolating </a:t>
            </a:r>
          </a:p>
          <a:p>
            <a:pPr marL="742950" lvl="1" indent="-285750">
              <a:buFont typeface="Arial" panose="020B0604020202020204" pitchFamily="34" charset="0"/>
              <a:buChar char="•"/>
            </a:pPr>
            <a:r>
              <a:rPr lang="en-US" sz="1600" dirty="0"/>
              <a:t>Dramatic mood changes</a:t>
            </a:r>
          </a:p>
          <a:p>
            <a:pPr marL="742950" lvl="1" indent="-285750">
              <a:buFont typeface="Arial" panose="020B0604020202020204" pitchFamily="34" charset="0"/>
              <a:buChar char="•"/>
            </a:pPr>
            <a:r>
              <a:rPr lang="en-US" sz="1600" dirty="0"/>
              <a:t>Anger or irritability</a:t>
            </a:r>
          </a:p>
        </p:txBody>
      </p:sp>
      <p:sp>
        <p:nvSpPr>
          <p:cNvPr id="9" name="TextBox 8">
            <a:extLst>
              <a:ext uri="{FF2B5EF4-FFF2-40B4-BE49-F238E27FC236}">
                <a16:creationId xmlns:a16="http://schemas.microsoft.com/office/drawing/2014/main" id="{0E9A66B1-CF97-53F1-EAC7-C6017B1C2055}"/>
              </a:ext>
            </a:extLst>
          </p:cNvPr>
          <p:cNvSpPr txBox="1"/>
          <p:nvPr/>
        </p:nvSpPr>
        <p:spPr>
          <a:xfrm>
            <a:off x="4529778" y="3449313"/>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Anxiety or depression</a:t>
            </a:r>
          </a:p>
          <a:p>
            <a:pPr marL="742950" lvl="1" indent="-285750">
              <a:buFont typeface="Arial" panose="020B0604020202020204" pitchFamily="34" charset="0"/>
              <a:buChar char="•"/>
            </a:pPr>
            <a:r>
              <a:rPr lang="en-US" sz="1600" dirty="0"/>
              <a:t>Inability to sleep</a:t>
            </a:r>
          </a:p>
          <a:p>
            <a:pPr marL="742950" lvl="1" indent="-285750">
              <a:buFont typeface="Arial" panose="020B0604020202020204" pitchFamily="34" charset="0"/>
              <a:buChar char="•"/>
            </a:pPr>
            <a:r>
              <a:rPr lang="en-US" sz="1600" dirty="0"/>
              <a:t>Poor coping mechanisms</a:t>
            </a:r>
          </a:p>
        </p:txBody>
      </p:sp>
      <p:pic>
        <p:nvPicPr>
          <p:cNvPr id="10" name="Picture 9" descr="A close up of a triangle&#10;&#10;Description automatically generated">
            <a:extLst>
              <a:ext uri="{FF2B5EF4-FFF2-40B4-BE49-F238E27FC236}">
                <a16:creationId xmlns:a16="http://schemas.microsoft.com/office/drawing/2014/main" id="{B4234A0D-4CF4-68DD-F588-7932937537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895" y="2415733"/>
            <a:ext cx="635995" cy="566222"/>
          </a:xfrm>
          <a:prstGeom prst="rect">
            <a:avLst/>
          </a:prstGeom>
        </p:spPr>
      </p:pic>
      <p:sp>
        <p:nvSpPr>
          <p:cNvPr id="12" name="TextBox 11">
            <a:extLst>
              <a:ext uri="{FF2B5EF4-FFF2-40B4-BE49-F238E27FC236}">
                <a16:creationId xmlns:a16="http://schemas.microsoft.com/office/drawing/2014/main" id="{7A172574-01ED-326F-2ABA-F1FBC50CB09F}"/>
              </a:ext>
            </a:extLst>
          </p:cNvPr>
          <p:cNvSpPr txBox="1"/>
          <p:nvPr/>
        </p:nvSpPr>
        <p:spPr>
          <a:xfrm>
            <a:off x="800026" y="4369893"/>
            <a:ext cx="4203048" cy="1569660"/>
          </a:xfrm>
          <a:prstGeom prst="rect">
            <a:avLst/>
          </a:prstGeom>
          <a:noFill/>
        </p:spPr>
        <p:txBody>
          <a:bodyPr wrap="square" rtlCol="0">
            <a:spAutoFit/>
          </a:bodyPr>
          <a:lstStyle/>
          <a:p>
            <a:r>
              <a:rPr lang="en-US" sz="1600" b="1" dirty="0"/>
              <a:t>Additional Risk Factors:</a:t>
            </a:r>
          </a:p>
          <a:p>
            <a:pPr marL="742950" lvl="1" indent="-285750">
              <a:buFont typeface="Arial" panose="020B0604020202020204" pitchFamily="34" charset="0"/>
              <a:buChar char="•"/>
            </a:pPr>
            <a:r>
              <a:rPr lang="en-US" sz="1600" dirty="0"/>
              <a:t>Family/loved one’s history of suicide</a:t>
            </a:r>
          </a:p>
          <a:p>
            <a:pPr marL="742950" lvl="1" indent="-285750">
              <a:buFont typeface="Arial" panose="020B0604020202020204" pitchFamily="34" charset="0"/>
              <a:buChar char="•"/>
            </a:pPr>
            <a:r>
              <a:rPr lang="en-US" sz="1600" dirty="0"/>
              <a:t>Loss, conflict, or change in relationships</a:t>
            </a:r>
          </a:p>
          <a:p>
            <a:pPr marL="742950" lvl="1" indent="-285750">
              <a:buFont typeface="Arial" panose="020B0604020202020204" pitchFamily="34" charset="0"/>
              <a:buChar char="•"/>
            </a:pPr>
            <a:r>
              <a:rPr lang="en-US" sz="1600" dirty="0"/>
              <a:t>Bullying or discrimination</a:t>
            </a:r>
          </a:p>
          <a:p>
            <a:pPr marL="742950" lvl="1" indent="-285750">
              <a:buFont typeface="Arial" panose="020B0604020202020204" pitchFamily="34" charset="0"/>
              <a:buChar char="•"/>
            </a:pPr>
            <a:endParaRPr lang="en-US" sz="1600" dirty="0"/>
          </a:p>
        </p:txBody>
      </p:sp>
      <p:sp>
        <p:nvSpPr>
          <p:cNvPr id="15" name="TextBox 14">
            <a:extLst>
              <a:ext uri="{FF2B5EF4-FFF2-40B4-BE49-F238E27FC236}">
                <a16:creationId xmlns:a16="http://schemas.microsoft.com/office/drawing/2014/main" id="{1FF189A7-AA05-59A9-436E-14D0F6C5A729}"/>
              </a:ext>
            </a:extLst>
          </p:cNvPr>
          <p:cNvSpPr txBox="1"/>
          <p:nvPr/>
        </p:nvSpPr>
        <p:spPr>
          <a:xfrm>
            <a:off x="4529778" y="4581835"/>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Job/financial problems or loss</a:t>
            </a:r>
          </a:p>
          <a:p>
            <a:pPr marL="742950" lvl="1" indent="-285750">
              <a:buFont typeface="Arial" panose="020B0604020202020204" pitchFamily="34" charset="0"/>
              <a:buChar char="•"/>
            </a:pPr>
            <a:r>
              <a:rPr lang="en-US" sz="1600" dirty="0"/>
              <a:t>Substance use</a:t>
            </a:r>
          </a:p>
          <a:p>
            <a:pPr marL="742950" lvl="1" indent="-285750">
              <a:buFont typeface="Arial" panose="020B0604020202020204" pitchFamily="34" charset="0"/>
              <a:buChar char="•"/>
            </a:pPr>
            <a:r>
              <a:rPr lang="en-US" sz="1600" dirty="0"/>
              <a:t>Sense of hopelessness</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Suicide Risk Factors</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885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38029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6642" cy="6475342"/>
          </a:xfrm>
          <a:prstGeom prst="rect">
            <a:avLst/>
          </a:prstGeom>
          <a:effectLst>
            <a:softEdge rad="0"/>
          </a:effectLst>
        </p:spPr>
      </p:pic>
      <p:sp>
        <p:nvSpPr>
          <p:cNvPr id="14" name="Rectangle 13">
            <a:extLst>
              <a:ext uri="{FF2B5EF4-FFF2-40B4-BE49-F238E27FC236}">
                <a16:creationId xmlns:a16="http://schemas.microsoft.com/office/drawing/2014/main" id="{E511D1AE-CDA4-1F07-5DD3-DF07DB5B6BF0}"/>
              </a:ext>
            </a:extLst>
          </p:cNvPr>
          <p:cNvSpPr/>
          <p:nvPr/>
        </p:nvSpPr>
        <p:spPr>
          <a:xfrm>
            <a:off x="1445077" y="5933384"/>
            <a:ext cx="6555923" cy="486162"/>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a:extLst>
              <a:ext uri="{FF2B5EF4-FFF2-40B4-BE49-F238E27FC236}">
                <a16:creationId xmlns:a16="http://schemas.microsoft.com/office/drawing/2014/main" id="{CC908B24-C425-8835-19D8-F64F8A27D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819" y="5689380"/>
            <a:ext cx="511257" cy="511257"/>
          </a:xfrm>
          <a:prstGeom prst="rect">
            <a:avLst/>
          </a:prstGeom>
          <a:effectLst>
            <a:outerShdw dist="25400" dir="2700000" algn="tl" rotWithShape="0">
              <a:prstClr val="black">
                <a:alpha val="15000"/>
              </a:prstClr>
            </a:outerShdw>
          </a:effec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2" name="Rectangle 1">
            <a:extLst>
              <a:ext uri="{FF2B5EF4-FFF2-40B4-BE49-F238E27FC236}">
                <a16:creationId xmlns:a16="http://schemas.microsoft.com/office/drawing/2014/main" id="{40EADA74-3B45-3BC4-C84E-CC47788959A8}"/>
              </a:ext>
            </a:extLst>
          </p:cNvPr>
          <p:cNvSpPr/>
          <p:nvPr/>
        </p:nvSpPr>
        <p:spPr>
          <a:xfrm>
            <a:off x="610723" y="1612306"/>
            <a:ext cx="4139460" cy="318116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a:extLst>
              <a:ext uri="{FF2B5EF4-FFF2-40B4-BE49-F238E27FC236}">
                <a16:creationId xmlns:a16="http://schemas.microsoft.com/office/drawing/2014/main" id="{B751EB0B-E5F4-B145-D9A5-F6D26FC9BDE7}"/>
              </a:ext>
            </a:extLst>
          </p:cNvPr>
          <p:cNvSpPr/>
          <p:nvPr/>
        </p:nvSpPr>
        <p:spPr>
          <a:xfrm>
            <a:off x="610723" y="1424140"/>
            <a:ext cx="1597214"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1378FAAE-C2AC-34E6-F62D-CF67DEAE4592}"/>
              </a:ext>
            </a:extLst>
          </p:cNvPr>
          <p:cNvSpPr txBox="1"/>
          <p:nvPr/>
        </p:nvSpPr>
        <p:spPr>
          <a:xfrm>
            <a:off x="635996" y="1445724"/>
            <a:ext cx="152114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Local Resources</a:t>
            </a:r>
          </a:p>
        </p:txBody>
      </p:sp>
      <p:sp>
        <p:nvSpPr>
          <p:cNvPr id="6" name="TextBox 5">
            <a:extLst>
              <a:ext uri="{FF2B5EF4-FFF2-40B4-BE49-F238E27FC236}">
                <a16:creationId xmlns:a16="http://schemas.microsoft.com/office/drawing/2014/main" id="{FDE3397E-EF06-1D56-F450-ED3073D3B753}"/>
              </a:ext>
            </a:extLst>
          </p:cNvPr>
          <p:cNvSpPr txBox="1"/>
          <p:nvPr/>
        </p:nvSpPr>
        <p:spPr>
          <a:xfrm>
            <a:off x="661324" y="1767963"/>
            <a:ext cx="4259333" cy="2893100"/>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200" dirty="0">
                <a:latin typeface="Arial" panose="020B0604020202020204" pitchFamily="34" charset="0"/>
              </a:rPr>
              <a:t>Army Community Service (ACS): _______________</a:t>
            </a:r>
          </a:p>
          <a:p>
            <a:pPr marL="167958" indent="-167958" defTabSz="887553">
              <a:spcBef>
                <a:spcPts val="600"/>
              </a:spcBef>
              <a:buFont typeface="Arial" panose="020B0604020202020204" pitchFamily="34" charset="0"/>
              <a:buChar char="•"/>
              <a:defRPr/>
            </a:pPr>
            <a:r>
              <a:rPr lang="en-US" sz="1200" dirty="0">
                <a:solidFill>
                  <a:prstClr val="black"/>
                </a:solidFill>
              </a:rPr>
              <a:t>Military Family Life Counselor (MFLC): _____________</a:t>
            </a:r>
          </a:p>
          <a:p>
            <a:pPr marL="167958" indent="-167958" defTabSz="887553">
              <a:spcBef>
                <a:spcPts val="600"/>
              </a:spcBef>
              <a:buFont typeface="Arial" panose="020B0604020202020204" pitchFamily="34" charset="0"/>
              <a:buChar char="•"/>
              <a:defRPr/>
            </a:pPr>
            <a:r>
              <a:rPr lang="en-US" sz="1200" dirty="0">
                <a:solidFill>
                  <a:prstClr val="black"/>
                </a:solidFill>
              </a:rPr>
              <a:t>Ready &amp; Resilient Performance Centers (R2PCs)</a:t>
            </a:r>
          </a:p>
          <a:p>
            <a:pPr marL="167958" indent="-167958" defTabSz="887553">
              <a:spcBef>
                <a:spcPts val="600"/>
              </a:spcBef>
              <a:buFont typeface="Arial" panose="020B0604020202020204" pitchFamily="34" charset="0"/>
              <a:buChar char="•"/>
              <a:defRPr/>
            </a:pPr>
            <a:r>
              <a:rPr lang="en-US" sz="1200" dirty="0">
                <a:solidFill>
                  <a:prstClr val="black"/>
                </a:solidFill>
              </a:rPr>
              <a:t>Army Wellness Center (AWC)</a:t>
            </a:r>
          </a:p>
          <a:p>
            <a:pPr marL="167958" indent="-167958" defTabSz="887553">
              <a:spcBef>
                <a:spcPts val="600"/>
              </a:spcBef>
              <a:buFont typeface="Arial" panose="020B0604020202020204" pitchFamily="34" charset="0"/>
              <a:buChar char="•"/>
              <a:defRPr/>
            </a:pPr>
            <a:r>
              <a:rPr lang="en-US" sz="1200" dirty="0">
                <a:solidFill>
                  <a:prstClr val="black"/>
                </a:solidFill>
              </a:rPr>
              <a:t>Behavioral Health or Primary Care</a:t>
            </a:r>
          </a:p>
          <a:p>
            <a:pPr marL="167958" indent="-167958" defTabSz="887553">
              <a:spcBef>
                <a:spcPts val="600"/>
              </a:spcBef>
              <a:buFont typeface="Arial" panose="020B0604020202020204" pitchFamily="34" charset="0"/>
              <a:buChar char="•"/>
              <a:defRPr/>
            </a:pPr>
            <a:r>
              <a:rPr lang="en-US" sz="1200" dirty="0">
                <a:solidFill>
                  <a:prstClr val="black"/>
                </a:solidFill>
              </a:rPr>
              <a:t>Chaplain Services/Local Pastor</a:t>
            </a:r>
          </a:p>
          <a:p>
            <a:pPr marL="167958" indent="-167958" defTabSz="887553">
              <a:spcBef>
                <a:spcPts val="600"/>
              </a:spcBef>
              <a:buFont typeface="Arial" panose="020B0604020202020204" pitchFamily="34" charset="0"/>
              <a:buChar char="•"/>
              <a:defRPr/>
            </a:pPr>
            <a:r>
              <a:rPr lang="en-US" sz="1200" dirty="0">
                <a:latin typeface="Arial" panose="020B0604020202020204" pitchFamily="34" charset="0"/>
              </a:rPr>
              <a:t>Unit Chaplain ________________     </a:t>
            </a:r>
          </a:p>
          <a:p>
            <a:pPr marL="167958" indent="-167958" defTabSz="887553">
              <a:spcBef>
                <a:spcPts val="600"/>
              </a:spcBef>
              <a:buFont typeface="Arial" panose="020B0604020202020204" pitchFamily="34" charset="0"/>
              <a:buChar char="•"/>
              <a:defRPr/>
            </a:pPr>
            <a:r>
              <a:rPr lang="en-US" sz="1200" dirty="0">
                <a:solidFill>
                  <a:prstClr val="black"/>
                </a:solidFill>
              </a:rPr>
              <a:t>Holistic Health and Fitness (H2F) Personnel</a:t>
            </a:r>
          </a:p>
          <a:p>
            <a:pPr marL="167958" indent="-167958" defTabSz="887553">
              <a:spcBef>
                <a:spcPts val="600"/>
              </a:spcBef>
              <a:buFont typeface="Arial" panose="020B0604020202020204" pitchFamily="34" charset="0"/>
              <a:buChar char="•"/>
              <a:defRPr/>
            </a:pPr>
            <a:r>
              <a:rPr lang="en-US" sz="1200" dirty="0">
                <a:solidFill>
                  <a:prstClr val="black"/>
                </a:solidFill>
              </a:rPr>
              <a:t>American Legion/VFW</a:t>
            </a:r>
          </a:p>
          <a:p>
            <a:pPr marL="167958" indent="-167958" defTabSz="887553">
              <a:spcBef>
                <a:spcPts val="600"/>
              </a:spcBef>
              <a:buFont typeface="Arial" panose="020B0604020202020204" pitchFamily="34" charset="0"/>
              <a:buChar char="•"/>
              <a:defRPr/>
            </a:pPr>
            <a:r>
              <a:rPr lang="en-US" sz="1200" dirty="0">
                <a:solidFill>
                  <a:prstClr val="black"/>
                </a:solidFill>
              </a:rPr>
              <a:t>Department of Social Services (by state)</a:t>
            </a:r>
          </a:p>
          <a:p>
            <a:pPr marL="167958" indent="-167958" defTabSz="887553">
              <a:spcBef>
                <a:spcPts val="600"/>
              </a:spcBef>
              <a:buFont typeface="Arial" panose="020B0604020202020204" pitchFamily="34" charset="0"/>
              <a:buChar char="•"/>
              <a:defRPr/>
            </a:pPr>
            <a:r>
              <a:rPr lang="en-US" sz="1200" dirty="0">
                <a:solidFill>
                  <a:prstClr val="black"/>
                </a:solidFill>
              </a:rPr>
              <a:t>Faith-based services or local church</a:t>
            </a:r>
          </a:p>
        </p:txBody>
      </p:sp>
      <p:sp>
        <p:nvSpPr>
          <p:cNvPr id="7" name="Rectangle 6">
            <a:extLst>
              <a:ext uri="{FF2B5EF4-FFF2-40B4-BE49-F238E27FC236}">
                <a16:creationId xmlns:a16="http://schemas.microsoft.com/office/drawing/2014/main" id="{1E485C2F-143E-489A-5984-7140CC1E0811}"/>
              </a:ext>
            </a:extLst>
          </p:cNvPr>
          <p:cNvSpPr/>
          <p:nvPr/>
        </p:nvSpPr>
        <p:spPr>
          <a:xfrm>
            <a:off x="275138" y="142414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4FC9CB73-3AFC-32B9-8CEB-6FE95C40D5FF}"/>
              </a:ext>
            </a:extLst>
          </p:cNvPr>
          <p:cNvSpPr/>
          <p:nvPr/>
        </p:nvSpPr>
        <p:spPr>
          <a:xfrm>
            <a:off x="5287526" y="1563780"/>
            <a:ext cx="3449272" cy="42573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90A7FC-582E-8470-6862-BC6963E8E845}"/>
              </a:ext>
            </a:extLst>
          </p:cNvPr>
          <p:cNvSpPr/>
          <p:nvPr/>
        </p:nvSpPr>
        <p:spPr>
          <a:xfrm>
            <a:off x="5262593" y="1419159"/>
            <a:ext cx="176782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1ED5E11C-8B87-88FF-BC46-AB27FDB45A60}"/>
              </a:ext>
            </a:extLst>
          </p:cNvPr>
          <p:cNvSpPr/>
          <p:nvPr/>
        </p:nvSpPr>
        <p:spPr>
          <a:xfrm>
            <a:off x="4951942" y="1419159"/>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4B40C0D6-6FBD-1538-94BE-506024F6A554}"/>
              </a:ext>
            </a:extLst>
          </p:cNvPr>
          <p:cNvSpPr txBox="1"/>
          <p:nvPr/>
        </p:nvSpPr>
        <p:spPr>
          <a:xfrm>
            <a:off x="5298465" y="1448130"/>
            <a:ext cx="2186614"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General Resources</a:t>
            </a:r>
          </a:p>
        </p:txBody>
      </p:sp>
      <p:sp>
        <p:nvSpPr>
          <p:cNvPr id="12" name="TextBox 11">
            <a:extLst>
              <a:ext uri="{FF2B5EF4-FFF2-40B4-BE49-F238E27FC236}">
                <a16:creationId xmlns:a16="http://schemas.microsoft.com/office/drawing/2014/main" id="{B9513CAF-2935-10F8-4806-EC32C136AD0A}"/>
              </a:ext>
            </a:extLst>
          </p:cNvPr>
          <p:cNvSpPr txBox="1"/>
          <p:nvPr/>
        </p:nvSpPr>
        <p:spPr>
          <a:xfrm>
            <a:off x="5468920" y="1756774"/>
            <a:ext cx="3152409" cy="4108817"/>
          </a:xfrm>
          <a:prstGeom prst="rect">
            <a:avLst/>
          </a:prstGeom>
          <a:noFill/>
        </p:spPr>
        <p:txBody>
          <a:bodyPr wrap="square" rtlCol="0">
            <a:spAutoFit/>
          </a:bodyPr>
          <a:lstStyle/>
          <a:p>
            <a:pPr defTabSz="887553">
              <a:defRPr/>
            </a:pPr>
            <a:r>
              <a:rPr lang="en-US" sz="1200" b="1" dirty="0">
                <a:solidFill>
                  <a:prstClr val="black"/>
                </a:solidFill>
              </a:rPr>
              <a:t>DoD or VA</a:t>
            </a:r>
          </a:p>
          <a:p>
            <a:pPr marL="277360" lvl="1" indent="-220348" defTabSz="887553">
              <a:spcBef>
                <a:spcPts val="600"/>
              </a:spcBef>
              <a:buFont typeface="Arial" panose="020B0604020202020204" pitchFamily="34" charset="0"/>
              <a:buChar char="•"/>
              <a:defRPr/>
            </a:pPr>
            <a:r>
              <a:rPr lang="en-US" sz="1200" dirty="0">
                <a:solidFill>
                  <a:prstClr val="black"/>
                </a:solidFill>
              </a:rPr>
              <a:t>Military OneSource: 800-342-9647; militaryonesource.mil/;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Psychological Health Resource Center: 866-966-1020; pdhealth.mil/resources;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Real Warriors campaign: realwarriors.net; chat via website </a:t>
            </a:r>
          </a:p>
          <a:p>
            <a:pPr marL="277360" lvl="1" indent="-220348" defTabSz="887553">
              <a:spcBef>
                <a:spcPts val="600"/>
              </a:spcBef>
              <a:buFont typeface="Arial" panose="020B0604020202020204" pitchFamily="34" charset="0"/>
              <a:buChar char="•"/>
              <a:defRPr/>
            </a:pPr>
            <a:r>
              <a:rPr lang="en-US" sz="1200" dirty="0">
                <a:solidFill>
                  <a:prstClr val="black"/>
                </a:solidFill>
              </a:rPr>
              <a:t>My VA 311: 844-MyVA311 (844-698-2311)</a:t>
            </a:r>
          </a:p>
          <a:p>
            <a:pPr marL="277360" lvl="1" indent="-220348" defTabSz="887553">
              <a:spcBef>
                <a:spcPts val="600"/>
              </a:spcBef>
              <a:buFont typeface="Arial" panose="020B0604020202020204" pitchFamily="34" charset="0"/>
              <a:buChar char="•"/>
              <a:defRPr/>
            </a:pPr>
            <a:r>
              <a:rPr lang="en-US" sz="1200" dirty="0">
                <a:solidFill>
                  <a:prstClr val="black"/>
                </a:solidFill>
              </a:rPr>
              <a:t>Vet Center Call Center: 877-WAR-VETS</a:t>
            </a:r>
          </a:p>
          <a:p>
            <a:pPr marL="277360" lvl="1" indent="-220348" defTabSz="887553">
              <a:spcBef>
                <a:spcPts val="600"/>
              </a:spcBef>
              <a:buFont typeface="Arial" panose="020B0604020202020204" pitchFamily="34" charset="0"/>
              <a:buChar char="•"/>
              <a:defRPr/>
            </a:pPr>
            <a:r>
              <a:rPr lang="en-US" sz="1200" dirty="0">
                <a:latin typeface="Arial" panose="020B0604020202020204" pitchFamily="34" charset="0"/>
              </a:rPr>
              <a:t>Community Resources Guide: </a:t>
            </a:r>
            <a:r>
              <a:rPr lang="en-US" sz="1200" dirty="0">
                <a:solidFill>
                  <a:prstClr val="black"/>
                </a:solidFill>
              </a:rPr>
              <a:t>crg.amedd.army.mil </a:t>
            </a:r>
          </a:p>
          <a:p>
            <a:pPr marL="57012" lvl="1" defTabSz="887553">
              <a:spcBef>
                <a:spcPts val="600"/>
              </a:spcBef>
              <a:defRPr/>
            </a:pPr>
            <a:r>
              <a:rPr lang="en-US" sz="1200" b="1" dirty="0">
                <a:solidFill>
                  <a:prstClr val="black"/>
                </a:solidFill>
              </a:rPr>
              <a:t>Other</a:t>
            </a:r>
          </a:p>
          <a:p>
            <a:pPr marL="277360" lvl="1" indent="-220348" defTabSz="887553">
              <a:spcBef>
                <a:spcPts val="600"/>
              </a:spcBef>
              <a:buFont typeface="Arial" panose="020B0604020202020204" pitchFamily="34" charset="0"/>
              <a:buChar char="•"/>
              <a:defRPr/>
            </a:pPr>
            <a:r>
              <a:rPr lang="en-US" sz="1200" dirty="0">
                <a:solidFill>
                  <a:prstClr val="black"/>
                </a:solidFill>
              </a:rPr>
              <a:t>Dial 211 or https://www.211.org</a:t>
            </a:r>
          </a:p>
          <a:p>
            <a:pPr marL="277360" lvl="1" indent="-220348" defTabSz="887553">
              <a:spcBef>
                <a:spcPts val="600"/>
              </a:spcBef>
              <a:buFont typeface="Arial" panose="020B0604020202020204" pitchFamily="34" charset="0"/>
              <a:buChar char="•"/>
              <a:defRPr/>
            </a:pPr>
            <a:r>
              <a:rPr lang="en-US" sz="1200" dirty="0">
                <a:solidFill>
                  <a:prstClr val="black"/>
                </a:solidFill>
              </a:rPr>
              <a:t>Department of Social Services (by state)</a:t>
            </a:r>
          </a:p>
        </p:txBody>
      </p:sp>
      <p:sp>
        <p:nvSpPr>
          <p:cNvPr id="13" name="TextBox 12">
            <a:extLst>
              <a:ext uri="{FF2B5EF4-FFF2-40B4-BE49-F238E27FC236}">
                <a16:creationId xmlns:a16="http://schemas.microsoft.com/office/drawing/2014/main" id="{47B64382-BCEF-1786-D7DC-E558031D1DAC}"/>
              </a:ext>
            </a:extLst>
          </p:cNvPr>
          <p:cNvSpPr txBox="1"/>
          <p:nvPr/>
        </p:nvSpPr>
        <p:spPr>
          <a:xfrm>
            <a:off x="653722" y="6005842"/>
            <a:ext cx="8122869" cy="369332"/>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p:txBody>
      </p:sp>
      <p:sp>
        <p:nvSpPr>
          <p:cNvPr id="26" name="Rectangle 25">
            <a:extLst>
              <a:ext uri="{FF2B5EF4-FFF2-40B4-BE49-F238E27FC236}">
                <a16:creationId xmlns:a16="http://schemas.microsoft.com/office/drawing/2014/main" id="{87FC067E-4CA1-4630-BD0D-5CECEB200BAA}"/>
              </a:ext>
            </a:extLst>
          </p:cNvPr>
          <p:cNvSpPr/>
          <p:nvPr/>
        </p:nvSpPr>
        <p:spPr>
          <a:xfrm>
            <a:off x="613925" y="5240866"/>
            <a:ext cx="3142575" cy="4699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8EF35D0-D153-48D4-99BB-511E0F364B8C}"/>
              </a:ext>
            </a:extLst>
          </p:cNvPr>
          <p:cNvSpPr/>
          <p:nvPr/>
        </p:nvSpPr>
        <p:spPr>
          <a:xfrm>
            <a:off x="588992" y="5096245"/>
            <a:ext cx="1970731"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ECA9A8C6-8A1F-4FC9-93A7-2B3BF684594F}"/>
              </a:ext>
            </a:extLst>
          </p:cNvPr>
          <p:cNvSpPr/>
          <p:nvPr/>
        </p:nvSpPr>
        <p:spPr>
          <a:xfrm>
            <a:off x="278341" y="5096245"/>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TextBox 37">
            <a:extLst>
              <a:ext uri="{FF2B5EF4-FFF2-40B4-BE49-F238E27FC236}">
                <a16:creationId xmlns:a16="http://schemas.microsoft.com/office/drawing/2014/main" id="{234952AB-7460-4069-AEE3-73C6FA1D6D15}"/>
              </a:ext>
            </a:extLst>
          </p:cNvPr>
          <p:cNvSpPr txBox="1"/>
          <p:nvPr/>
        </p:nvSpPr>
        <p:spPr>
          <a:xfrm>
            <a:off x="608849" y="5112516"/>
            <a:ext cx="240368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Tactical Environments</a:t>
            </a:r>
          </a:p>
        </p:txBody>
      </p:sp>
      <p:sp>
        <p:nvSpPr>
          <p:cNvPr id="41" name="TextBox 40">
            <a:extLst>
              <a:ext uri="{FF2B5EF4-FFF2-40B4-BE49-F238E27FC236}">
                <a16:creationId xmlns:a16="http://schemas.microsoft.com/office/drawing/2014/main" id="{E4523737-8159-4F0B-90AE-D47949B79F25}"/>
              </a:ext>
            </a:extLst>
          </p:cNvPr>
          <p:cNvSpPr txBox="1"/>
          <p:nvPr/>
        </p:nvSpPr>
        <p:spPr>
          <a:xfrm>
            <a:off x="743097" y="5433860"/>
            <a:ext cx="4144259" cy="276999"/>
          </a:xfrm>
          <a:prstGeom prst="rect">
            <a:avLst/>
          </a:prstGeom>
          <a:noFill/>
        </p:spPr>
        <p:txBody>
          <a:bodyPr wrap="square" rtlCol="0">
            <a:spAutoFit/>
          </a:bodyPr>
          <a:lstStyle/>
          <a:p>
            <a:pPr marL="166416" indent="-166416" defTabSz="887553">
              <a:buFont typeface="Arial" panose="020B0604020202020204" pitchFamily="34" charset="0"/>
              <a:buChar char="•"/>
              <a:defRPr/>
            </a:pPr>
            <a:r>
              <a:rPr lang="en-US" sz="1200" dirty="0">
                <a:solidFill>
                  <a:prstClr val="black"/>
                </a:solidFill>
              </a:rPr>
              <a:t>Battalion Aid Stations </a:t>
            </a:r>
          </a:p>
        </p:txBody>
      </p:sp>
      <p:pic>
        <p:nvPicPr>
          <p:cNvPr id="35" name="Picture 8">
            <a:extLst>
              <a:ext uri="{FF2B5EF4-FFF2-40B4-BE49-F238E27FC236}">
                <a16:creationId xmlns:a16="http://schemas.microsoft.com/office/drawing/2014/main" id="{7A75EB9B-749A-AD4F-591B-7C75DE23A9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a:extLst>
              <a:ext uri="{FF2B5EF4-FFF2-40B4-BE49-F238E27FC236}">
                <a16:creationId xmlns:a16="http://schemas.microsoft.com/office/drawing/2014/main" id="{A5E941BF-B2BF-59AB-8002-F737B074DB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271DD5CA-E8B6-00C9-84A6-10B84BE83BCD}"/>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
            <a:extLst>
              <a:ext uri="{FF2B5EF4-FFF2-40B4-BE49-F238E27FC236}">
                <a16:creationId xmlns:a16="http://schemas.microsoft.com/office/drawing/2014/main" id="{5EDBBE82-6983-7DBB-5C04-77EF5F24683F}"/>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Non-Emergency Resources</a:t>
            </a:r>
          </a:p>
        </p:txBody>
      </p:sp>
      <p:grpSp>
        <p:nvGrpSpPr>
          <p:cNvPr id="40" name="Group 39">
            <a:extLst>
              <a:ext uri="{FF2B5EF4-FFF2-40B4-BE49-F238E27FC236}">
                <a16:creationId xmlns:a16="http://schemas.microsoft.com/office/drawing/2014/main" id="{1F3C831E-12AA-50D5-7FBE-FDE840B52E56}"/>
              </a:ext>
            </a:extLst>
          </p:cNvPr>
          <p:cNvGrpSpPr/>
          <p:nvPr/>
        </p:nvGrpSpPr>
        <p:grpSpPr>
          <a:xfrm>
            <a:off x="131198" y="431"/>
            <a:ext cx="9015516" cy="1060759"/>
            <a:chOff x="131197" y="430"/>
            <a:chExt cx="9015516" cy="1060759"/>
          </a:xfrm>
        </p:grpSpPr>
        <p:pic>
          <p:nvPicPr>
            <p:cNvPr id="42" name="Picture 41" descr="Logo&#10;&#10;Description automatically generated">
              <a:extLst>
                <a:ext uri="{FF2B5EF4-FFF2-40B4-BE49-F238E27FC236}">
                  <a16:creationId xmlns:a16="http://schemas.microsoft.com/office/drawing/2014/main" id="{E056EFEA-F1C6-6CA8-132C-267136B544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3" name="Picture 42" descr="Logo&#10;&#10;Description automatically generated">
              <a:extLst>
                <a:ext uri="{FF2B5EF4-FFF2-40B4-BE49-F238E27FC236}">
                  <a16:creationId xmlns:a16="http://schemas.microsoft.com/office/drawing/2014/main" id="{95F31B46-E989-FA13-2F7F-02C0F1A96A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4" name="Picture 8">
            <a:extLst>
              <a:ext uri="{FF2B5EF4-FFF2-40B4-BE49-F238E27FC236}">
                <a16:creationId xmlns:a16="http://schemas.microsoft.com/office/drawing/2014/main" id="{2C3BE823-FA0A-97E1-1523-DB56190F12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762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69577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BF20F5-E176-4F40-B4BB-D8931849A102}"/>
              </a:ext>
            </a:extLst>
          </p:cNvPr>
          <p:cNvSpPr/>
          <p:nvPr/>
        </p:nvSpPr>
        <p:spPr>
          <a:xfrm>
            <a:off x="3269087" y="4296889"/>
            <a:ext cx="5201813" cy="720335"/>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7685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
        <p:nvSpPr>
          <p:cNvPr id="3" name="Rectangle 2"/>
          <p:cNvSpPr/>
          <p:nvPr/>
        </p:nvSpPr>
        <p:spPr>
          <a:xfrm>
            <a:off x="3364227" y="4339087"/>
            <a:ext cx="5201959" cy="584775"/>
          </a:xfrm>
          <a:prstGeom prst="rect">
            <a:avLst/>
          </a:prstGeom>
        </p:spPr>
        <p:txBody>
          <a:bodyPr wrap="square">
            <a:spAutoFit/>
          </a:bodyPr>
          <a:lstStyle/>
          <a:p>
            <a:pPr lvl="0" defTabSz="916093">
              <a:defRPr/>
            </a:pPr>
            <a:r>
              <a:rPr lang="en-US" sz="1600" i="1" kern="0" dirty="0">
                <a:solidFill>
                  <a:prstClr val="black"/>
                </a:solidFill>
                <a:latin typeface="+mj-lt"/>
              </a:rPr>
              <a:t>Choose a risk factor. </a:t>
            </a: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help the Soldier mitigate the risk?</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29" y="4050963"/>
            <a:ext cx="511257" cy="511257"/>
          </a:xfrm>
          <a:prstGeom prst="rect">
            <a:avLst/>
          </a:prstGeom>
          <a:effectLst>
            <a:outerShdw dist="25400" dir="2700000" algn="tl" rotWithShape="0">
              <a:prstClr val="black">
                <a:alpha val="15000"/>
              </a:prstClr>
            </a:outerShdw>
          </a:effectLst>
        </p:spPr>
      </p:pic>
      <p:sp>
        <p:nvSpPr>
          <p:cNvPr id="39" name="Rectangle 38">
            <a:extLst>
              <a:ext uri="{FF2B5EF4-FFF2-40B4-BE49-F238E27FC236}">
                <a16:creationId xmlns:a16="http://schemas.microsoft.com/office/drawing/2014/main" id="{461E65C3-6073-6A6B-A651-28211D6F9442}"/>
              </a:ext>
            </a:extLst>
          </p:cNvPr>
          <p:cNvSpPr/>
          <p:nvPr/>
        </p:nvSpPr>
        <p:spPr>
          <a:xfrm rot="16200000">
            <a:off x="229462" y="5692078"/>
            <a:ext cx="980663" cy="361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0" name="Picture 39">
            <a:extLst>
              <a:ext uri="{FF2B5EF4-FFF2-40B4-BE49-F238E27FC236}">
                <a16:creationId xmlns:a16="http://schemas.microsoft.com/office/drawing/2014/main" id="{841710DA-48CA-190C-B139-7CD063578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560" y="957674"/>
            <a:ext cx="7071823" cy="3052624"/>
          </a:xfrm>
          <a:prstGeom prst="rect">
            <a:avLst/>
          </a:prstGeom>
        </p:spPr>
      </p:pic>
      <p:sp>
        <p:nvSpPr>
          <p:cNvPr id="41" name="TextBox 40">
            <a:extLst>
              <a:ext uri="{FF2B5EF4-FFF2-40B4-BE49-F238E27FC236}">
                <a16:creationId xmlns:a16="http://schemas.microsoft.com/office/drawing/2014/main" id="{91658B95-275C-AA1B-7C7F-2669413BC6A6}"/>
              </a:ext>
            </a:extLst>
          </p:cNvPr>
          <p:cNvSpPr txBox="1"/>
          <p:nvPr/>
        </p:nvSpPr>
        <p:spPr>
          <a:xfrm>
            <a:off x="1243208" y="3063017"/>
            <a:ext cx="1793733"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if they are okay and if you can help</a:t>
            </a:r>
          </a:p>
          <a:p>
            <a:pPr algn="ctr"/>
            <a:endParaRPr lang="en-US" sz="1500" dirty="0">
              <a:solidFill>
                <a:schemeClr val="bg1"/>
              </a:solidFill>
            </a:endParaRPr>
          </a:p>
        </p:txBody>
      </p:sp>
      <p:sp>
        <p:nvSpPr>
          <p:cNvPr id="42" name="TextBox 41">
            <a:extLst>
              <a:ext uri="{FF2B5EF4-FFF2-40B4-BE49-F238E27FC236}">
                <a16:creationId xmlns:a16="http://schemas.microsoft.com/office/drawing/2014/main" id="{D141F4D4-3D1A-5625-23DA-539F12850A00}"/>
              </a:ext>
            </a:extLst>
          </p:cNvPr>
          <p:cNvSpPr txBox="1"/>
          <p:nvPr/>
        </p:nvSpPr>
        <p:spPr>
          <a:xfrm>
            <a:off x="3546071" y="3072632"/>
            <a:ext cx="1828800" cy="1015663"/>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listening to their problem</a:t>
            </a:r>
          </a:p>
          <a:p>
            <a:pPr algn="ctr"/>
            <a:endParaRPr lang="en-US" sz="1500" dirty="0">
              <a:solidFill>
                <a:schemeClr val="bg1"/>
              </a:solidFill>
            </a:endParaRPr>
          </a:p>
        </p:txBody>
      </p:sp>
      <p:sp>
        <p:nvSpPr>
          <p:cNvPr id="43" name="TextBox 42">
            <a:extLst>
              <a:ext uri="{FF2B5EF4-FFF2-40B4-BE49-F238E27FC236}">
                <a16:creationId xmlns:a16="http://schemas.microsoft.com/office/drawing/2014/main" id="{D1F80151-C9CB-BF56-5D57-25E52C7E4153}"/>
              </a:ext>
            </a:extLst>
          </p:cNvPr>
          <p:cNvSpPr txBox="1"/>
          <p:nvPr/>
        </p:nvSpPr>
        <p:spPr>
          <a:xfrm>
            <a:off x="5899291" y="3072633"/>
            <a:ext cx="1732481" cy="1015663"/>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to an appropriate helping resource</a:t>
            </a:r>
          </a:p>
          <a:p>
            <a:pPr algn="ctr"/>
            <a:endParaRPr lang="en-US" sz="1500" dirty="0">
              <a:solidFill>
                <a:schemeClr val="bg1"/>
              </a:solidFill>
            </a:endParaRPr>
          </a:p>
        </p:txBody>
      </p:sp>
      <p:pic>
        <p:nvPicPr>
          <p:cNvPr id="44" name="Picture 43">
            <a:extLst>
              <a:ext uri="{FF2B5EF4-FFF2-40B4-BE49-F238E27FC236}">
                <a16:creationId xmlns:a16="http://schemas.microsoft.com/office/drawing/2014/main" id="{169799E6-B461-5169-2449-302A6016E6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081" y="1311934"/>
            <a:ext cx="970155" cy="1711227"/>
          </a:xfrm>
          <a:prstGeom prst="rect">
            <a:avLst/>
          </a:prstGeom>
          <a:effectLst>
            <a:outerShdw dist="88900" dir="2700000" algn="tl" rotWithShape="0">
              <a:prstClr val="black">
                <a:alpha val="5000"/>
              </a:prstClr>
            </a:outerShdw>
          </a:effectLst>
        </p:spPr>
      </p:pic>
      <p:pic>
        <p:nvPicPr>
          <p:cNvPr id="45" name="Picture 44">
            <a:extLst>
              <a:ext uri="{FF2B5EF4-FFF2-40B4-BE49-F238E27FC236}">
                <a16:creationId xmlns:a16="http://schemas.microsoft.com/office/drawing/2014/main" id="{FC12ADEE-FED4-B4DD-7634-17D8F46046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4240" y="1167230"/>
            <a:ext cx="821252" cy="1848726"/>
          </a:xfrm>
          <a:prstGeom prst="rect">
            <a:avLst/>
          </a:prstGeom>
          <a:effectLst>
            <a:outerShdw dist="88900" dir="2700000" algn="tl" rotWithShape="0">
              <a:prstClr val="black">
                <a:alpha val="5000"/>
              </a:prstClr>
            </a:outerShdw>
          </a:effectLst>
        </p:spPr>
      </p:pic>
      <p:pic>
        <p:nvPicPr>
          <p:cNvPr id="46" name="Picture 45">
            <a:extLst>
              <a:ext uri="{FF2B5EF4-FFF2-40B4-BE49-F238E27FC236}">
                <a16:creationId xmlns:a16="http://schemas.microsoft.com/office/drawing/2014/main" id="{A367EF12-7483-7DF6-8B86-C56837E2E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9664" y="1246956"/>
            <a:ext cx="772700" cy="1776206"/>
          </a:xfrm>
          <a:prstGeom prst="rect">
            <a:avLst/>
          </a:prstGeom>
          <a:effectLst>
            <a:outerShdw dist="88900" dir="2700000" algn="tl" rotWithShape="0">
              <a:prstClr val="black">
                <a:alpha val="5000"/>
              </a:prstClr>
            </a:outerShdw>
          </a:effectLst>
        </p:spPr>
      </p:pic>
      <p:cxnSp>
        <p:nvCxnSpPr>
          <p:cNvPr id="48" name="Straight Connector 47">
            <a:extLst>
              <a:ext uri="{FF2B5EF4-FFF2-40B4-BE49-F238E27FC236}">
                <a16:creationId xmlns:a16="http://schemas.microsoft.com/office/drawing/2014/main" id="{3287D084-7508-42AE-6A0D-E6D7AAF770D7}"/>
              </a:ext>
            </a:extLst>
          </p:cNvPr>
          <p:cNvCxnSpPr>
            <a:cxnSpLocks/>
          </p:cNvCxnSpPr>
          <p:nvPr/>
        </p:nvCxnSpPr>
        <p:spPr>
          <a:xfrm>
            <a:off x="3517786" y="3005686"/>
            <a:ext cx="1890251" cy="174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D3096E-2EBD-439F-D5B0-A23338FC7F87}"/>
              </a:ext>
            </a:extLst>
          </p:cNvPr>
          <p:cNvCxnSpPr>
            <a:cxnSpLocks/>
          </p:cNvCxnSpPr>
          <p:nvPr/>
        </p:nvCxnSpPr>
        <p:spPr>
          <a:xfrm>
            <a:off x="5815172" y="3019198"/>
            <a:ext cx="1900720" cy="39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E3FCE16-615E-7A6D-33E7-9906B164E001}"/>
              </a:ext>
            </a:extLst>
          </p:cNvPr>
          <p:cNvSpPr/>
          <p:nvPr/>
        </p:nvSpPr>
        <p:spPr>
          <a:xfrm>
            <a:off x="538926" y="5100334"/>
            <a:ext cx="1904734" cy="384696"/>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TextBox 52">
            <a:extLst>
              <a:ext uri="{FF2B5EF4-FFF2-40B4-BE49-F238E27FC236}">
                <a16:creationId xmlns:a16="http://schemas.microsoft.com/office/drawing/2014/main" id="{DFC58248-A4D8-629F-9C9E-4B0969A23638}"/>
              </a:ext>
            </a:extLst>
          </p:cNvPr>
          <p:cNvSpPr txBox="1"/>
          <p:nvPr/>
        </p:nvSpPr>
        <p:spPr>
          <a:xfrm rot="16200000">
            <a:off x="292238" y="5693445"/>
            <a:ext cx="862918" cy="331373"/>
          </a:xfrm>
          <a:prstGeom prst="rect">
            <a:avLst/>
          </a:prstGeom>
          <a:noFill/>
        </p:spPr>
        <p:txBody>
          <a:bodyPr wrap="square" rtlCol="0">
            <a:spAutoFit/>
          </a:bodyPr>
          <a:lstStyle/>
          <a:p>
            <a:pPr algn="ctr">
              <a:lnSpc>
                <a:spcPts val="2000"/>
              </a:lnSpc>
            </a:pPr>
            <a:r>
              <a:rPr lang="en-US" sz="1600" b="1" dirty="0">
                <a:latin typeface="Arial" panose="020B0604020202020204" pitchFamily="34" charset="0"/>
              </a:rPr>
              <a:t>RISK</a:t>
            </a:r>
          </a:p>
        </p:txBody>
      </p:sp>
      <p:sp>
        <p:nvSpPr>
          <p:cNvPr id="54" name="TextBox 53">
            <a:extLst>
              <a:ext uri="{FF2B5EF4-FFF2-40B4-BE49-F238E27FC236}">
                <a16:creationId xmlns:a16="http://schemas.microsoft.com/office/drawing/2014/main" id="{49E280F5-291B-2C5F-0A32-F349B6984A5E}"/>
              </a:ext>
            </a:extLst>
          </p:cNvPr>
          <p:cNvSpPr txBox="1"/>
          <p:nvPr/>
        </p:nvSpPr>
        <p:spPr>
          <a:xfrm>
            <a:off x="924560" y="5458417"/>
            <a:ext cx="2907654" cy="954107"/>
          </a:xfrm>
          <a:prstGeom prst="rect">
            <a:avLst/>
          </a:prstGeom>
          <a:noFill/>
        </p:spPr>
        <p:txBody>
          <a:bodyPr wrap="square" rtlCol="0">
            <a:spAutoFit/>
          </a:bodyPr>
          <a:lstStyle/>
          <a:p>
            <a:pPr marL="293688" lvl="1" indent="-293688">
              <a:buFont typeface="Arial" panose="020B0604020202020204" pitchFamily="34" charset="0"/>
              <a:buChar char="•"/>
            </a:pPr>
            <a:r>
              <a:rPr lang="en-US" sz="1400" dirty="0"/>
              <a:t>Avoiding friends or isolating </a:t>
            </a:r>
          </a:p>
          <a:p>
            <a:pPr marL="293688" lvl="1" indent="-293688">
              <a:buFont typeface="Arial" panose="020B0604020202020204" pitchFamily="34" charset="0"/>
              <a:buChar char="•"/>
            </a:pPr>
            <a:r>
              <a:rPr lang="en-US" sz="1400" dirty="0"/>
              <a:t>Dramatic mood changes</a:t>
            </a:r>
          </a:p>
          <a:p>
            <a:pPr marL="293688" lvl="1" indent="-293688">
              <a:buFont typeface="Arial" panose="020B0604020202020204" pitchFamily="34" charset="0"/>
              <a:buChar char="•"/>
            </a:pPr>
            <a:r>
              <a:rPr lang="en-US" sz="1400" dirty="0"/>
              <a:t>Anger or irritability</a:t>
            </a:r>
          </a:p>
          <a:p>
            <a:pPr marL="293688" lvl="1" indent="-293688">
              <a:buFont typeface="Arial" panose="020B0604020202020204" pitchFamily="34" charset="0"/>
              <a:buChar char="•"/>
            </a:pPr>
            <a:r>
              <a:rPr lang="en-US" sz="1400" dirty="0"/>
              <a:t>Anxiety or depression</a:t>
            </a:r>
            <a:endParaRPr lang="en-US" dirty="0"/>
          </a:p>
        </p:txBody>
      </p:sp>
      <p:sp>
        <p:nvSpPr>
          <p:cNvPr id="55" name="TextBox 54">
            <a:extLst>
              <a:ext uri="{FF2B5EF4-FFF2-40B4-BE49-F238E27FC236}">
                <a16:creationId xmlns:a16="http://schemas.microsoft.com/office/drawing/2014/main" id="{748A96AE-34AC-7413-A66D-9CB8D596D272}"/>
              </a:ext>
            </a:extLst>
          </p:cNvPr>
          <p:cNvSpPr txBox="1"/>
          <p:nvPr/>
        </p:nvSpPr>
        <p:spPr>
          <a:xfrm>
            <a:off x="3026670" y="5463258"/>
            <a:ext cx="3086101" cy="954107"/>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Inability to sleep</a:t>
            </a:r>
          </a:p>
          <a:p>
            <a:pPr marL="742950" lvl="1" indent="-285750">
              <a:buFont typeface="Arial" panose="020B0604020202020204" pitchFamily="34" charset="0"/>
              <a:buChar char="•"/>
            </a:pPr>
            <a:r>
              <a:rPr lang="en-US" sz="1400" dirty="0"/>
              <a:t>Poor coping mechanisms</a:t>
            </a:r>
          </a:p>
          <a:p>
            <a:pPr marL="742950" lvl="1" indent="-285750">
              <a:buFont typeface="Arial" panose="020B0604020202020204" pitchFamily="34" charset="0"/>
              <a:buChar char="•"/>
            </a:pPr>
            <a:r>
              <a:rPr lang="en-US" sz="1400" dirty="0"/>
              <a:t>Family/loved one’s history of suicide</a:t>
            </a:r>
          </a:p>
        </p:txBody>
      </p:sp>
      <p:pic>
        <p:nvPicPr>
          <p:cNvPr id="56" name="Picture 55" descr="A close up of a triangle&#10;&#10;Description automatically generated">
            <a:extLst>
              <a:ext uri="{FF2B5EF4-FFF2-40B4-BE49-F238E27FC236}">
                <a16:creationId xmlns:a16="http://schemas.microsoft.com/office/drawing/2014/main" id="{23FCE8B1-1294-6E70-94B4-FA0DAAE2EF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125" y="5095493"/>
            <a:ext cx="448858" cy="399615"/>
          </a:xfrm>
          <a:prstGeom prst="rect">
            <a:avLst/>
          </a:prstGeom>
        </p:spPr>
      </p:pic>
      <p:sp>
        <p:nvSpPr>
          <p:cNvPr id="57" name="TextBox 56">
            <a:extLst>
              <a:ext uri="{FF2B5EF4-FFF2-40B4-BE49-F238E27FC236}">
                <a16:creationId xmlns:a16="http://schemas.microsoft.com/office/drawing/2014/main" id="{F19D4E69-171D-3C73-22A6-536DCBD0474F}"/>
              </a:ext>
            </a:extLst>
          </p:cNvPr>
          <p:cNvSpPr txBox="1"/>
          <p:nvPr/>
        </p:nvSpPr>
        <p:spPr>
          <a:xfrm>
            <a:off x="792075" y="5108015"/>
            <a:ext cx="1406839" cy="369332"/>
          </a:xfrm>
          <a:prstGeom prst="rect">
            <a:avLst/>
          </a:prstGeom>
          <a:noFill/>
        </p:spPr>
        <p:txBody>
          <a:bodyPr wrap="square">
            <a:spAutoFit/>
          </a:bodyPr>
          <a:lstStyle/>
          <a:p>
            <a:r>
              <a:rPr lang="en-US" sz="1800" b="1" dirty="0">
                <a:latin typeface="Arial" panose="020B0604020202020204" pitchFamily="34" charset="0"/>
              </a:rPr>
              <a:t>FACTORS</a:t>
            </a:r>
            <a:endParaRPr lang="en-US" dirty="0"/>
          </a:p>
        </p:txBody>
      </p:sp>
      <p:cxnSp>
        <p:nvCxnSpPr>
          <p:cNvPr id="58" name="Straight Connector 57">
            <a:extLst>
              <a:ext uri="{FF2B5EF4-FFF2-40B4-BE49-F238E27FC236}">
                <a16:creationId xmlns:a16="http://schemas.microsoft.com/office/drawing/2014/main" id="{59DD4406-3A00-9F7E-A5B6-A9C1271FA2A2}"/>
              </a:ext>
            </a:extLst>
          </p:cNvPr>
          <p:cNvCxnSpPr>
            <a:cxnSpLocks/>
          </p:cNvCxnSpPr>
          <p:nvPr/>
        </p:nvCxnSpPr>
        <p:spPr>
          <a:xfrm>
            <a:off x="1202076" y="3005686"/>
            <a:ext cx="18759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FED4876-885D-F461-101C-786BF745F76B}"/>
              </a:ext>
            </a:extLst>
          </p:cNvPr>
          <p:cNvSpPr txBox="1"/>
          <p:nvPr/>
        </p:nvSpPr>
        <p:spPr>
          <a:xfrm>
            <a:off x="5629313" y="5495108"/>
            <a:ext cx="3086101" cy="1169551"/>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Bullying or discrimination</a:t>
            </a:r>
          </a:p>
          <a:p>
            <a:pPr marL="742950" lvl="1" indent="-285750">
              <a:buFont typeface="Arial" panose="020B0604020202020204" pitchFamily="34" charset="0"/>
              <a:buChar char="•"/>
            </a:pPr>
            <a:r>
              <a:rPr lang="en-US" sz="1400" dirty="0"/>
              <a:t>Loss, conflict, change in relationships</a:t>
            </a:r>
          </a:p>
          <a:p>
            <a:pPr marL="742950" lvl="1" indent="-285750">
              <a:buFont typeface="Arial" panose="020B0604020202020204" pitchFamily="34" charset="0"/>
              <a:buChar char="•"/>
            </a:pPr>
            <a:r>
              <a:rPr lang="en-US" sz="1400" dirty="0"/>
              <a:t>Job/financial problems</a:t>
            </a:r>
          </a:p>
          <a:p>
            <a:pPr marL="742950" lvl="1" indent="-285750">
              <a:buFont typeface="Arial" panose="020B0604020202020204" pitchFamily="34" charset="0"/>
              <a:buChar char="•"/>
            </a:pPr>
            <a:endParaRPr lang="en-US" sz="1400" dirty="0"/>
          </a:p>
        </p:txBody>
      </p:sp>
      <p:pic>
        <p:nvPicPr>
          <p:cNvPr id="6" name="Picture 8">
            <a:extLst>
              <a:ext uri="{FF2B5EF4-FFF2-40B4-BE49-F238E27FC236}">
                <a16:creationId xmlns:a16="http://schemas.microsoft.com/office/drawing/2014/main" id="{22A8683A-DC97-6276-C25E-85C087F9CD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38E266C4-AB82-0798-4DE8-61276C8077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7971F0B-EAE1-F7A2-AD62-7AAE7004A8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C0E123D9-F623-EA13-4989-DF6FD240A69E}"/>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Mitigate Risks</a:t>
            </a:r>
          </a:p>
        </p:txBody>
      </p:sp>
      <p:grpSp>
        <p:nvGrpSpPr>
          <p:cNvPr id="10" name="Group 9">
            <a:extLst>
              <a:ext uri="{FF2B5EF4-FFF2-40B4-BE49-F238E27FC236}">
                <a16:creationId xmlns:a16="http://schemas.microsoft.com/office/drawing/2014/main" id="{94F055BB-59D5-40B7-1F9B-C23736F4ECD7}"/>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E260A8F3-7F82-8C0C-7FC1-A1FCFED9E4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D7932FC1-1042-3C51-177A-86C494E202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C616E9B1-9691-DE7D-ABA3-A9B4313A7A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22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17119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2714"/>
            <a:ext cx="9144000" cy="5513690"/>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58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
        <p:nvSpPr>
          <p:cNvPr id="3" name="Rectangle 2"/>
          <p:cNvSpPr/>
          <p:nvPr/>
        </p:nvSpPr>
        <p:spPr>
          <a:xfrm>
            <a:off x="1357843" y="1457188"/>
            <a:ext cx="5081057" cy="2862322"/>
          </a:xfrm>
          <a:prstGeom prst="rect">
            <a:avLst/>
          </a:prstGeom>
        </p:spPr>
        <p:txBody>
          <a:bodyPr wrap="square">
            <a:spAutoFit/>
          </a:bodyPr>
          <a:lstStyle/>
          <a:p>
            <a:pPr lvl="0" defTabSz="916093">
              <a:defRPr/>
            </a:pPr>
            <a:r>
              <a:rPr lang="en-US" kern="0" dirty="0">
                <a:solidFill>
                  <a:prstClr val="black"/>
                </a:solidFill>
              </a:rPr>
              <a:t>What </a:t>
            </a:r>
            <a:r>
              <a:rPr lang="en-US" b="1" kern="0" dirty="0">
                <a:solidFill>
                  <a:prstClr val="black"/>
                </a:solidFill>
              </a:rPr>
              <a:t>risk factor </a:t>
            </a:r>
            <a:r>
              <a:rPr lang="en-US" kern="0" dirty="0">
                <a:solidFill>
                  <a:prstClr val="black"/>
                </a:solidFill>
              </a:rPr>
              <a:t>did you choose to discuss, and how could you use each step of ACE to help the Soldier mitigate their risk?</a:t>
            </a:r>
          </a:p>
          <a:p>
            <a:pPr lvl="0" defTabSz="916093">
              <a:defRPr/>
            </a:pPr>
            <a:endParaRPr lang="en-US" kern="0" dirty="0">
              <a:solidFill>
                <a:prstClr val="black"/>
              </a:solidFill>
            </a:endParaRPr>
          </a:p>
          <a:p>
            <a:pPr defTabSz="916093">
              <a:defRPr/>
            </a:pPr>
            <a:r>
              <a:rPr lang="en-US" dirty="0">
                <a:solidFill>
                  <a:prstClr val="black"/>
                </a:solidFill>
                <a:latin typeface="Arial" panose="020B0604020202020204" pitchFamily="34" charset="0"/>
                <a:cs typeface="Arial" panose="020B0604020202020204" pitchFamily="34" charset="0"/>
              </a:rPr>
              <a:t>When using ACE to mitigate risk, how might that also be strengthening a protective factor?</a:t>
            </a:r>
          </a:p>
          <a:p>
            <a:pPr defTabSz="916093">
              <a:defRPr/>
            </a:pPr>
            <a:endParaRPr lang="en-US" kern="0" dirty="0">
              <a:solidFill>
                <a:prstClr val="black"/>
              </a:solidFill>
              <a:latin typeface="Arial" panose="020B0604020202020204" pitchFamily="34" charset="0"/>
              <a:cs typeface="Arial" panose="020B0604020202020204" pitchFamily="34" charset="0"/>
            </a:endParaRPr>
          </a:p>
          <a:p>
            <a:pPr defTabSz="916093">
              <a:defRPr/>
            </a:pPr>
            <a:r>
              <a:rPr lang="en-US" dirty="0">
                <a:solidFill>
                  <a:schemeClr val="dk1"/>
                </a:solidFill>
                <a:latin typeface="Arial" panose="020B0604020202020204" pitchFamily="34" charset="0"/>
                <a:cs typeface="Arial" panose="020B0604020202020204" pitchFamily="34" charset="0"/>
              </a:rPr>
              <a:t>Using ACE early at the sign of concern can stop some problems and stressors from growing and becoming overwhelming to the point of crisis. </a:t>
            </a:r>
            <a:endParaRPr lang="en-US" kern="0" dirty="0">
              <a:latin typeface="Arial" panose="020B0604020202020204" pitchFamily="34" charset="0"/>
              <a:cs typeface="Arial" panose="020B0604020202020204" pitchFamily="34" charset="0"/>
            </a:endParaRPr>
          </a:p>
        </p:txBody>
      </p:sp>
      <p:pic>
        <p:nvPicPr>
          <p:cNvPr id="9" name="Picture 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4"/>
          <a:srcRect l="27351" r="29298" b="7143"/>
          <a:stretch/>
        </p:blipFill>
        <p:spPr>
          <a:xfrm flipH="1">
            <a:off x="7255226" y="2205442"/>
            <a:ext cx="1888774" cy="4404469"/>
          </a:xfrm>
          <a:prstGeom prst="rect">
            <a:avLst/>
          </a:prstGeom>
        </p:spPr>
      </p:pic>
      <p:pic>
        <p:nvPicPr>
          <p:cNvPr id="18" name="Picture 8">
            <a:extLst>
              <a:ext uri="{FF2B5EF4-FFF2-40B4-BE49-F238E27FC236}">
                <a16:creationId xmlns:a16="http://schemas.microsoft.com/office/drawing/2014/main" id="{294674A2-8A94-D03B-FF84-FBDB57D11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6FD6E900-6CBD-3E72-60F3-8348AD193C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A1DA61-CCBD-C6C6-9F54-27EA806CB4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60201CC6-493D-483D-5B25-98FBF6714AF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Identify and Mitigate Risks</a:t>
            </a:r>
          </a:p>
        </p:txBody>
      </p:sp>
      <p:grpSp>
        <p:nvGrpSpPr>
          <p:cNvPr id="22" name="Group 21">
            <a:extLst>
              <a:ext uri="{FF2B5EF4-FFF2-40B4-BE49-F238E27FC236}">
                <a16:creationId xmlns:a16="http://schemas.microsoft.com/office/drawing/2014/main" id="{14DC6820-1E57-C9BD-E7EC-4C89A8F9E320}"/>
              </a:ext>
            </a:extLst>
          </p:cNvPr>
          <p:cNvGrpSpPr/>
          <p:nvPr/>
        </p:nvGrpSpPr>
        <p:grpSpPr>
          <a:xfrm>
            <a:off x="131198" y="431"/>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B2C4E18A-C37D-C749-DAAD-5E57FF0A0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F7E036E2-20B0-9238-7908-8F008FE72F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0AB54B4A-6392-0D55-1DA1-6C2543F95C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816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68694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4668"/>
            <a:ext cx="9144000" cy="5715483"/>
          </a:xfrm>
          <a:prstGeom prst="rect">
            <a:avLst/>
          </a:prstGeom>
        </p:spPr>
      </p:pic>
      <p:sp>
        <p:nvSpPr>
          <p:cNvPr id="28" name="Rectangle 27">
            <a:extLst>
              <a:ext uri="{FF2B5EF4-FFF2-40B4-BE49-F238E27FC236}">
                <a16:creationId xmlns:a16="http://schemas.microsoft.com/office/drawing/2014/main" id="{892B7267-F2CE-47A1-85A1-80353C2F3B77}"/>
              </a:ext>
            </a:extLst>
          </p:cNvPr>
          <p:cNvSpPr/>
          <p:nvPr/>
        </p:nvSpPr>
        <p:spPr>
          <a:xfrm>
            <a:off x="1013745" y="2459270"/>
            <a:ext cx="7612716" cy="3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463CE7D2-CE32-4BDF-98E6-8C5F0CA5A68F}"/>
              </a:ext>
            </a:extLst>
          </p:cNvPr>
          <p:cNvSpPr txBox="1"/>
          <p:nvPr/>
        </p:nvSpPr>
        <p:spPr>
          <a:xfrm>
            <a:off x="1525827" y="1277256"/>
            <a:ext cx="5869322" cy="707886"/>
          </a:xfrm>
          <a:prstGeom prst="rect">
            <a:avLst/>
          </a:prstGeom>
          <a:noFill/>
        </p:spPr>
        <p:txBody>
          <a:bodyPr wrap="square" rtlCol="0">
            <a:spAutoFit/>
          </a:bodyPr>
          <a:lstStyle/>
          <a:p>
            <a:r>
              <a:rPr lang="en-US" sz="2000" dirty="0">
                <a:latin typeface="Arial" panose="020B0604020202020204" pitchFamily="34" charset="0"/>
              </a:rPr>
              <a:t>There are signs that may indicate someone is contemplating suicide. </a:t>
            </a:r>
          </a:p>
        </p:txBody>
      </p:sp>
      <p:sp>
        <p:nvSpPr>
          <p:cNvPr id="33" name="Rectangle 32">
            <a:extLst>
              <a:ext uri="{FF2B5EF4-FFF2-40B4-BE49-F238E27FC236}">
                <a16:creationId xmlns:a16="http://schemas.microsoft.com/office/drawing/2014/main" id="{7BB38FDF-6C02-47DE-B983-A26F806D63EC}"/>
              </a:ext>
            </a:extLst>
          </p:cNvPr>
          <p:cNvSpPr/>
          <p:nvPr/>
        </p:nvSpPr>
        <p:spPr>
          <a:xfrm>
            <a:off x="3629422" y="4603109"/>
            <a:ext cx="4863689" cy="75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75AE2224-BAE5-4B98-B0BC-009373D5DB20}"/>
              </a:ext>
            </a:extLst>
          </p:cNvPr>
          <p:cNvSpPr txBox="1"/>
          <p:nvPr/>
        </p:nvSpPr>
        <p:spPr>
          <a:xfrm>
            <a:off x="3747769" y="4669612"/>
            <a:ext cx="4663441" cy="584775"/>
          </a:xfrm>
          <a:prstGeom prst="rect">
            <a:avLst/>
          </a:prstGeom>
          <a:noFill/>
        </p:spPr>
        <p:txBody>
          <a:bodyPr wrap="square" rtlCol="0">
            <a:spAutoFit/>
          </a:bodyPr>
          <a:lstStyle/>
          <a:p>
            <a:r>
              <a:rPr lang="en-US" sz="1600" dirty="0">
                <a:latin typeface="Arial" panose="020B0604020202020204" pitchFamily="34" charset="0"/>
              </a:rPr>
              <a:t>If you see a red flag (a warning sign or a sense something is “off”), take immediate action.</a:t>
            </a:r>
          </a:p>
        </p:txBody>
      </p:sp>
      <p:sp>
        <p:nvSpPr>
          <p:cNvPr id="36" name="TextBox 35"/>
          <p:cNvSpPr txBox="1"/>
          <p:nvPr/>
        </p:nvSpPr>
        <p:spPr>
          <a:xfrm>
            <a:off x="831257" y="3012114"/>
            <a:ext cx="3498955"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Talking about death</a:t>
            </a:r>
          </a:p>
          <a:p>
            <a:pPr marL="742950" lvl="1" indent="-285750">
              <a:buFont typeface="Arial" panose="020B0604020202020204" pitchFamily="34" charset="0"/>
              <a:buChar char="•"/>
            </a:pPr>
            <a:r>
              <a:rPr lang="en-US" dirty="0">
                <a:solidFill>
                  <a:schemeClr val="bg1"/>
                </a:solidFill>
              </a:rPr>
              <a:t>Giving belongings away</a:t>
            </a:r>
          </a:p>
          <a:p>
            <a:pPr marL="742950" lvl="1" indent="-285750">
              <a:buFont typeface="Arial" panose="020B0604020202020204" pitchFamily="34" charset="0"/>
              <a:buChar char="•"/>
            </a:pPr>
            <a:r>
              <a:rPr lang="en-US" dirty="0">
                <a:solidFill>
                  <a:schemeClr val="bg1"/>
                </a:solidFill>
              </a:rPr>
              <a:t>Talking about harming oneself</a:t>
            </a:r>
          </a:p>
        </p:txBody>
      </p:sp>
      <p:sp>
        <p:nvSpPr>
          <p:cNvPr id="37" name="TextBox 36"/>
          <p:cNvSpPr txBox="1"/>
          <p:nvPr/>
        </p:nvSpPr>
        <p:spPr>
          <a:xfrm>
            <a:off x="4561009" y="3056564"/>
            <a:ext cx="435219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Regularly isolating</a:t>
            </a:r>
          </a:p>
          <a:p>
            <a:pPr marL="742950" lvl="1" indent="-285750">
              <a:buFont typeface="Arial" panose="020B0604020202020204" pitchFamily="34" charset="0"/>
              <a:buChar char="•"/>
            </a:pPr>
            <a:r>
              <a:rPr lang="en-US" dirty="0">
                <a:solidFill>
                  <a:schemeClr val="bg1"/>
                </a:solidFill>
              </a:rPr>
              <a:t>Change in behavior</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718" y="2111386"/>
            <a:ext cx="1029190" cy="1044887"/>
          </a:xfrm>
          <a:prstGeom prst="rect">
            <a:avLst/>
          </a:prstGeom>
        </p:spPr>
      </p:pic>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Slide Number Placeholder 5"/>
          <p:cNvSpPr txBox="1">
            <a:spLocks/>
          </p:cNvSpPr>
          <p:nvPr/>
        </p:nvSpPr>
        <p:spPr>
          <a:xfrm>
            <a:off x="87494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29" name="TextBox 28">
            <a:extLst>
              <a:ext uri="{FF2B5EF4-FFF2-40B4-BE49-F238E27FC236}">
                <a16:creationId xmlns:a16="http://schemas.microsoft.com/office/drawing/2014/main" id="{B1BBAAA3-40AA-4880-8FEC-24491274CE3A}"/>
              </a:ext>
            </a:extLst>
          </p:cNvPr>
          <p:cNvSpPr txBox="1"/>
          <p:nvPr/>
        </p:nvSpPr>
        <p:spPr>
          <a:xfrm>
            <a:off x="587063" y="2500173"/>
            <a:ext cx="3443245" cy="348813"/>
          </a:xfrm>
          <a:prstGeom prst="rect">
            <a:avLst/>
          </a:prstGeom>
          <a:noFill/>
        </p:spPr>
        <p:txBody>
          <a:bodyPr wrap="square" rtlCol="0">
            <a:spAutoFit/>
          </a:bodyPr>
          <a:lstStyle/>
          <a:p>
            <a:pPr algn="ctr">
              <a:lnSpc>
                <a:spcPts val="2000"/>
              </a:lnSpc>
            </a:pPr>
            <a:r>
              <a:rPr lang="en-US" sz="2000" b="1" dirty="0">
                <a:solidFill>
                  <a:schemeClr val="bg2"/>
                </a:solidFill>
                <a:latin typeface="Arial" panose="020B0604020202020204" pitchFamily="34" charset="0"/>
              </a:rPr>
              <a:t>WARNING</a:t>
            </a:r>
            <a:r>
              <a:rPr lang="en-US" sz="2000" b="1" dirty="0">
                <a:latin typeface="Arial" panose="020B0604020202020204" pitchFamily="34" charset="0"/>
              </a:rPr>
              <a:t> </a:t>
            </a:r>
            <a:r>
              <a:rPr lang="en-US" sz="2000" b="1" dirty="0">
                <a:solidFill>
                  <a:schemeClr val="bg2"/>
                </a:solidFill>
                <a:latin typeface="Arial" panose="020B0604020202020204" pitchFamily="34" charset="0"/>
              </a:rPr>
              <a:t>SIGNS</a:t>
            </a:r>
          </a:p>
        </p:txBody>
      </p:sp>
      <p:pic>
        <p:nvPicPr>
          <p:cNvPr id="2" name="Picture 8">
            <a:extLst>
              <a:ext uri="{FF2B5EF4-FFF2-40B4-BE49-F238E27FC236}">
                <a16:creationId xmlns:a16="http://schemas.microsoft.com/office/drawing/2014/main" id="{BD25FAC0-82A7-7622-1403-ABBDE65F2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412A277A-9242-68C8-7C72-BE0C51F79C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F77F62F-DEDD-EE99-D847-8248F9A7A74F}"/>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F04FF1A-6919-82D1-FA98-00D280ED2EC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Suicide Warning Signs</a:t>
            </a:r>
          </a:p>
        </p:txBody>
      </p:sp>
      <p:grpSp>
        <p:nvGrpSpPr>
          <p:cNvPr id="6" name="Group 5">
            <a:extLst>
              <a:ext uri="{FF2B5EF4-FFF2-40B4-BE49-F238E27FC236}">
                <a16:creationId xmlns:a16="http://schemas.microsoft.com/office/drawing/2014/main" id="{5CC3B34E-5BA9-BEDE-4B26-3366DD0A34F3}"/>
              </a:ext>
            </a:extLst>
          </p:cNvPr>
          <p:cNvGrpSpPr/>
          <p:nvPr/>
        </p:nvGrpSpPr>
        <p:grpSpPr>
          <a:xfrm>
            <a:off x="131198" y="431"/>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929611CA-B13A-7A49-62A9-79B07D6EF0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28A4F896-5D3F-514A-7E73-1A5E40047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9F2753F-8D24-AFE9-BFDB-BDE0C93AC7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83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7655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1" y="1336641"/>
            <a:ext cx="4597400" cy="3793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22183" y="1512035"/>
            <a:ext cx="2893651"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4" name="Picture 8">
            <a:extLst>
              <a:ext uri="{FF2B5EF4-FFF2-40B4-BE49-F238E27FC236}">
                <a16:creationId xmlns:a16="http://schemas.microsoft.com/office/drawing/2014/main" id="{76A0364B-803C-0BE4-5396-47D63ECC9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7FD11AA-B811-6BEB-D249-23873A8EF8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32E984C-9E1D-431D-9C01-1B10C18D81E1}"/>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5EDE1E1A-D05F-8041-0E80-BD6CA97EF46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Emergency Resources</a:t>
            </a:r>
          </a:p>
        </p:txBody>
      </p:sp>
      <p:grpSp>
        <p:nvGrpSpPr>
          <p:cNvPr id="38" name="Group 37">
            <a:extLst>
              <a:ext uri="{FF2B5EF4-FFF2-40B4-BE49-F238E27FC236}">
                <a16:creationId xmlns:a16="http://schemas.microsoft.com/office/drawing/2014/main" id="{5C0A442C-95E0-0065-72F3-454CA685B65B}"/>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D77C8E07-110D-BA16-9B7B-224FAF410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7178D6E6-62E1-84E4-007B-FE6AAF2946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1AC32D2C-0583-3206-6972-E2CAFF7270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E94D78-AA9A-76A6-34B8-51EE449B6EB5}"/>
              </a:ext>
            </a:extLst>
          </p:cNvPr>
          <p:cNvSpPr txBox="1"/>
          <p:nvPr/>
        </p:nvSpPr>
        <p:spPr>
          <a:xfrm>
            <a:off x="4211749" y="1578914"/>
            <a:ext cx="4416932" cy="3600986"/>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https://988lifeline.org/chat/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Tree>
    <p:extLst>
      <p:ext uri="{BB962C8B-B14F-4D97-AF65-F5344CB8AC3E}">
        <p14:creationId xmlns:p14="http://schemas.microsoft.com/office/powerpoint/2010/main" val="1054680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50076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03" y="1178732"/>
            <a:ext cx="7071823" cy="3988087"/>
          </a:xfrm>
          <a:prstGeom prst="rect">
            <a:avLst/>
          </a:prstGeom>
        </p:spPr>
      </p:pic>
      <p:sp>
        <p:nvSpPr>
          <p:cNvPr id="45" name="TextBox 44"/>
          <p:cNvSpPr txBox="1"/>
          <p:nvPr/>
        </p:nvSpPr>
        <p:spPr>
          <a:xfrm>
            <a:off x="1323944" y="3315646"/>
            <a:ext cx="1793733" cy="1477328"/>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directly if they are thinking of killing or harming themselves</a:t>
            </a:r>
          </a:p>
          <a:p>
            <a:pPr algn="ctr"/>
            <a:endParaRPr lang="en-US" sz="1500" dirty="0">
              <a:solidFill>
                <a:schemeClr val="bg1"/>
              </a:solidFill>
            </a:endParaRPr>
          </a:p>
        </p:txBody>
      </p:sp>
      <p:sp>
        <p:nvSpPr>
          <p:cNvPr id="46" name="TextBox 45"/>
          <p:cNvSpPr txBox="1"/>
          <p:nvPr/>
        </p:nvSpPr>
        <p:spPr>
          <a:xfrm>
            <a:off x="3575407" y="3311962"/>
            <a:ext cx="1916073" cy="784830"/>
          </a:xfrm>
          <a:prstGeom prst="rect">
            <a:avLst/>
          </a:prstGeom>
          <a:noFill/>
        </p:spPr>
        <p:txBody>
          <a:bodyPr wrap="square" rtlCol="0">
            <a:spAutoFit/>
          </a:bodyPr>
          <a:lstStyle/>
          <a:p>
            <a:pPr algn="ctr"/>
            <a:r>
              <a:rPr lang="en-US" sz="1500" b="1" dirty="0">
                <a:solidFill>
                  <a:srgbClr val="F1CA31"/>
                </a:solidFill>
              </a:rPr>
              <a:t>CARE</a:t>
            </a:r>
            <a:r>
              <a:rPr lang="en-US" sz="1500" dirty="0">
                <a:solidFill>
                  <a:schemeClr val="bg1"/>
                </a:solidFill>
              </a:rPr>
              <a:t> by listening and showing support</a:t>
            </a:r>
          </a:p>
        </p:txBody>
      </p:sp>
      <p:sp>
        <p:nvSpPr>
          <p:cNvPr id="47" name="TextBox 46"/>
          <p:cNvSpPr txBox="1"/>
          <p:nvPr/>
        </p:nvSpPr>
        <p:spPr>
          <a:xfrm>
            <a:off x="5866545" y="3321342"/>
            <a:ext cx="1953511"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directly to an emergency helping resource; do not leave them alone</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524" y="1472488"/>
            <a:ext cx="970155" cy="1711227"/>
          </a:xfrm>
          <a:prstGeom prst="rect">
            <a:avLst/>
          </a:prstGeom>
          <a:effectLst>
            <a:outerShdw dist="88900" dir="2700000" algn="tl" rotWithShape="0">
              <a:prstClr val="black">
                <a:alpha val="5000"/>
              </a:prstClr>
            </a:outerShdw>
          </a:effectLst>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683" y="1327784"/>
            <a:ext cx="821252" cy="1848726"/>
          </a:xfrm>
          <a:prstGeom prst="rect">
            <a:avLst/>
          </a:prstGeom>
          <a:effectLst>
            <a:outerShdw dist="88900" dir="2700000" algn="tl" rotWithShape="0">
              <a:prstClr val="black">
                <a:alpha val="5000"/>
              </a:prstClr>
            </a:outerShdw>
          </a:effectLst>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107" y="1407510"/>
            <a:ext cx="772700" cy="1776206"/>
          </a:xfrm>
          <a:prstGeom prst="rect">
            <a:avLst/>
          </a:prstGeom>
          <a:effectLst>
            <a:outerShdw dist="88900" dir="2700000" algn="tl" rotWithShape="0">
              <a:prstClr val="black">
                <a:alpha val="5000"/>
              </a:prstClr>
            </a:outerShdw>
          </a:effectLst>
        </p:spPr>
      </p:pic>
      <p:cxnSp>
        <p:nvCxnSpPr>
          <p:cNvPr id="54" name="Straight Connector 53"/>
          <p:cNvCxnSpPr>
            <a:cxnSpLocks/>
          </p:cNvCxnSpPr>
          <p:nvPr/>
        </p:nvCxnSpPr>
        <p:spPr>
          <a:xfrm>
            <a:off x="1323944" y="3262037"/>
            <a:ext cx="179373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3575407" y="3271193"/>
            <a:ext cx="19160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flipV="1">
            <a:off x="5866544" y="3254362"/>
            <a:ext cx="1953512" cy="7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Footer Placeholder 2"/>
          <p:cNvSpPr txBox="1">
            <a:spLocks/>
          </p:cNvSpPr>
          <p:nvPr/>
        </p:nvSpPr>
        <p:spPr>
          <a:xfrm>
            <a:off x="3127951"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
        <p:nvSpPr>
          <p:cNvPr id="16" name="Rectangle 15">
            <a:extLst>
              <a:ext uri="{FF2B5EF4-FFF2-40B4-BE49-F238E27FC236}">
                <a16:creationId xmlns:a16="http://schemas.microsoft.com/office/drawing/2014/main" id="{92BF20F5-E176-4F40-B4BB-D8931849A102}"/>
              </a:ext>
            </a:extLst>
          </p:cNvPr>
          <p:cNvSpPr/>
          <p:nvPr/>
        </p:nvSpPr>
        <p:spPr>
          <a:xfrm>
            <a:off x="550548" y="5386069"/>
            <a:ext cx="5875652" cy="766863"/>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651514" y="5456715"/>
            <a:ext cx="5666736" cy="584775"/>
          </a:xfrm>
          <a:prstGeom prst="rect">
            <a:avLst/>
          </a:prstGeom>
        </p:spPr>
        <p:txBody>
          <a:bodyPr wrap="square">
            <a:spAutoFit/>
          </a:bodyPr>
          <a:lstStyle/>
          <a:p>
            <a:pPr lvl="0" defTabSz="916093">
              <a:defRPr/>
            </a:pPr>
            <a:r>
              <a:rPr lang="en-US" sz="1600" kern="0" dirty="0">
                <a:solidFill>
                  <a:prstClr val="black"/>
                </a:solidFill>
                <a:latin typeface="Arial" panose="020B0604020202020204" pitchFamily="34" charset="0"/>
                <a:cs typeface="Arial" panose="020B0604020202020204" pitchFamily="34" charset="0"/>
              </a:rPr>
              <a:t>What have you done in the past, or can you do, to </a:t>
            </a:r>
            <a:r>
              <a:rPr lang="en-US" sz="1600" b="1" kern="0" dirty="0">
                <a:solidFill>
                  <a:prstClr val="black"/>
                </a:solidFill>
                <a:latin typeface="Arial" panose="020B0604020202020204" pitchFamily="34" charset="0"/>
                <a:cs typeface="Arial" panose="020B0604020202020204" pitchFamily="34" charset="0"/>
              </a:rPr>
              <a:t>stay calm </a:t>
            </a:r>
            <a:r>
              <a:rPr lang="en-US" sz="1600" kern="0" dirty="0">
                <a:solidFill>
                  <a:prstClr val="black"/>
                </a:solidFill>
                <a:latin typeface="Arial" panose="020B0604020202020204" pitchFamily="34" charset="0"/>
                <a:cs typeface="Arial" panose="020B0604020202020204" pitchFamily="34" charset="0"/>
              </a:rPr>
              <a:t>and composed when facing a crisis? </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695" y="5134814"/>
            <a:ext cx="511257" cy="511257"/>
          </a:xfrm>
          <a:prstGeom prst="rect">
            <a:avLst/>
          </a:prstGeom>
          <a:effectLst>
            <a:outerShdw dist="25400" dir="2700000" algn="tl" rotWithShape="0">
              <a:prstClr val="black">
                <a:alpha val="15000"/>
              </a:prstClr>
            </a:outerShdw>
          </a:effectLst>
        </p:spPr>
      </p:pic>
      <p:pic>
        <p:nvPicPr>
          <p:cNvPr id="5" name="Picture 8">
            <a:extLst>
              <a:ext uri="{FF2B5EF4-FFF2-40B4-BE49-F238E27FC236}">
                <a16:creationId xmlns:a16="http://schemas.microsoft.com/office/drawing/2014/main" id="{EBD28B95-E79F-2D27-111A-28A62F63D9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30206B99-3B76-3FB0-1B81-5E8B7AC0AA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530D224-C7B7-4DA9-BF2E-B892677400CE}"/>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D000CA07-03CB-176A-1B3A-5150A43B0962}"/>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Address Warning Signs</a:t>
            </a:r>
          </a:p>
        </p:txBody>
      </p:sp>
      <p:grpSp>
        <p:nvGrpSpPr>
          <p:cNvPr id="9" name="Group 8">
            <a:extLst>
              <a:ext uri="{FF2B5EF4-FFF2-40B4-BE49-F238E27FC236}">
                <a16:creationId xmlns:a16="http://schemas.microsoft.com/office/drawing/2014/main" id="{4BCF9172-5DDB-58E4-5337-57EB75D772D4}"/>
              </a:ext>
            </a:extLst>
          </p:cNvPr>
          <p:cNvGrpSpPr/>
          <p:nvPr/>
        </p:nvGrpSpPr>
        <p:grpSpPr>
          <a:xfrm>
            <a:off x="131198" y="431"/>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5C0548B4-AC68-240F-B99C-4680D56E6F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6E94F06C-6874-7ECC-A7BB-7C927A731F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546A58E8-6472-818B-FAE9-2FA9D27253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84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56568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920"/>
            <a:ext cx="9142128" cy="5714313"/>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
        <p:nvSpPr>
          <p:cNvPr id="4" name="Rectangle 3"/>
          <p:cNvSpPr/>
          <p:nvPr/>
        </p:nvSpPr>
        <p:spPr>
          <a:xfrm>
            <a:off x="1570995" y="2591898"/>
            <a:ext cx="3582955" cy="2462213"/>
          </a:xfrm>
          <a:prstGeom prst="rect">
            <a:avLst/>
          </a:prstGeom>
        </p:spPr>
        <p:txBody>
          <a:bodyPr wrap="square">
            <a:spAutoFit/>
          </a:bodyPr>
          <a:lstStyle/>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What are the </a:t>
            </a:r>
            <a:r>
              <a:rPr lang="en-US" b="1" dirty="0">
                <a:solidFill>
                  <a:schemeClr val="bg1"/>
                </a:solidFill>
                <a:latin typeface="Arial" panose="020B0604020202020204" pitchFamily="34" charset="0"/>
                <a:cs typeface="Arial" panose="020B0604020202020204" pitchFamily="34" charset="0"/>
              </a:rPr>
              <a:t>warning signs </a:t>
            </a:r>
            <a:r>
              <a:rPr lang="en-US" dirty="0">
                <a:solidFill>
                  <a:schemeClr val="bg1"/>
                </a:solidFill>
                <a:latin typeface="Arial" panose="020B0604020202020204" pitchFamily="34" charset="0"/>
                <a:cs typeface="Arial" panose="020B0604020202020204" pitchFamily="34" charset="0"/>
              </a:rPr>
              <a:t>that can indicate a person might be contemplating suicide and require you to take immediate action?</a:t>
            </a:r>
          </a:p>
          <a:p>
            <a:pPr lvl="0"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How could you use the steps of ACE during a crisis situation?</a:t>
            </a:r>
          </a:p>
        </p:txBody>
      </p:sp>
      <p:cxnSp>
        <p:nvCxnSpPr>
          <p:cNvPr id="10" name="Straight Connector 9"/>
          <p:cNvCxnSpPr/>
          <p:nvPr/>
        </p:nvCxnSpPr>
        <p:spPr>
          <a:xfrm>
            <a:off x="1651055" y="5118100"/>
            <a:ext cx="5130800" cy="0"/>
          </a:xfrm>
          <a:prstGeom prst="line">
            <a:avLst/>
          </a:prstGeom>
          <a:ln w="38100">
            <a:solidFill>
              <a:srgbClr val="343B33"/>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DC752C2E-55F8-E0C2-BE4D-A66BC0AA4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0A0A1C22-2750-183C-734B-FB298D1593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878D37D-90BF-7FF2-7954-7774191A0F99}"/>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C2880B0-3C54-0A42-6D9E-39D37BA29BF0}"/>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Warning Signs</a:t>
            </a:r>
          </a:p>
        </p:txBody>
      </p:sp>
      <p:grpSp>
        <p:nvGrpSpPr>
          <p:cNvPr id="13" name="Group 12">
            <a:extLst>
              <a:ext uri="{FF2B5EF4-FFF2-40B4-BE49-F238E27FC236}">
                <a16:creationId xmlns:a16="http://schemas.microsoft.com/office/drawing/2014/main" id="{1F16A589-4E09-86F5-EC44-33E5849D06FC}"/>
              </a:ext>
            </a:extLst>
          </p:cNvPr>
          <p:cNvGrpSpPr/>
          <p:nvPr/>
        </p:nvGrpSpPr>
        <p:grpSpPr>
          <a:xfrm>
            <a:off x="131198" y="431"/>
            <a:ext cx="9015516" cy="1060759"/>
            <a:chOff x="131197" y="430"/>
            <a:chExt cx="9015516" cy="1060759"/>
          </a:xfrm>
        </p:grpSpPr>
        <p:pic>
          <p:nvPicPr>
            <p:cNvPr id="14" name="Picture 13" descr="Logo&#10;&#10;Description automatically generated">
              <a:extLst>
                <a:ext uri="{FF2B5EF4-FFF2-40B4-BE49-F238E27FC236}">
                  <a16:creationId xmlns:a16="http://schemas.microsoft.com/office/drawing/2014/main" id="{A1169E45-93CF-DE49-4435-6906BBDB1D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1A813F82-B12E-915F-1534-2F3E2BB17E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6" name="Picture 8">
            <a:extLst>
              <a:ext uri="{FF2B5EF4-FFF2-40B4-BE49-F238E27FC236}">
                <a16:creationId xmlns:a16="http://schemas.microsoft.com/office/drawing/2014/main" id="{FAE95E33-33B8-7B21-5313-3D5BF0FEE9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Qr code&#10;&#10;Description automatically generated with medium confidence">
            <a:extLst>
              <a:ext uri="{FF2B5EF4-FFF2-40B4-BE49-F238E27FC236}">
                <a16:creationId xmlns:a16="http://schemas.microsoft.com/office/drawing/2014/main" id="{C764A28B-DBC8-093F-BE36-F796A3B20E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634448">
            <a:off x="5287624" y="1456517"/>
            <a:ext cx="2942619" cy="4125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13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828758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266772"/>
            <a:ext cx="9143996" cy="5212078"/>
          </a:xfrm>
          <a:prstGeom prst="rect">
            <a:avLst/>
          </a:prstGeom>
        </p:spPr>
      </p:pic>
      <p:sp>
        <p:nvSpPr>
          <p:cNvPr id="28" name="Content Placeholder 2"/>
          <p:cNvSpPr>
            <a:spLocks noGrp="1"/>
          </p:cNvSpPr>
          <p:nvPr>
            <p:ph idx="1"/>
          </p:nvPr>
        </p:nvSpPr>
        <p:spPr>
          <a:xfrm>
            <a:off x="5118100" y="1725224"/>
            <a:ext cx="2760980" cy="3866004"/>
          </a:xfrm>
        </p:spPr>
        <p:txBody>
          <a:bodyPr>
            <a:noAutofit/>
          </a:bodyPr>
          <a:lstStyle/>
          <a:p>
            <a:pPr>
              <a:spcBef>
                <a:spcPts val="1200"/>
              </a:spcBef>
              <a:spcAft>
                <a:spcPts val="600"/>
              </a:spcAft>
            </a:pPr>
            <a:r>
              <a:rPr lang="en-US" sz="1800" dirty="0">
                <a:solidFill>
                  <a:schemeClr val="bg1"/>
                </a:solidFill>
                <a:latin typeface="+mj-lt"/>
                <a:ea typeface="Cambria" panose="02040503050406030204" pitchFamily="18" charset="0"/>
              </a:rPr>
              <a:t>You are now equipped to use ACE to bolster protective factors, mitigate risk, and support a Soldier in a crisis.</a:t>
            </a:r>
          </a:p>
          <a:p>
            <a:pPr>
              <a:spcBef>
                <a:spcPts val="1200"/>
              </a:spcBef>
              <a:spcAft>
                <a:spcPts val="600"/>
              </a:spcAft>
            </a:pPr>
            <a:r>
              <a:rPr lang="en-US" sz="1800" dirty="0">
                <a:solidFill>
                  <a:schemeClr val="bg1"/>
                </a:solidFill>
                <a:latin typeface="+mj-lt"/>
                <a:ea typeface="Cambria" panose="02040503050406030204" pitchFamily="18" charset="0"/>
              </a:rPr>
              <a:t>You cannot stand by and assume a person will reach out in a time of struggle or despair. A key takeaway from this training is to take initiative!</a:t>
            </a:r>
            <a:endParaRPr lang="en-US" sz="1800" b="0" i="0" baseline="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8">
            <a:extLst>
              <a:ext uri="{FF2B5EF4-FFF2-40B4-BE49-F238E27FC236}">
                <a16:creationId xmlns:a16="http://schemas.microsoft.com/office/drawing/2014/main" id="{100C7EEF-113D-1284-6AF3-A798E4B10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75D2706B-D792-0027-362E-63C767F19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76B524C-73DB-CA32-2A45-2229DEC2ADEB}"/>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F0A9B75E-3C8E-9A7A-9936-92CD66287969}"/>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You are Equipped to Take Action!</a:t>
            </a:r>
          </a:p>
        </p:txBody>
      </p:sp>
      <p:grpSp>
        <p:nvGrpSpPr>
          <p:cNvPr id="10" name="Group 9">
            <a:extLst>
              <a:ext uri="{FF2B5EF4-FFF2-40B4-BE49-F238E27FC236}">
                <a16:creationId xmlns:a16="http://schemas.microsoft.com/office/drawing/2014/main" id="{4B384965-67C9-4617-5547-BDB1291772DA}"/>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819BCB82-DC05-E32F-3CBE-BB055F806B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542A58DC-6D30-61A2-CC14-4F36E2C7E8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03BBE76A-A708-90DE-81A1-94D6C77AAD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59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807" y="159246"/>
            <a:ext cx="5511906" cy="662781"/>
          </a:xfrm>
        </p:spPr>
        <p:txBody>
          <a:bodyPr>
            <a:normAutofit/>
          </a:bodyPr>
          <a:lstStyle/>
          <a:p>
            <a:pPr algn="l"/>
            <a:r>
              <a:rPr lang="en-US" sz="2000" u="none" dirty="0">
                <a:solidFill>
                  <a:schemeClr val="bg1"/>
                </a:solidFill>
              </a:rPr>
              <a:t>Post-Training Survey</a:t>
            </a:r>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Base</a:t>
            </a:r>
            <a:r>
              <a:rPr kumimoji="0" lang="en-US" sz="24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24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3684930" y="1609534"/>
            <a:ext cx="1785938" cy="1785938"/>
          </a:xfrm>
          <a:prstGeom prst="rect">
            <a:avLst/>
          </a:prstGeom>
        </p:spPr>
      </p:pic>
      <p:sp>
        <p:nvSpPr>
          <p:cNvPr id="6" name="TextBox 5">
            <a:extLst>
              <a:ext uri="{FF2B5EF4-FFF2-40B4-BE49-F238E27FC236}">
                <a16:creationId xmlns:a16="http://schemas.microsoft.com/office/drawing/2014/main" id="{34ED9409-7527-BFE9-3966-4866E50B9906}"/>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3" name="TextBox 2">
            <a:extLst>
              <a:ext uri="{FF2B5EF4-FFF2-40B4-BE49-F238E27FC236}">
                <a16:creationId xmlns:a16="http://schemas.microsoft.com/office/drawing/2014/main" id="{738EE097-07D5-BDD6-B3B6-4CF6B23E9203}"/>
              </a:ext>
            </a:extLst>
          </p:cNvPr>
          <p:cNvSpPr txBox="1"/>
          <p:nvPr/>
        </p:nvSpPr>
        <p:spPr>
          <a:xfrm>
            <a:off x="1081432" y="5479694"/>
            <a:ext cx="688046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will receive a +1 module after this Base module (</a:t>
            </a:r>
            <a:r>
              <a:rPr kumimoji="0" lang="en-US" sz="1400" b="0" i="1" u="none" strike="noStrike" kern="1200" cap="none" spc="0" normalizeH="0" baseline="0" noProof="0" dirty="0" err="1">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i.e</a:t>
            </a: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 Fighting Stigma, Active Listening, Practicing ACE), please complete the survey at the end of that +1 module</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620213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23181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49939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055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404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855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19867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63874015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6ECEFNF6QD26-1559382530-25241</_dlc_DocId>
    <_dlc_DocIdUrl xmlns="f8166263-dae4-4a19-bad3-fdbfda6298c2">
      <Url>https://sctgov.sharepoint.us/sites/ARDOperations/_layouts/15/DocIdRedir.aspx?ID=6ECEFNF6QD26-1559382530-25241</Url>
      <Description>6ECEFNF6QD26-1559382530-25241</Description>
    </_dlc_DocIdUrl>
  </documentManagement>
</p:properties>
</file>

<file path=customXml/itemProps1.xml><?xml version="1.0" encoding="utf-8"?>
<ds:datastoreItem xmlns:ds="http://schemas.openxmlformats.org/officeDocument/2006/customXml" ds:itemID="{8D76F37D-45FF-4770-B1D5-BBB47C28E4CC}"/>
</file>

<file path=customXml/itemProps2.xml><?xml version="1.0" encoding="utf-8"?>
<ds:datastoreItem xmlns:ds="http://schemas.openxmlformats.org/officeDocument/2006/customXml" ds:itemID="{186EB982-BADD-4285-8128-968E946D6B3B}"/>
</file>

<file path=customXml/itemProps3.xml><?xml version="1.0" encoding="utf-8"?>
<ds:datastoreItem xmlns:ds="http://schemas.openxmlformats.org/officeDocument/2006/customXml" ds:itemID="{7ECD3C68-9EB6-45AB-A50D-ED189DFC288B}"/>
</file>

<file path=customXml/itemProps4.xml><?xml version="1.0" encoding="utf-8"?>
<ds:datastoreItem xmlns:ds="http://schemas.openxmlformats.org/officeDocument/2006/customXml" ds:itemID="{0F30957C-CF30-4552-8CC1-4A8673FC831E}"/>
</file>

<file path=docProps/app.xml><?xml version="1.0" encoding="utf-8"?>
<Properties xmlns="http://schemas.openxmlformats.org/officeDocument/2006/extended-properties" xmlns:vt="http://schemas.openxmlformats.org/officeDocument/2006/docPropsVTypes">
  <Template/>
  <TotalTime>0</TotalTime>
  <Words>13804</Words>
  <Application>Microsoft Office PowerPoint</Application>
  <PresentationFormat>On-screen Show (4:3)</PresentationFormat>
  <Paragraphs>2668</Paragraphs>
  <Slides>50</Slides>
  <Notes>50</Notes>
  <HiddenSlides>30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50</vt:i4>
      </vt:variant>
    </vt:vector>
  </HeadingPairs>
  <TitlesOfParts>
    <vt:vector size="64" baseType="lpstr">
      <vt:lpstr>Arial</vt:lpstr>
      <vt:lpstr>Arial 12</vt:lpstr>
      <vt:lpstr>Arial Black</vt:lpstr>
      <vt:lpstr>Arial Narrow</vt:lpstr>
      <vt:lpstr>Calibri</vt:lpstr>
      <vt:lpstr>Courier New</vt:lpstr>
      <vt:lpstr>Franklin Gothic Book</vt:lpstr>
      <vt:lpstr>Franklin Gothic Medium</vt:lpstr>
      <vt:lpstr>Garamond</vt:lpstr>
      <vt:lpstr>Impact</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Post-Training Survey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2023-08-30T17:27:37Z</dcterms:created>
  <dcterms:modified xsi:type="dcterms:W3CDTF">2023-09-18T21:44:10Z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fb9073be-c22e-4353-b88e-fa111607af5c</vt:lpwstr>
  </property>
</Properties>
</file>