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32.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26.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1.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25.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4"/>
    <p:sldMasterId id="2147483689" r:id="rId5"/>
  </p:sldMasterIdLst>
  <p:notesMasterIdLst>
    <p:notesMasterId r:id="rId49"/>
  </p:notesMasterIdLst>
  <p:handoutMasterIdLst>
    <p:handoutMasterId r:id="rId50"/>
  </p:handoutMasterIdLst>
  <p:sldIdLst>
    <p:sldId id="831" r:id="rId6"/>
    <p:sldId id="945" r:id="rId7"/>
    <p:sldId id="946" r:id="rId8"/>
    <p:sldId id="1000" r:id="rId9"/>
    <p:sldId id="906" r:id="rId10"/>
    <p:sldId id="952" r:id="rId11"/>
    <p:sldId id="1002" r:id="rId12"/>
    <p:sldId id="948" r:id="rId13"/>
    <p:sldId id="953" r:id="rId14"/>
    <p:sldId id="954" r:id="rId15"/>
    <p:sldId id="1003" r:id="rId16"/>
    <p:sldId id="908" r:id="rId17"/>
    <p:sldId id="999" r:id="rId18"/>
    <p:sldId id="955" r:id="rId19"/>
    <p:sldId id="956" r:id="rId20"/>
    <p:sldId id="911" r:id="rId21"/>
    <p:sldId id="1007" r:id="rId22"/>
    <p:sldId id="931" r:id="rId23"/>
    <p:sldId id="932" r:id="rId24"/>
    <p:sldId id="825" r:id="rId25"/>
    <p:sldId id="917" r:id="rId26"/>
    <p:sldId id="988" r:id="rId27"/>
    <p:sldId id="989" r:id="rId28"/>
    <p:sldId id="916" r:id="rId29"/>
    <p:sldId id="933" r:id="rId30"/>
    <p:sldId id="969" r:id="rId31"/>
    <p:sldId id="970" r:id="rId32"/>
    <p:sldId id="991" r:id="rId33"/>
    <p:sldId id="992" r:id="rId34"/>
    <p:sldId id="996" r:id="rId35"/>
    <p:sldId id="997" r:id="rId36"/>
    <p:sldId id="995" r:id="rId37"/>
    <p:sldId id="973" r:id="rId38"/>
    <p:sldId id="961" r:id="rId39"/>
    <p:sldId id="962" r:id="rId40"/>
    <p:sldId id="1005" r:id="rId41"/>
    <p:sldId id="1006" r:id="rId42"/>
    <p:sldId id="927" r:id="rId43"/>
    <p:sldId id="1001" r:id="rId44"/>
    <p:sldId id="1358" r:id="rId45"/>
    <p:sldId id="1359" r:id="rId46"/>
    <p:sldId id="828" r:id="rId47"/>
    <p:sldId id="1004" r:id="rId48"/>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84D0ED-6D85-958B-9F6A-190C89FCB200}" name="Knust, Susannah K CIV USARMY WRAIR (USA)" initials="KSKCUW(" userId="S::susannah.k.knust.civ@health.mil::fc00f3fc-0c93-4732-b55a-39416942738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elissa.waitsman" initials="mw" lastIdx="15" clrIdx="0"/>
  <p:cmAuthor id="1" name="Bickford, Abigail R Dr CTR US USA MEDCOM PHC" initials="MSOffice" lastIdx="7" clrIdx="1">
    <p:extLst>
      <p:ext uri="{19B8F6BF-5375-455C-9EA6-DF929625EA0E}">
        <p15:presenceInfo xmlns:p15="http://schemas.microsoft.com/office/powerpoint/2012/main" userId="Bickford, Abigail R Dr CTR US USA MEDCOM PHC" providerId="None"/>
      </p:ext>
    </p:extLst>
  </p:cmAuthor>
  <p:cmAuthor id="2" name="Bickford, Abigail R Dr CTR US USA MEDCOM PHC" initials="BARDCUUMP" lastIdx="20" clrIdx="2">
    <p:extLst>
      <p:ext uri="{19B8F6BF-5375-455C-9EA6-DF929625EA0E}">
        <p15:presenceInfo xmlns:p15="http://schemas.microsoft.com/office/powerpoint/2012/main" userId="S-1-5-21-420750453-732723933-745807249-3560043" providerId="AD"/>
      </p:ext>
    </p:extLst>
  </p:cmAuthor>
  <p:cmAuthor id="3" name="Bickford, Abigail R Dr CTR US USA MEDCOM PHC" initials="BARDCUUMP [2]" lastIdx="1" clrIdx="3">
    <p:extLst>
      <p:ext uri="{19B8F6BF-5375-455C-9EA6-DF929625EA0E}">
        <p15:presenceInfo xmlns:p15="http://schemas.microsoft.com/office/powerpoint/2012/main" userId="S-1-5-21-3923692831-1208425469-611280938-7035463" providerId="AD"/>
      </p:ext>
    </p:extLst>
  </p:cmAuthor>
  <p:cmAuthor id="4" name="Mitchell, Rachel M CIV  PHC MEDCOM PHC (MHS)" initials="RMM" lastIdx="1" clrIdx="4">
    <p:extLst>
      <p:ext uri="{19B8F6BF-5375-455C-9EA6-DF929625EA0E}">
        <p15:presenceInfo xmlns:p15="http://schemas.microsoft.com/office/powerpoint/2012/main" userId="Mitchell, Rachel M CIV  PHC MEDCOM PHC (MHS)" providerId="None"/>
      </p:ext>
    </p:extLst>
  </p:cmAuthor>
  <p:cmAuthor id="5" name="Barton, Richard A Jr CIV USARMY MEDCOM PHC (US)" initials="BRAJCUMP(" lastIdx="1" clrIdx="5">
    <p:extLst>
      <p:ext uri="{19B8F6BF-5375-455C-9EA6-DF929625EA0E}">
        <p15:presenceInfo xmlns:p15="http://schemas.microsoft.com/office/powerpoint/2012/main" userId="S-1-5-21-3923692831-1208425469-611280938-32882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8E3"/>
    <a:srgbClr val="E5DED7"/>
    <a:srgbClr val="C0C0C4"/>
    <a:srgbClr val="C3C1BC"/>
    <a:srgbClr val="C7C6C4"/>
    <a:srgbClr val="D3CEC7"/>
    <a:srgbClr val="E3DDD6"/>
    <a:srgbClr val="ABABAB"/>
    <a:srgbClr val="DCD9D3"/>
    <a:srgbClr val="B8B7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93741" autoAdjust="0"/>
  </p:normalViewPr>
  <p:slideViewPr>
    <p:cSldViewPr snapToGrid="0">
      <p:cViewPr varScale="1">
        <p:scale>
          <a:sx n="55" d="100"/>
          <a:sy n="55" d="100"/>
        </p:scale>
        <p:origin x="1476" y="48"/>
      </p:cViewPr>
      <p:guideLst/>
    </p:cSldViewPr>
  </p:slideViewPr>
  <p:outlineViewPr>
    <p:cViewPr>
      <p:scale>
        <a:sx n="33" d="100"/>
        <a:sy n="33" d="100"/>
      </p:scale>
      <p:origin x="0" y="-15992"/>
    </p:cViewPr>
  </p:outlineViewPr>
  <p:notesTextViewPr>
    <p:cViewPr>
      <p:scale>
        <a:sx n="3" d="2"/>
        <a:sy n="3" d="2"/>
      </p:scale>
      <p:origin x="0" y="0"/>
    </p:cViewPr>
  </p:notesTextViewPr>
  <p:sorterViewPr>
    <p:cViewPr>
      <p:scale>
        <a:sx n="70" d="100"/>
        <a:sy n="70" d="100"/>
      </p:scale>
      <p:origin x="0" y="-5032"/>
    </p:cViewPr>
  </p:sorterViewPr>
  <p:notesViewPr>
    <p:cSldViewPr snapToGrid="0">
      <p:cViewPr varScale="1">
        <p:scale>
          <a:sx n="44" d="100"/>
          <a:sy n="44" d="100"/>
        </p:scale>
        <p:origin x="2772"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8/10/relationships/authors" Target="authors.xml"/><Relationship Id="rId8" Type="http://schemas.openxmlformats.org/officeDocument/2006/relationships/slide" Target="slides/slide3.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57" Type="http://schemas.openxmlformats.org/officeDocument/2006/relationships/customXml" Target="../customXml/item4.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171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40729" y="340704"/>
            <a:ext cx="3803904" cy="2853650"/>
          </a:xfrm>
          <a:prstGeom prst="rect">
            <a:avLst/>
          </a:prstGeom>
          <a:noFill/>
          <a:ln w="12700">
            <a:solidFill>
              <a:prstClr val="black"/>
            </a:solidFill>
          </a:ln>
        </p:spPr>
        <p:txBody>
          <a:bodyPr vert="horz" lIns="91440" tIns="45720" rIns="91440" bIns="45720" rtlCol="0" anchor="ctr"/>
          <a:lstStyle/>
          <a:p>
            <a:endParaRPr lang="en-US" dirty="0"/>
          </a:p>
        </p:txBody>
      </p:sp>
    </p:spTree>
    <p:extLst>
      <p:ext uri="{BB962C8B-B14F-4D97-AF65-F5344CB8AC3E}">
        <p14:creationId xmlns:p14="http://schemas.microsoft.com/office/powerpoint/2010/main" val="1904773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mailto:johneric.m.novosel-lingat.mil@health.mil"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image" Target="../media/image24.png"/></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itle 16"/>
          <p:cNvSpPr txBox="1">
            <a:spLocks/>
          </p:cNvSpPr>
          <p:nvPr/>
        </p:nvSpPr>
        <p:spPr>
          <a:xfrm>
            <a:off x="46039" y="3620141"/>
            <a:ext cx="6857999" cy="3959754"/>
          </a:xfrm>
          <a:prstGeom prst="rect">
            <a:avLst/>
          </a:prstGeom>
        </p:spPr>
        <p:txBody>
          <a:bodyPr lIns="87437" tIns="43719" rIns="87437" bIns="43719" anchor="ctr"/>
          <a:lstStyle/>
          <a:p>
            <a:pPr algn="ctr" defTabSz="874371">
              <a:spcBef>
                <a:spcPct val="0"/>
              </a:spcBef>
              <a:spcAft>
                <a:spcPts val="574"/>
              </a:spcAft>
              <a:defRPr/>
            </a:pPr>
            <a:r>
              <a:rPr lang="en-US" altLang="en-US" sz="4200" b="1" i="1" dirty="0">
                <a:solidFill>
                  <a:schemeClr val="accent4">
                    <a:lumMod val="75000"/>
                  </a:schemeClr>
                </a:solidFill>
                <a:latin typeface="Franklin Gothic Medium" charset="0"/>
                <a:ea typeface="Franklin Gothic Medium" charset="0"/>
                <a:cs typeface="Franklin Gothic Medium" charset="0"/>
              </a:rPr>
              <a:t>Ask, Care, Escort</a:t>
            </a:r>
          </a:p>
          <a:p>
            <a:pPr algn="ctr" defTabSz="874371">
              <a:spcBef>
                <a:spcPct val="0"/>
              </a:spcBef>
              <a:spcAft>
                <a:spcPts val="574"/>
              </a:spcAft>
              <a:defRPr/>
            </a:pPr>
            <a:r>
              <a:rPr lang="en-US" altLang="en-US" sz="4200" b="1" i="1" dirty="0">
                <a:solidFill>
                  <a:schemeClr val="accent4">
                    <a:lumMod val="75000"/>
                  </a:schemeClr>
                </a:solidFill>
                <a:latin typeface="Franklin Gothic Medium" charset="0"/>
                <a:ea typeface="Franklin Gothic Medium" charset="0"/>
                <a:cs typeface="Franklin Gothic Medium" charset="0"/>
              </a:rPr>
              <a:t>Suicide Prevention Training</a:t>
            </a:r>
          </a:p>
          <a:p>
            <a:pPr algn="ctr" defTabSz="874371">
              <a:spcBef>
                <a:spcPct val="0"/>
              </a:spcBef>
              <a:spcAft>
                <a:spcPts val="574"/>
              </a:spcAft>
              <a:defRPr/>
            </a:pPr>
            <a:r>
              <a:rPr lang="en-US" altLang="en-US" sz="4200" b="1" i="1" dirty="0">
                <a:solidFill>
                  <a:srgbClr val="FFC422"/>
                </a:solidFill>
                <a:latin typeface="Franklin Gothic Medium" charset="0"/>
                <a:ea typeface="Franklin Gothic Medium" charset="0"/>
                <a:cs typeface="Franklin Gothic Medium" charset="0"/>
              </a:rPr>
              <a:t>Fighting Stigma Module</a:t>
            </a:r>
          </a:p>
          <a:p>
            <a:pPr algn="ctr" defTabSz="874371">
              <a:spcBef>
                <a:spcPct val="0"/>
              </a:spcBef>
              <a:spcAft>
                <a:spcPts val="574"/>
              </a:spcAft>
              <a:defRPr/>
            </a:pPr>
            <a:r>
              <a:rPr lang="en-US" altLang="en-US" sz="4200" b="1" i="1" dirty="0">
                <a:solidFill>
                  <a:srgbClr val="FFC422"/>
                </a:solidFill>
                <a:latin typeface="Franklin Gothic Medium" charset="0"/>
                <a:ea typeface="Franklin Gothic Medium" charset="0"/>
                <a:cs typeface="Franklin Gothic Medium" charset="0"/>
              </a:rPr>
              <a:t>for Circle of Support</a:t>
            </a:r>
            <a:endParaRPr lang="en-US" altLang="en-US" sz="2400" b="1" i="1" dirty="0">
              <a:solidFill>
                <a:srgbClr val="FFC422"/>
              </a:solidFill>
              <a:latin typeface="Franklin Gothic Medium" charset="0"/>
              <a:ea typeface="Franklin Gothic Medium" charset="0"/>
              <a:cs typeface="Franklin Gothic Medium" charset="0"/>
            </a:endParaRPr>
          </a:p>
          <a:p>
            <a:pPr algn="ctr" defTabSz="874371">
              <a:spcBef>
                <a:spcPct val="0"/>
              </a:spcBef>
              <a:spcAft>
                <a:spcPts val="574"/>
              </a:spcAft>
              <a:defRPr/>
            </a:pPr>
            <a:r>
              <a:rPr lang="en-US" altLang="en-US" sz="2400" b="1" i="1" dirty="0">
                <a:solidFill>
                  <a:srgbClr val="FFC422"/>
                </a:solidFill>
                <a:latin typeface="Franklin Gothic Medium" charset="0"/>
                <a:ea typeface="Franklin Gothic Medium" charset="0"/>
                <a:cs typeface="Franklin Gothic Medium" charset="0"/>
              </a:rPr>
              <a:t>ACE Base +1</a:t>
            </a:r>
          </a:p>
          <a:p>
            <a:pPr algn="ctr" defTabSz="874371">
              <a:lnSpc>
                <a:spcPct val="150000"/>
              </a:lnSpc>
              <a:spcBef>
                <a:spcPct val="0"/>
              </a:spcBef>
              <a:defRPr/>
            </a:pPr>
            <a:r>
              <a:rPr lang="en-US" altLang="en-US" sz="1100" dirty="0">
                <a:solidFill>
                  <a:schemeClr val="bg1"/>
                </a:solidFill>
                <a:latin typeface="Franklin Gothic Book" charset="0"/>
                <a:ea typeface="Franklin Gothic Book" charset="0"/>
                <a:cs typeface="Franklin Gothic Book" charset="0"/>
              </a:rPr>
              <a:t>September 2023</a:t>
            </a:r>
          </a:p>
          <a:p>
            <a:pPr algn="ctr" defTabSz="874371">
              <a:lnSpc>
                <a:spcPct val="150000"/>
              </a:lnSpc>
              <a:spcBef>
                <a:spcPct val="0"/>
              </a:spcBef>
              <a:defRPr/>
            </a:pPr>
            <a:r>
              <a:rPr lang="en-US" altLang="en-US" sz="1100" dirty="0">
                <a:solidFill>
                  <a:schemeClr val="bg1"/>
                </a:solidFill>
                <a:latin typeface="Franklin Gothic Book" charset="0"/>
                <a:ea typeface="Franklin Gothic Book" charset="0"/>
                <a:cs typeface="Franklin Gothic Book" charset="0"/>
              </a:rPr>
              <a:t>VERSION 1.3</a:t>
            </a:r>
          </a:p>
        </p:txBody>
      </p:sp>
      <p:sp>
        <p:nvSpPr>
          <p:cNvPr id="9220" name="Rectangle 7"/>
          <p:cNvSpPr>
            <a:spLocks noChangeArrowheads="1"/>
          </p:cNvSpPr>
          <p:nvPr/>
        </p:nvSpPr>
        <p:spPr bwMode="auto">
          <a:xfrm>
            <a:off x="1699359" y="299668"/>
            <a:ext cx="3551361" cy="5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441" tIns="43721" rIns="87441" bIns="43721">
            <a:spAutoFit/>
          </a:bodyPr>
          <a:lstStyle>
            <a:lvl1pPr>
              <a:lnSpc>
                <a:spcPts val="1200"/>
              </a:lnSpc>
              <a:spcBef>
                <a:spcPct val="30000"/>
              </a:spcBef>
              <a:buFont typeface="Calibri" panose="020F0502020204030204" pitchFamily="34" charset="0"/>
              <a:buAutoNum type="arabicPeriod"/>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742950" indent="-28575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1430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16002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0574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46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6pPr>
            <a:lvl7pPr marL="29718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7pPr>
            <a:lvl8pPr marL="34290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8pPr>
            <a:lvl9pPr marL="38862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9pPr>
          </a:lstStyle>
          <a:p>
            <a:pPr algn="ctr" fontAlgn="base">
              <a:lnSpc>
                <a:spcPct val="100000"/>
              </a:lnSpc>
              <a:spcBef>
                <a:spcPct val="0"/>
              </a:spcBef>
              <a:spcAft>
                <a:spcPct val="0"/>
              </a:spcAft>
              <a:buFontTx/>
              <a:buNone/>
            </a:pPr>
            <a:r>
              <a:rPr lang="en-US" altLang="en-US" sz="3100" b="1" dirty="0">
                <a:solidFill>
                  <a:srgbClr val="E6B123"/>
                </a:solidFill>
                <a:latin typeface="Franklin Gothic Medium" panose="020B0603020102020204" pitchFamily="34" charset="0"/>
                <a:ea typeface="ＭＳ Ｐゴシック" panose="020B0600070205080204" pitchFamily="34" charset="-128"/>
              </a:rPr>
              <a:t>INSTRUCTOR GUIDE</a:t>
            </a:r>
            <a:endParaRPr lang="en-US" altLang="en-US" sz="3100" dirty="0">
              <a:solidFill>
                <a:srgbClr val="E6B123"/>
              </a:solidFill>
              <a:latin typeface="Franklin Gothic Medium" panose="020B0603020102020204" pitchFamily="34" charset="0"/>
              <a:ea typeface="ＭＳ Ｐゴシック" panose="020B0600070205080204" pitchFamily="34" charset="-128"/>
            </a:endParaRPr>
          </a:p>
        </p:txBody>
      </p:sp>
      <p:pic>
        <p:nvPicPr>
          <p:cNvPr id="4" name="Picture 3"/>
          <p:cNvPicPr>
            <a:picLocks noChangeAspect="1"/>
          </p:cNvPicPr>
          <p:nvPr/>
        </p:nvPicPr>
        <p:blipFill>
          <a:blip r:embed="rId4"/>
          <a:stretch>
            <a:fillRect/>
          </a:stretch>
        </p:blipFill>
        <p:spPr>
          <a:xfrm>
            <a:off x="5646431" y="121539"/>
            <a:ext cx="1054699" cy="1048603"/>
          </a:xfrm>
          <a:prstGeom prst="rect">
            <a:avLst/>
          </a:prstGeom>
        </p:spPr>
      </p:pic>
      <p:pic>
        <p:nvPicPr>
          <p:cNvPr id="2" name="Picture 1">
            <a:extLst>
              <a:ext uri="{FF2B5EF4-FFF2-40B4-BE49-F238E27FC236}">
                <a16:creationId xmlns:a16="http://schemas.microsoft.com/office/drawing/2014/main" id="{F21AAD86-B485-9D7C-9A06-5179387A8A0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85540" y="0"/>
            <a:ext cx="1245244" cy="1246075"/>
          </a:xfrm>
          <a:prstGeom prst="rect">
            <a:avLst/>
          </a:prstGeom>
          <a:solidFill>
            <a:schemeClr val="tx1"/>
          </a:solidFill>
        </p:spPr>
      </p:pic>
      <p:pic>
        <p:nvPicPr>
          <p:cNvPr id="3" name="Picture 2" descr="Logo&#10;&#10;Description automatically generated">
            <a:extLst>
              <a:ext uri="{FF2B5EF4-FFF2-40B4-BE49-F238E27FC236}">
                <a16:creationId xmlns:a16="http://schemas.microsoft.com/office/drawing/2014/main" id="{E8BD7633-D085-829A-E2F8-560B2AF2BA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631" y="95400"/>
            <a:ext cx="869016" cy="1082983"/>
          </a:xfrm>
          <a:prstGeom prst="rect">
            <a:avLst/>
          </a:prstGeom>
          <a:solidFill>
            <a:schemeClr val="tx1"/>
          </a:solidFill>
        </p:spPr>
      </p:pic>
    </p:spTree>
    <p:extLst>
      <p:ext uri="{BB962C8B-B14F-4D97-AF65-F5344CB8AC3E}">
        <p14:creationId xmlns:p14="http://schemas.microsoft.com/office/powerpoint/2010/main" val="3949543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447062" y="532690"/>
          <a:ext cx="6026441" cy="1141747"/>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1141747">
                <a:tc>
                  <a:txBody>
                    <a:bodyPr/>
                    <a:lstStyle/>
                    <a:p>
                      <a:r>
                        <a:rPr lang="en-US" sz="1200" b="1" u="sng" kern="1200" dirty="0">
                          <a:solidFill>
                            <a:schemeClr val="tx1"/>
                          </a:solidFill>
                          <a:effectLst/>
                          <a:latin typeface="Arial" panose="020B0604020202020204" pitchFamily="34" charset="0"/>
                          <a:ea typeface="+mn-ea"/>
                          <a:cs typeface="Arial" panose="020B0604020202020204" pitchFamily="34" charset="0"/>
                        </a:rPr>
                        <a:t>SmartGuide Symbols</a:t>
                      </a:r>
                      <a:r>
                        <a:rPr lang="en-US" sz="1200" b="1" kern="1200" dirty="0">
                          <a:solidFill>
                            <a:schemeClr val="tx1"/>
                          </a:solidFill>
                          <a:effectLst/>
                          <a:latin typeface="Arial" panose="020B0604020202020204" pitchFamily="34" charset="0"/>
                          <a:ea typeface="+mn-ea"/>
                          <a:cs typeface="Arial" panose="020B0604020202020204" pitchFamily="34" charset="0"/>
                        </a:rPr>
                        <a:t>:</a:t>
                      </a:r>
                    </a:p>
                    <a:p>
                      <a:endParaRPr lang="en-US" sz="1200" b="1"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The following symbols are used throughout</a:t>
                      </a:r>
                      <a:r>
                        <a:rPr lang="en-US" sz="1200" b="0" kern="1200" baseline="0" dirty="0">
                          <a:solidFill>
                            <a:schemeClr val="tx1"/>
                          </a:solidFill>
                          <a:effectLst/>
                          <a:latin typeface="Arial" panose="020B0604020202020204" pitchFamily="34" charset="0"/>
                          <a:ea typeface="+mn-ea"/>
                          <a:cs typeface="Arial" panose="020B0604020202020204" pitchFamily="34" charset="0"/>
                        </a:rPr>
                        <a:t> the ACE Base +1 material.</a:t>
                      </a:r>
                      <a:endParaRPr lang="en-US" sz="1200" b="0" kern="1200" dirty="0">
                        <a:solidFill>
                          <a:schemeClr val="tx1"/>
                        </a:solidFill>
                        <a:effectLst/>
                        <a:latin typeface="Arial" panose="020B0604020202020204" pitchFamily="34" charset="0"/>
                        <a:ea typeface="+mn-ea"/>
                        <a:cs typeface="Arial" panose="020B0604020202020204" pitchFamily="34" charset="0"/>
                      </a:endParaRPr>
                    </a:p>
                    <a:p>
                      <a:pPr algn="ctr"/>
                      <a:endParaRPr lang="en-US" sz="1200" dirty="0">
                        <a:solidFill>
                          <a:schemeClr val="tx1"/>
                        </a:solidFill>
                        <a:latin typeface="Arial" panose="020B0604020202020204" pitchFamily="34" charset="0"/>
                        <a:cs typeface="Arial" panose="020B0604020202020204" pitchFamily="34" charset="0"/>
                      </a:endParaRP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0" name="TextBox 9"/>
          <p:cNvSpPr txBox="1"/>
          <p:nvPr/>
        </p:nvSpPr>
        <p:spPr>
          <a:xfrm>
            <a:off x="-4832" y="9015347"/>
            <a:ext cx="6858000" cy="262569"/>
          </a:xfrm>
          <a:prstGeom prst="rect">
            <a:avLst/>
          </a:prstGeom>
          <a:noFill/>
        </p:spPr>
        <p:txBody>
          <a:bodyPr wrap="square" lIns="92390" tIns="46195" rIns="92390" bIns="46195" rtlCol="0">
            <a:spAutoFit/>
          </a:bodyPr>
          <a:lstStyle/>
          <a:p>
            <a:pPr algn="ctr"/>
            <a:r>
              <a:rPr lang="en-US" sz="1100" i="1" dirty="0"/>
              <a:t>v-A</a:t>
            </a:r>
          </a:p>
        </p:txBody>
      </p:sp>
      <p:pic>
        <p:nvPicPr>
          <p:cNvPr id="17" name="Picture 16"/>
          <p:cNvPicPr>
            <a:picLocks noChangeAspect="1"/>
          </p:cNvPicPr>
          <p:nvPr/>
        </p:nvPicPr>
        <p:blipFill>
          <a:blip r:embed="rId3"/>
          <a:stretch>
            <a:fillRect/>
          </a:stretch>
        </p:blipFill>
        <p:spPr>
          <a:xfrm>
            <a:off x="561785" y="1278100"/>
            <a:ext cx="5628552" cy="5844396"/>
          </a:xfrm>
          <a:prstGeom prst="rect">
            <a:avLst/>
          </a:prstGeom>
        </p:spPr>
      </p:pic>
      <p:sp>
        <p:nvSpPr>
          <p:cNvPr id="2" name="TextBox 1">
            <a:extLst>
              <a:ext uri="{FF2B5EF4-FFF2-40B4-BE49-F238E27FC236}">
                <a16:creationId xmlns:a16="http://schemas.microsoft.com/office/drawing/2014/main" id="{3B970C3B-49AD-D0F9-C7FB-5D415D743FFA}"/>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Fighting Stigma Module</a:t>
            </a:r>
          </a:p>
        </p:txBody>
      </p:sp>
    </p:spTree>
    <p:extLst>
      <p:ext uri="{BB962C8B-B14F-4D97-AF65-F5344CB8AC3E}">
        <p14:creationId xmlns:p14="http://schemas.microsoft.com/office/powerpoint/2010/main" val="3580842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v-B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597256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374650"/>
            <a:ext cx="3805238" cy="2852738"/>
          </a:xfrm>
        </p:spPr>
      </p:sp>
      <p:sp>
        <p:nvSpPr>
          <p:cNvPr id="5" name="TextBox 4"/>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r>
              <a:rPr lang="en-US" sz="1200" kern="0" dirty="0">
                <a:solidFill>
                  <a:prstClr val="black"/>
                </a:solidFill>
                <a:latin typeface="Garamond" pitchFamily="18" charset="0"/>
              </a:rPr>
              <a:t> </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590810599"/>
              </p:ext>
            </p:extLst>
          </p:nvPr>
        </p:nvGraphicFramePr>
        <p:xfrm>
          <a:off x="126238" y="3327335"/>
          <a:ext cx="4043177" cy="4863296"/>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560206">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Introduce the module (and yourself, if necessary) and state the impact of fighting stigma and building protective factors.</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0493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Introduce the module (and yourself, if necessary).</a:t>
                      </a:r>
                    </a:p>
                  </a:txBody>
                  <a:tcPr marL="94750" marR="94750" marT="52004" marB="520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69500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nSpc>
                          <a:spcPct val="100000"/>
                        </a:lnSpc>
                        <a:spcBef>
                          <a:spcPts val="600"/>
                        </a:spcBef>
                        <a:spcAft>
                          <a:spcPts val="0"/>
                        </a:spcAft>
                        <a:buFont typeface="Arial" panose="020B0604020202020204" pitchFamily="34" charset="0"/>
                        <a:buChar char="•"/>
                      </a:pPr>
                      <a:r>
                        <a:rPr lang="en-US" sz="1100" i="0" baseline="0" dirty="0">
                          <a:solidFill>
                            <a:schemeClr val="tx1"/>
                          </a:solidFill>
                          <a:latin typeface="Arial" panose="020B0604020202020204" pitchFamily="34" charset="0"/>
                          <a:cs typeface="Arial" panose="020B0604020202020204" pitchFamily="34" charset="0"/>
                        </a:rPr>
                        <a:t>Welcome to the second part of the </a:t>
                      </a:r>
                      <a:r>
                        <a:rPr lang="en-US" sz="1100" b="0" dirty="0">
                          <a:solidFill>
                            <a:schemeClr val="tx1"/>
                          </a:solidFill>
                          <a:latin typeface="Arial" panose="020B0604020202020204" pitchFamily="34" charset="0"/>
                          <a:cs typeface="Arial" panose="020B0604020202020204" pitchFamily="34" charset="0"/>
                        </a:rPr>
                        <a:t>ACE Base + 1 suicide prevention and intervention training,</a:t>
                      </a:r>
                      <a:r>
                        <a:rPr lang="en-US" sz="1100" b="0" baseline="0" dirty="0">
                          <a:solidFill>
                            <a:schemeClr val="tx1"/>
                          </a:solidFill>
                          <a:latin typeface="Arial" panose="020B0604020202020204" pitchFamily="34" charset="0"/>
                          <a:cs typeface="Arial" panose="020B0604020202020204" pitchFamily="34" charset="0"/>
                        </a:rPr>
                        <a:t> specifically </a:t>
                      </a:r>
                      <a:r>
                        <a:rPr lang="en-US" sz="1100" b="0" i="0" baseline="0">
                          <a:solidFill>
                            <a:schemeClr val="tx1"/>
                          </a:solidFill>
                          <a:latin typeface="Arial" panose="020B0604020202020204" pitchFamily="34" charset="0"/>
                          <a:cs typeface="Arial" panose="020B0604020202020204" pitchFamily="34" charset="0"/>
                        </a:rPr>
                        <a:t>the </a:t>
                      </a:r>
                      <a:r>
                        <a:rPr lang="en-US" sz="1100" b="0" i="1" baseline="0">
                          <a:solidFill>
                            <a:schemeClr val="tx1"/>
                          </a:solidFill>
                          <a:latin typeface="Arial" panose="020B0604020202020204" pitchFamily="34" charset="0"/>
                          <a:cs typeface="Arial" panose="020B0604020202020204" pitchFamily="34" charset="0"/>
                        </a:rPr>
                        <a:t>Fighting </a:t>
                      </a:r>
                      <a:r>
                        <a:rPr lang="en-US" sz="1100" b="0" i="1" baseline="0" dirty="0">
                          <a:solidFill>
                            <a:schemeClr val="tx1"/>
                          </a:solidFill>
                          <a:latin typeface="Arial" panose="020B0604020202020204" pitchFamily="34" charset="0"/>
                          <a:cs typeface="Arial" panose="020B0604020202020204" pitchFamily="34" charset="0"/>
                        </a:rPr>
                        <a:t>Stigma </a:t>
                      </a:r>
                      <a:r>
                        <a:rPr lang="en-US" sz="1100" b="0" baseline="0" dirty="0">
                          <a:solidFill>
                            <a:schemeClr val="tx1"/>
                          </a:solidFill>
                          <a:latin typeface="Arial" panose="020B0604020202020204" pitchFamily="34" charset="0"/>
                          <a:cs typeface="Arial" panose="020B0604020202020204" pitchFamily="34" charset="0"/>
                        </a:rPr>
                        <a:t>module. </a:t>
                      </a: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94093">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1" i="0" baseline="0" dirty="0">
                          <a:solidFill>
                            <a:schemeClr val="tx1"/>
                          </a:solidFill>
                          <a:latin typeface="Arial" panose="020B0604020202020204" pitchFamily="34" charset="0"/>
                          <a:cs typeface="Arial" panose="020B0604020202020204" pitchFamily="34" charset="0"/>
                        </a:rPr>
                        <a:t>State the impact of stigma and that active participation in today’s training can help participants develop tactics to fight stigma and build protective factors.</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357485002"/>
                  </a:ext>
                </a:extLst>
              </a:tr>
              <a:tr h="123813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Stigma has negative impacts. It’s not just about hurting someone’s feelings—stigma can undermine trust within individual relationships and groups or communities.</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Actively participating in today’s discussions about stigma and working with fellow participants through the practical exercises can help you develop tactics to fight stigma and also help to build protective factors within yourself and others in your Circle of Support. </a:t>
                      </a:r>
                    </a:p>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0" i="1" kern="1200" baseline="0" dirty="0">
                          <a:solidFill>
                            <a:schemeClr val="tx1"/>
                          </a:solidFill>
                          <a:effectLst/>
                          <a:latin typeface="Arial" panose="020B0604020202020204" pitchFamily="34" charset="0"/>
                          <a:ea typeface="+mn-ea"/>
                          <a:cs typeface="Arial" panose="020B0604020202020204" pitchFamily="34" charset="0"/>
                        </a:rPr>
                        <a:t>[</a:t>
                      </a:r>
                      <a:r>
                        <a:rPr lang="en-US" sz="1100" b="1" i="1" kern="1200" baseline="0" dirty="0">
                          <a:solidFill>
                            <a:schemeClr val="tx1"/>
                          </a:solidFill>
                          <a:effectLst/>
                          <a:latin typeface="Arial" panose="020B0604020202020204" pitchFamily="34" charset="0"/>
                          <a:ea typeface="+mn-ea"/>
                          <a:cs typeface="Arial" panose="020B0604020202020204" pitchFamily="34" charset="0"/>
                        </a:rPr>
                        <a:t>NOTE</a:t>
                      </a:r>
                      <a:r>
                        <a:rPr lang="en-US" sz="1100" b="0" i="1" kern="1200" baseline="0" dirty="0">
                          <a:solidFill>
                            <a:schemeClr val="tx1"/>
                          </a:solidFill>
                          <a:effectLst/>
                          <a:latin typeface="Arial" panose="020B0604020202020204" pitchFamily="34" charset="0"/>
                          <a:ea typeface="+mn-ea"/>
                          <a:cs typeface="Arial" panose="020B0604020202020204" pitchFamily="34" charset="0"/>
                        </a:rPr>
                        <a:t>: This is a natural transition to the next slide.]</a:t>
                      </a:r>
                      <a:endParaRPr lang="en-US" sz="1100" b="0" i="1" kern="1200" dirty="0">
                        <a:solidFill>
                          <a:schemeClr val="tx1"/>
                        </a:solidFill>
                        <a:effectLst/>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0916356"/>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algn="ctr"/>
            <a:r>
              <a:rPr lang="en-US" sz="1100" i="1" dirty="0"/>
              <a:t>1-A</a:t>
            </a:r>
          </a:p>
        </p:txBody>
      </p:sp>
      <p:sp>
        <p:nvSpPr>
          <p:cNvPr id="12" name="Rectangle 11"/>
          <p:cNvSpPr/>
          <p:nvPr/>
        </p:nvSpPr>
        <p:spPr>
          <a:xfrm>
            <a:off x="4055878" y="8612991"/>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1121D26-D327-7212-D7DF-724DC4F18B7A}"/>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Fighting Stigma Module</a:t>
            </a:r>
          </a:p>
        </p:txBody>
      </p:sp>
    </p:spTree>
    <p:extLst>
      <p:ext uri="{BB962C8B-B14F-4D97-AF65-F5344CB8AC3E}">
        <p14:creationId xmlns:p14="http://schemas.microsoft.com/office/powerpoint/2010/main" val="1461032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algn="ctr"/>
            <a:r>
              <a:rPr lang="en-US" sz="1100" i="1" dirty="0"/>
              <a:t>1-B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216159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816234530"/>
              </p:ext>
            </p:extLst>
          </p:nvPr>
        </p:nvGraphicFramePr>
        <p:xfrm>
          <a:off x="253637" y="3260802"/>
          <a:ext cx="4043177" cy="5892116"/>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499697">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Discuss challenges that a person may face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that could interfere with implementing the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ASK, CARE, ESCORT process.</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algn="ctr">
                        <a:spcBef>
                          <a:spcPts val="0"/>
                        </a:spcBef>
                        <a:spcAft>
                          <a:spcPts val="600"/>
                        </a:spcAft>
                      </a:pPr>
                      <a:endParaRPr lang="en-US" sz="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endParaRPr lang="en-US" sz="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0154413"/>
                  </a:ext>
                </a:extLst>
              </a:tr>
              <a:tr h="340632">
                <a:tc>
                  <a:txBody>
                    <a:bodyPr/>
                    <a:lstStyle/>
                    <a:p>
                      <a:pPr algn="ctr">
                        <a:spcBef>
                          <a:spcPts val="0"/>
                        </a:spcBef>
                        <a:spcAft>
                          <a:spcPts val="600"/>
                        </a:spcAft>
                      </a:pPr>
                      <a:r>
                        <a:rPr lang="en-US" sz="1100" b="1">
                          <a:solidFill>
                            <a:schemeClr val="tx1"/>
                          </a:solidFill>
                          <a:latin typeface="Arial" panose="020B0604020202020204" pitchFamily="34" charset="0"/>
                          <a:cs typeface="Arial" panose="020B0604020202020204" pitchFamily="34" charset="0"/>
                        </a:rPr>
                        <a:t>1.</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Share</a:t>
                      </a:r>
                      <a:r>
                        <a:rPr lang="en-US" sz="1100" b="1" baseline="0" dirty="0">
                          <a:solidFill>
                            <a:schemeClr val="tx1"/>
                          </a:solidFill>
                          <a:latin typeface="Arial" panose="020B0604020202020204" pitchFamily="34" charset="0"/>
                          <a:cs typeface="Arial" panose="020B0604020202020204" pitchFamily="34" charset="0"/>
                        </a:rPr>
                        <a:t> the reality about many service members not seeking help when needed.</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95312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dirty="0">
                          <a:solidFill>
                            <a:schemeClr val="dk1"/>
                          </a:solidFill>
                          <a:effectLst/>
                          <a:latin typeface="Arial" panose="020B0604020202020204" pitchFamily="34" charset="0"/>
                          <a:ea typeface="+mn-ea"/>
                          <a:cs typeface="Arial" panose="020B0604020202020204" pitchFamily="34" charset="0"/>
                        </a:rPr>
                        <a:t>Many service members who have reported suicidal</a:t>
                      </a:r>
                      <a:r>
                        <a:rPr lang="en-US" sz="1100" b="0" i="0" kern="1200" baseline="0" dirty="0">
                          <a:solidFill>
                            <a:schemeClr val="dk1"/>
                          </a:solidFill>
                          <a:effectLst/>
                          <a:latin typeface="Arial" panose="020B0604020202020204" pitchFamily="34" charset="0"/>
                          <a:ea typeface="+mn-ea"/>
                          <a:cs typeface="Arial" panose="020B0604020202020204" pitchFamily="34" charset="0"/>
                        </a:rPr>
                        <a:t> thoughts or a suicide attempt since joining the military have indicated that they did not talk to anyone or seek help.</a:t>
                      </a: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0" i="1" kern="1200" baseline="0" dirty="0">
                          <a:solidFill>
                            <a:schemeClr val="dk1"/>
                          </a:solidFill>
                          <a:effectLst/>
                          <a:latin typeface="Arial" panose="020B0604020202020204" pitchFamily="34" charset="0"/>
                          <a:ea typeface="+mn-ea"/>
                          <a:cs typeface="Arial" panose="020B0604020202020204" pitchFamily="34" charset="0"/>
                        </a:rPr>
                        <a:t>[</a:t>
                      </a:r>
                      <a:r>
                        <a:rPr lang="en-US" sz="1100" b="1" i="1" kern="1200" baseline="0" dirty="0">
                          <a:solidFill>
                            <a:schemeClr val="dk1"/>
                          </a:solidFill>
                          <a:effectLst/>
                          <a:latin typeface="Arial" panose="020B0604020202020204" pitchFamily="34" charset="0"/>
                          <a:ea typeface="+mn-ea"/>
                          <a:cs typeface="Arial" panose="020B0604020202020204" pitchFamily="34" charset="0"/>
                        </a:rPr>
                        <a:t>NOTE</a:t>
                      </a:r>
                      <a:r>
                        <a:rPr lang="en-US" sz="1100" b="0" i="1" kern="1200" baseline="0" dirty="0">
                          <a:solidFill>
                            <a:schemeClr val="dk1"/>
                          </a:solidFill>
                          <a:effectLst/>
                          <a:latin typeface="Arial" panose="020B0604020202020204" pitchFamily="34" charset="0"/>
                          <a:ea typeface="+mn-ea"/>
                          <a:cs typeface="Arial" panose="020B0604020202020204" pitchFamily="34" charset="0"/>
                        </a:rPr>
                        <a:t>: This information was included in the notes of the ACE Base module but is used here for engagement purposes.]</a:t>
                      </a:r>
                      <a:endParaRPr lang="en-US" sz="1100" b="0" i="1" kern="1200" dirty="0">
                        <a:solidFill>
                          <a:schemeClr val="dk1"/>
                        </a:solidFill>
                        <a:effectLst/>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2152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r>
                        <a:rPr lang="en-US" sz="1100" b="0" dirty="0">
                          <a:solidFill>
                            <a:schemeClr val="tx1"/>
                          </a:solidFill>
                          <a:latin typeface="Arial" panose="020B0604020202020204" pitchFamily="34" charset="0"/>
                          <a:cs typeface="Arial" panose="020B0604020202020204" pitchFamily="34" charset="0"/>
                        </a:rPr>
                        <a:t>.</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Discuss</a:t>
                      </a:r>
                      <a:r>
                        <a:rPr lang="en-US" sz="1100" b="1" baseline="0" dirty="0">
                          <a:solidFill>
                            <a:schemeClr val="tx1"/>
                          </a:solidFill>
                          <a:latin typeface="Arial" panose="020B0604020202020204" pitchFamily="34" charset="0"/>
                          <a:cs typeface="Arial" panose="020B0604020202020204" pitchFamily="34" charset="0"/>
                        </a:rPr>
                        <a:t> reasons that might contribute to a person not reaching out or seeking help.</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880048009"/>
                  </a:ext>
                </a:extLst>
              </a:tr>
              <a:tr h="75430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914400" rtl="0" eaLnBrk="1" fontAlgn="auto" latinLnBrk="0" hangingPunct="1">
                        <a:lnSpc>
                          <a:spcPct val="100000"/>
                        </a:lnSpc>
                        <a:spcBef>
                          <a:spcPts val="0"/>
                        </a:spcBef>
                        <a:spcAft>
                          <a:spcPts val="600"/>
                        </a:spcAft>
                        <a:buClrTx/>
                        <a:buSzTx/>
                        <a:buFont typeface="Arial"/>
                        <a:buChar char="•"/>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lang="en-US" sz="1100" kern="0" dirty="0">
                          <a:solidFill>
                            <a:schemeClr val="tx1"/>
                          </a:solidFill>
                          <a:latin typeface="Arial" panose="020B0604020202020204" pitchFamily="34" charset="0"/>
                          <a:cs typeface="Arial" panose="020B0604020202020204" pitchFamily="34" charset="0"/>
                        </a:rPr>
                        <a:t>What are some reasons that might contribute to a person not reaching out or seeking help?</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Allow for responses. Possible examples include</a:t>
                      </a:r>
                    </a:p>
                    <a:p>
                      <a:pPr marL="342900" marR="0" lvl="0" indent="-114300" algn="l" defTabSz="914400" rtl="0" eaLnBrk="1" fontAlgn="auto" latinLnBrk="0" hangingPunct="1">
                        <a:lnSpc>
                          <a:spcPct val="100000"/>
                        </a:lnSpc>
                        <a:spcBef>
                          <a:spcPts val="0"/>
                        </a:spcBef>
                        <a:spcAft>
                          <a:spcPts val="4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believing that asking for help is a sign of weakness; feeling ashamed or embarrassed</a:t>
                      </a:r>
                    </a:p>
                    <a:p>
                      <a:pPr marL="342900" marR="0" lvl="0" indent="-114300" algn="l" defTabSz="914400" rtl="0" eaLnBrk="1" fontAlgn="auto" latinLnBrk="0" hangingPunct="1">
                        <a:lnSpc>
                          <a:spcPct val="100000"/>
                        </a:lnSpc>
                        <a:spcBef>
                          <a:spcPts val="0"/>
                        </a:spcBef>
                        <a:spcAft>
                          <a:spcPts val="4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scared of ramifications; fear of being labeled or criticized by others</a:t>
                      </a:r>
                    </a:p>
                    <a:p>
                      <a:pPr marL="342900" marR="0" lvl="0" indent="-114300" algn="l" defTabSz="914400" rtl="0" eaLnBrk="1" fontAlgn="auto" latinLnBrk="0" hangingPunct="1">
                        <a:lnSpc>
                          <a:spcPct val="100000"/>
                        </a:lnSpc>
                        <a:spcBef>
                          <a:spcPts val="0"/>
                        </a:spcBef>
                        <a:spcAft>
                          <a:spcPts val="4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costs or time commitment</a:t>
                      </a:r>
                    </a:p>
                    <a:p>
                      <a:pPr marL="342900" marR="0" lvl="0" indent="-114300" algn="l" defTabSz="914400" rtl="0" eaLnBrk="1" fontAlgn="auto" latinLnBrk="0" hangingPunct="1">
                        <a:lnSpc>
                          <a:spcPct val="100000"/>
                        </a:lnSpc>
                        <a:spcBef>
                          <a:spcPts val="0"/>
                        </a:spcBef>
                        <a:spcAft>
                          <a:spcPts val="4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thinking you can handle the problem on your own (preconceived stereotypes of self-reliance)</a:t>
                      </a:r>
                    </a:p>
                    <a:p>
                      <a:pPr marL="342900" marR="0" lvl="0" indent="-114300" algn="l" defTabSz="914400" rtl="0" eaLnBrk="1" fontAlgn="auto" latinLnBrk="0" hangingPunct="1">
                        <a:lnSpc>
                          <a:spcPct val="100000"/>
                        </a:lnSpc>
                        <a:spcBef>
                          <a:spcPts val="0"/>
                        </a:spcBef>
                        <a:spcAft>
                          <a:spcPts val="4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accessibility issues such as finding services accepting new patients and/or within insurance.]</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5233141"/>
                  </a:ext>
                </a:extLst>
              </a:tr>
            </a:tbl>
          </a:graphicData>
        </a:graphic>
      </p:graphicFrame>
      <p:sp>
        <p:nvSpPr>
          <p:cNvPr id="8" name="TextBox 7"/>
          <p:cNvSpPr txBox="1"/>
          <p:nvPr/>
        </p:nvSpPr>
        <p:spPr>
          <a:xfrm>
            <a:off x="0" y="901157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2-A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Isosceles Triangle 9"/>
          <p:cNvSpPr/>
          <p:nvPr/>
        </p:nvSpPr>
        <p:spPr>
          <a:xfrm rot="5400000">
            <a:off x="4098036"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3707895" y="3419002"/>
            <a:ext cx="412292"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a:t>
            </a:r>
            <a:endParaRPr lang="en-US" sz="1400" dirty="0"/>
          </a:p>
        </p:txBody>
      </p:sp>
      <p:sp>
        <p:nvSpPr>
          <p:cNvPr id="12" name="TextBox 11">
            <a:extLst>
              <a:ext uri="{FF2B5EF4-FFF2-40B4-BE49-F238E27FC236}">
                <a16:creationId xmlns:a16="http://schemas.microsoft.com/office/drawing/2014/main" id="{03AFAE76-1F44-4906-B986-656F730760CD}"/>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marL="171450" indent="-171450" defTabSz="916093">
              <a:buFontTx/>
              <a:buChar char="-"/>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3" name="TextBox 2">
            <a:extLst>
              <a:ext uri="{FF2B5EF4-FFF2-40B4-BE49-F238E27FC236}">
                <a16:creationId xmlns:a16="http://schemas.microsoft.com/office/drawing/2014/main" id="{0155033F-B17B-B15A-B83F-199D591276E3}"/>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Fighting Stigma Module</a:t>
            </a:r>
          </a:p>
        </p:txBody>
      </p:sp>
    </p:spTree>
    <p:extLst>
      <p:ext uri="{BB962C8B-B14F-4D97-AF65-F5344CB8AC3E}">
        <p14:creationId xmlns:p14="http://schemas.microsoft.com/office/powerpoint/2010/main" val="1197264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68802432"/>
              </p:ext>
            </p:extLst>
          </p:nvPr>
        </p:nvGraphicFramePr>
        <p:xfrm>
          <a:off x="198437" y="384639"/>
          <a:ext cx="4114800" cy="4329367"/>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48071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Briefly explain</a:t>
                      </a:r>
                      <a:r>
                        <a:rPr lang="en-US" sz="1100" b="1" baseline="0" dirty="0">
                          <a:solidFill>
                            <a:schemeClr val="tx1"/>
                          </a:solidFill>
                          <a:latin typeface="Arial" panose="020B0604020202020204" pitchFamily="34" charset="0"/>
                          <a:cs typeface="Arial" panose="020B0604020202020204" pitchFamily="34" charset="0"/>
                        </a:rPr>
                        <a:t> the connection between a person’s behavior (e.g., seeking help), beliefs, and stigma.</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2872403">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i="0" baseline="0" noProof="0" dirty="0">
                          <a:solidFill>
                            <a:schemeClr val="tx1"/>
                          </a:solidFill>
                          <a:latin typeface="Arial" panose="020B0604020202020204" pitchFamily="34" charset="0"/>
                          <a:cs typeface="Arial" panose="020B0604020202020204" pitchFamily="34" charset="0"/>
                        </a:rPr>
                        <a:t>A person’s behavior is influenced by their thoughts, beliefs, and emotions.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i="0" baseline="0" noProof="0" dirty="0">
                          <a:solidFill>
                            <a:schemeClr val="tx1"/>
                          </a:solidFill>
                          <a:latin typeface="Arial" panose="020B0604020202020204" pitchFamily="34" charset="0"/>
                          <a:cs typeface="Arial" panose="020B0604020202020204" pitchFamily="34" charset="0"/>
                        </a:rPr>
                        <a:t>Judgmental beliefs like “something is wrong with me” or “if I get help, then people will think I’m weak” can lead to emotions like shame and fear, which can then lead to avoidance behaviors.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i="0" baseline="0" noProof="0" dirty="0">
                          <a:solidFill>
                            <a:schemeClr val="tx1"/>
                          </a:solidFill>
                          <a:latin typeface="Arial" panose="020B0604020202020204" pitchFamily="34" charset="0"/>
                          <a:cs typeface="Arial" panose="020B0604020202020204" pitchFamily="34" charset="0"/>
                        </a:rPr>
                        <a:t>Stigma is what can influence a person’s beliefs and their willingness to seek the help they need.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i="1" baseline="0" noProof="0" dirty="0">
                          <a:solidFill>
                            <a:schemeClr val="tx1"/>
                          </a:solidFill>
                          <a:latin typeface="Arial" panose="020B0604020202020204" pitchFamily="34" charset="0"/>
                          <a:cs typeface="Arial" panose="020B0604020202020204" pitchFamily="34" charset="0"/>
                        </a:rPr>
                        <a:t>[</a:t>
                      </a:r>
                      <a:r>
                        <a:rPr lang="en-US" sz="1100" b="1" i="1" baseline="0" noProof="0" dirty="0">
                          <a:solidFill>
                            <a:schemeClr val="tx1"/>
                          </a:solidFill>
                          <a:latin typeface="Arial" panose="020B0604020202020204" pitchFamily="34" charset="0"/>
                          <a:cs typeface="Arial" panose="020B0604020202020204" pitchFamily="34" charset="0"/>
                        </a:rPr>
                        <a:t>NOTE</a:t>
                      </a:r>
                      <a:r>
                        <a:rPr lang="en-US" sz="1100" i="1" baseline="0" noProof="0" dirty="0">
                          <a:solidFill>
                            <a:schemeClr val="tx1"/>
                          </a:solidFill>
                          <a:latin typeface="Arial" panose="020B0604020202020204" pitchFamily="34" charset="0"/>
                          <a:cs typeface="Arial" panose="020B0604020202020204" pitchFamily="34" charset="0"/>
                        </a:rPr>
                        <a:t>: Do not go into any greater depth on stigma; the intent of this slide (i.e., group discussion and explanation of the connection between behavior, beliefs, and stigma) is to set up the purpose of the module, set a foundation, and foreshadow the deeper learning that is forthcoming.]</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23287">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4.</a:t>
                      </a: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i="0" baseline="0" noProof="0" dirty="0">
                          <a:solidFill>
                            <a:schemeClr val="tx1"/>
                          </a:solidFill>
                          <a:latin typeface="Arial" panose="020B0604020202020204" pitchFamily="34" charset="0"/>
                          <a:cs typeface="Arial" panose="020B0604020202020204" pitchFamily="34" charset="0"/>
                        </a:rPr>
                        <a:t>Transition.</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091259588"/>
                  </a:ext>
                </a:extLst>
              </a:tr>
              <a:tr h="585236">
                <a:tc>
                  <a:txBody>
                    <a:bodyPr/>
                    <a:lstStyle/>
                    <a:p>
                      <a:pPr>
                        <a:spcBef>
                          <a:spcPts val="0"/>
                        </a:spcBef>
                        <a:spcAft>
                          <a:spcPts val="600"/>
                        </a:spcAft>
                      </a:pPr>
                      <a:endParaRPr lang="en-US" sz="1100" b="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i="0" baseline="0" noProof="0" dirty="0">
                          <a:solidFill>
                            <a:schemeClr val="tx1"/>
                          </a:solidFill>
                          <a:latin typeface="Arial" panose="020B0604020202020204" pitchFamily="34" charset="0"/>
                          <a:cs typeface="Arial" panose="020B0604020202020204" pitchFamily="34" charset="0"/>
                        </a:rPr>
                        <a:t>That brings us to the purpose of today’s training.</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5583417"/>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2</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8" name="TextBox 7">
            <a:extLst>
              <a:ext uri="{FF2B5EF4-FFF2-40B4-BE49-F238E27FC236}">
                <a16:creationId xmlns:a16="http://schemas.microsoft.com/office/drawing/2014/main" id="{CE8662C3-0DD1-4480-AA1D-546DCA521A24}"/>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053E76E1-7552-14B0-DA95-216C4998539D}"/>
              </a:ext>
            </a:extLst>
          </p:cNvPr>
          <p:cNvSpPr txBox="1"/>
          <p:nvPr/>
        </p:nvSpPr>
        <p:spPr>
          <a:xfrm>
            <a:off x="2489775" y="45758"/>
            <a:ext cx="4417536" cy="282353"/>
          </a:xfrm>
          <a:prstGeom prst="rect">
            <a:avLst/>
          </a:prstGeom>
          <a:noFill/>
        </p:spPr>
        <p:txBody>
          <a:bodyPr wrap="square" lIns="95747" tIns="47873" rIns="95747" bIns="47873" rtlCol="0">
            <a:noAutofit/>
          </a:bodyPr>
          <a:lstStyle/>
          <a:p>
            <a:pPr algn="r"/>
            <a:r>
              <a:rPr lang="en-US" sz="1100" dirty="0">
                <a:latin typeface="Arial" panose="020B0604020202020204" pitchFamily="34" charset="0"/>
                <a:cs typeface="Arial" panose="020B0604020202020204" pitchFamily="34" charset="0"/>
              </a:rPr>
              <a:t>ACE Training for Circle of Support- Fighting Stigma Module</a:t>
            </a:r>
          </a:p>
        </p:txBody>
      </p:sp>
    </p:spTree>
    <p:extLst>
      <p:ext uri="{BB962C8B-B14F-4D97-AF65-F5344CB8AC3E}">
        <p14:creationId xmlns:p14="http://schemas.microsoft.com/office/powerpoint/2010/main" val="1877198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2895749224"/>
              </p:ext>
            </p:extLst>
          </p:nvPr>
        </p:nvGraphicFramePr>
        <p:xfrm>
          <a:off x="212949" y="3320205"/>
          <a:ext cx="4043177" cy="4018944"/>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506823">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State the training purpose and provide a brief overview of what the module entails.</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1215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State the training purpose.</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66828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purpose of this module is to enhance Circle of Support members’ ability to recognize and fight stigma and build trust and cohesion to help prevent suicide within their families and communities.</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587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Provide a brief overview of what the module entails.</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548745045"/>
                  </a:ext>
                </a:extLst>
              </a:tr>
              <a:tr h="144121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We will begin by discussing what stigma is and the impact it can have on help-seeking behaviors.</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Then each of you will have the opportunity to put the training into practice by using stigma-fighting tactics and the ACE process.</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Lastly we will discuss how taking an active role to fight stigma in yourself, your families, and your communities can help reduce the risk of suicide. </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2494347"/>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3-A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B7C9E71-012F-486C-81AD-167AEC6D9B23}"/>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3" name="TextBox 2">
            <a:extLst>
              <a:ext uri="{FF2B5EF4-FFF2-40B4-BE49-F238E27FC236}">
                <a16:creationId xmlns:a16="http://schemas.microsoft.com/office/drawing/2014/main" id="{316F8A35-F907-0AD3-E6AF-16A39B94FF5B}"/>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Fighting Stigma Module</a:t>
            </a:r>
          </a:p>
        </p:txBody>
      </p:sp>
      <p:sp>
        <p:nvSpPr>
          <p:cNvPr id="4" name="Isosceles Triangle 3">
            <a:extLst>
              <a:ext uri="{FF2B5EF4-FFF2-40B4-BE49-F238E27FC236}">
                <a16:creationId xmlns:a16="http://schemas.microsoft.com/office/drawing/2014/main" id="{FD9244E4-7EBE-46AF-58ED-EA493FD56E87}"/>
              </a:ext>
            </a:extLst>
          </p:cNvPr>
          <p:cNvSpPr/>
          <p:nvPr/>
        </p:nvSpPr>
        <p:spPr>
          <a:xfrm rot="5400000">
            <a:off x="3996436"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26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89976792"/>
              </p:ext>
            </p:extLst>
          </p:nvPr>
        </p:nvGraphicFramePr>
        <p:xfrm>
          <a:off x="198437" y="384639"/>
          <a:ext cx="4114800" cy="5148092"/>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48071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State that this training uses Soldier-focused examples to ensure relevance for all participants but that ACE concepts, skills, and strategies are applicable in supporting anyone.</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287240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6093"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i="1" kern="0" noProof="0" dirty="0">
                          <a:solidFill>
                            <a:schemeClr val="tx1"/>
                          </a:solidFill>
                          <a:latin typeface="Arial" panose="020B0604020202020204" pitchFamily="34" charset="0"/>
                          <a:cs typeface="Arial" panose="020B0604020202020204" pitchFamily="34" charset="0"/>
                        </a:rPr>
                        <a:t>[</a:t>
                      </a:r>
                      <a:r>
                        <a:rPr lang="en-US" sz="1100" b="1" i="1" kern="0" noProof="0" dirty="0">
                          <a:solidFill>
                            <a:schemeClr val="tx1"/>
                          </a:solidFill>
                          <a:latin typeface="Arial" panose="020B0604020202020204" pitchFamily="34" charset="0"/>
                          <a:cs typeface="Arial" panose="020B0604020202020204" pitchFamily="34" charset="0"/>
                        </a:rPr>
                        <a:t>NOTE</a:t>
                      </a:r>
                      <a:r>
                        <a:rPr lang="en-US" sz="1100" i="1" kern="0" noProof="0" dirty="0">
                          <a:solidFill>
                            <a:schemeClr val="tx1"/>
                          </a:solidFill>
                          <a:latin typeface="Arial" panose="020B0604020202020204" pitchFamily="34" charset="0"/>
                          <a:cs typeface="Arial" panose="020B0604020202020204" pitchFamily="34" charset="0"/>
                        </a:rPr>
                        <a:t>: If the Fighting Stigma module is trained directly after the ACE Base module, then this key point may not need to be addressed again.]</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noProof="0" dirty="0">
                          <a:solidFill>
                            <a:schemeClr val="tx1"/>
                          </a:solidFill>
                          <a:latin typeface="Arial" panose="020B0604020202020204" pitchFamily="34" charset="0"/>
                          <a:cs typeface="Arial" panose="020B0604020202020204" pitchFamily="34" charset="0"/>
                        </a:rPr>
                        <a:t>In today’s training a majority of the examples, discussions, and activities will be focused on how a Circle of Support member might apply ACE and fighting stigma concepts with their Soldier.</a:t>
                      </a:r>
                      <a:endParaRPr kumimoji="0" lang="en-US" sz="11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The Soldier-focused examples are not to discount the importance of other people or relationships in your lives such as family members, friends, or colleagues.</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The Soldier-focused examples are simply the most relevant given every participant attending this training today is here because you have a vested interest in a Soldier.</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Please note that the concepts, skills, and strategies you learn today can help you provide support to anyone, not just your Soldier.</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2328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Transition.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091259588"/>
                  </a:ext>
                </a:extLst>
              </a:tr>
              <a:tr h="5852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i="0" baseline="0" noProof="0" dirty="0">
                          <a:solidFill>
                            <a:schemeClr val="tx1"/>
                          </a:solidFill>
                          <a:latin typeface="Arial" panose="020B0604020202020204" pitchFamily="34" charset="0"/>
                          <a:cs typeface="Arial" panose="020B0604020202020204" pitchFamily="34" charset="0"/>
                        </a:rPr>
                        <a:t>Let’s start by taking a closer look at what stigma is so that you are more capable of identifying it.</a:t>
                      </a:r>
                      <a:endParaRPr lang="en-US" sz="1100" i="0" noProof="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5583417"/>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3-B</a:t>
            </a:r>
          </a:p>
        </p:txBody>
      </p:sp>
      <p:sp>
        <p:nvSpPr>
          <p:cNvPr id="8" name="TextBox 7">
            <a:extLst>
              <a:ext uri="{FF2B5EF4-FFF2-40B4-BE49-F238E27FC236}">
                <a16:creationId xmlns:a16="http://schemas.microsoft.com/office/drawing/2014/main" id="{CE8662C3-0DD1-4480-AA1D-546DCA521A24}"/>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053E76E1-7552-14B0-DA95-216C4998539D}"/>
              </a:ext>
            </a:extLst>
          </p:cNvPr>
          <p:cNvSpPr txBox="1"/>
          <p:nvPr/>
        </p:nvSpPr>
        <p:spPr>
          <a:xfrm>
            <a:off x="2489775" y="45758"/>
            <a:ext cx="4417536" cy="282353"/>
          </a:xfrm>
          <a:prstGeom prst="rect">
            <a:avLst/>
          </a:prstGeom>
          <a:noFill/>
        </p:spPr>
        <p:txBody>
          <a:bodyPr wrap="square" lIns="95747" tIns="47873" rIns="95747" bIns="47873" rtlCol="0">
            <a:noAutofit/>
          </a:bodyPr>
          <a:lstStyle/>
          <a:p>
            <a:pPr algn="r"/>
            <a:r>
              <a:rPr lang="en-US" sz="1100" dirty="0">
                <a:latin typeface="Arial" panose="020B0604020202020204" pitchFamily="34" charset="0"/>
                <a:cs typeface="Arial" panose="020B0604020202020204" pitchFamily="34" charset="0"/>
              </a:rPr>
              <a:t>ACE Training for Circle of Support- Fighting Stigma Module</a:t>
            </a:r>
          </a:p>
        </p:txBody>
      </p:sp>
    </p:spTree>
    <p:extLst>
      <p:ext uri="{BB962C8B-B14F-4D97-AF65-F5344CB8AC3E}">
        <p14:creationId xmlns:p14="http://schemas.microsoft.com/office/powerpoint/2010/main" val="500518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3250361864"/>
              </p:ext>
            </p:extLst>
          </p:nvPr>
        </p:nvGraphicFramePr>
        <p:xfrm>
          <a:off x="254000" y="3425902"/>
          <a:ext cx="4043177" cy="518469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557183">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Define</a:t>
                      </a:r>
                      <a:r>
                        <a:rPr lang="en-US" sz="1100" b="1" baseline="0" dirty="0">
                          <a:solidFill>
                            <a:schemeClr val="tx1"/>
                          </a:solidFill>
                          <a:latin typeface="Arial" panose="020B0604020202020204" pitchFamily="34" charset="0"/>
                          <a:cs typeface="Arial" panose="020B0604020202020204" pitchFamily="34" charset="0"/>
                        </a:rPr>
                        <a:t> stigma and discuss the two main types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of stigma.</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algn="ctr">
                        <a:spcBef>
                          <a:spcPts val="0"/>
                        </a:spcBef>
                        <a:spcAft>
                          <a:spcPts val="600"/>
                        </a:spcAft>
                      </a:pPr>
                      <a:endParaRPr lang="en-US" sz="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endParaRPr lang="en-US" sz="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0154413"/>
                  </a:ext>
                </a:extLst>
              </a:tr>
              <a:tr h="30328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Define stigma</a:t>
                      </a:r>
                      <a:r>
                        <a:rPr lang="en-US" sz="1100" b="1" baseline="0" dirty="0">
                          <a:solidFill>
                            <a:schemeClr val="tx1"/>
                          </a:solidFill>
                          <a:latin typeface="Arial" panose="020B0604020202020204" pitchFamily="34" charset="0"/>
                          <a:cs typeface="Arial" panose="020B0604020202020204" pitchFamily="34" charset="0"/>
                        </a:rPr>
                        <a:t> and state the two main types.</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728215">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0" i="1" kern="1200" dirty="0">
                          <a:solidFill>
                            <a:schemeClr val="dk1"/>
                          </a:solidFill>
                          <a:effectLst/>
                          <a:latin typeface="Arial" panose="020B0604020202020204" pitchFamily="34" charset="0"/>
                          <a:ea typeface="+mn-ea"/>
                          <a:cs typeface="Arial" panose="020B0604020202020204" pitchFamily="34" charset="0"/>
                        </a:rPr>
                        <a:t>[</a:t>
                      </a:r>
                      <a:r>
                        <a:rPr lang="en-US" sz="1100" b="1" i="1" kern="1200" dirty="0">
                          <a:solidFill>
                            <a:schemeClr val="dk1"/>
                          </a:solidFill>
                          <a:effectLst/>
                          <a:latin typeface="Arial" panose="020B0604020202020204" pitchFamily="34" charset="0"/>
                          <a:ea typeface="+mn-ea"/>
                          <a:cs typeface="Arial" panose="020B0604020202020204" pitchFamily="34" charset="0"/>
                        </a:rPr>
                        <a:t>NOTE</a:t>
                      </a:r>
                      <a:r>
                        <a:rPr lang="en-US" sz="1100" b="0" i="1" kern="1200" dirty="0">
                          <a:solidFill>
                            <a:schemeClr val="dk1"/>
                          </a:solidFill>
                          <a:effectLst/>
                          <a:latin typeface="Arial" panose="020B0604020202020204" pitchFamily="34" charset="0"/>
                          <a:ea typeface="+mn-ea"/>
                          <a:cs typeface="Arial" panose="020B0604020202020204" pitchFamily="34" charset="0"/>
                        </a:rPr>
                        <a:t>:</a:t>
                      </a:r>
                      <a:r>
                        <a:rPr lang="en-US" sz="1100" b="0" i="1" kern="1200" baseline="0" dirty="0">
                          <a:solidFill>
                            <a:schemeClr val="dk1"/>
                          </a:solidFill>
                          <a:effectLst/>
                          <a:latin typeface="Arial" panose="020B0604020202020204" pitchFamily="34" charset="0"/>
                          <a:ea typeface="+mn-ea"/>
                          <a:cs typeface="Arial" panose="020B0604020202020204" pitchFamily="34" charset="0"/>
                        </a:rPr>
                        <a:t> Even though stigma was likely discussed earlier, it is still important to provide this clear definition for everyone to be on the same page.]</a:t>
                      </a:r>
                      <a:endParaRPr lang="en-US" sz="1100" b="0" i="1" kern="1200" dirty="0">
                        <a:solidFill>
                          <a:schemeClr val="dk1"/>
                        </a:solidFill>
                        <a:effectLst/>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dirty="0">
                          <a:solidFill>
                            <a:schemeClr val="dk1"/>
                          </a:solidFill>
                          <a:effectLst/>
                          <a:latin typeface="Arial" panose="020B0604020202020204" pitchFamily="34" charset="0"/>
                          <a:ea typeface="+mn-ea"/>
                          <a:cs typeface="Arial" panose="020B0604020202020204" pitchFamily="34" charset="0"/>
                        </a:rPr>
                        <a:t>Stigma is</a:t>
                      </a:r>
                      <a:r>
                        <a:rPr lang="en-US" sz="1100" b="0" i="0" kern="1200" baseline="0" dirty="0">
                          <a:solidFill>
                            <a:schemeClr val="dk1"/>
                          </a:solidFill>
                          <a:effectLst/>
                          <a:latin typeface="Arial" panose="020B0604020202020204" pitchFamily="34" charset="0"/>
                          <a:ea typeface="+mn-ea"/>
                          <a:cs typeface="Arial" panose="020B0604020202020204" pitchFamily="34" charset="0"/>
                        </a:rPr>
                        <a:t> the negative attitude toward people or ideas based on certain characteristics such as one’s mental or physical health, or social attributes like gender, sexuality, or race that might distinguish them from others in the group.</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Stigma comes in multiple forms. Two of the main types of stigma are public stigma and self-stigma.</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708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Explain public stigma and discuss indicators/signs of public stigma.</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61312701"/>
                  </a:ext>
                </a:extLst>
              </a:tr>
              <a:tr h="143431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1" dirty="0">
                          <a:solidFill>
                            <a:prstClr val="black"/>
                          </a:solidFill>
                          <a:latin typeface="Arial" panose="020B0604020202020204" pitchFamily="34" charset="0"/>
                          <a:cs typeface="Arial" panose="020B0604020202020204" pitchFamily="34" charset="0"/>
                        </a:rPr>
                        <a:t>Public stigma </a:t>
                      </a:r>
                      <a:r>
                        <a:rPr lang="en-US" sz="1100" dirty="0">
                          <a:solidFill>
                            <a:prstClr val="black"/>
                          </a:solidFill>
                          <a:latin typeface="Arial" panose="020B0604020202020204" pitchFamily="34" charset="0"/>
                          <a:cs typeface="Arial" panose="020B0604020202020204" pitchFamily="34" charset="0"/>
                        </a:rPr>
                        <a:t>is when an individual or a group stereotypes certain characteristics or behaviors, then discriminates against other people displaying those characteristics</a:t>
                      </a:r>
                      <a:r>
                        <a:rPr lang="en-US" sz="1100" baseline="0" dirty="0">
                          <a:solidFill>
                            <a:prstClr val="black"/>
                          </a:solidFill>
                          <a:latin typeface="Arial" panose="020B0604020202020204" pitchFamily="34" charset="0"/>
                          <a:cs typeface="Arial" panose="020B0604020202020204" pitchFamily="34" charset="0"/>
                        </a:rPr>
                        <a:t> or </a:t>
                      </a:r>
                      <a:r>
                        <a:rPr lang="en-US" sz="1100" dirty="0">
                          <a:solidFill>
                            <a:prstClr val="black"/>
                          </a:solidFill>
                          <a:latin typeface="Arial" panose="020B0604020202020204" pitchFamily="34" charset="0"/>
                          <a:cs typeface="Arial" panose="020B0604020202020204" pitchFamily="34" charset="0"/>
                        </a:rPr>
                        <a:t>behaviors.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solidFill>
                            <a:prstClr val="black"/>
                          </a:solidFill>
                          <a:latin typeface="Arial" panose="020B0604020202020204" pitchFamily="34" charset="0"/>
                          <a:cs typeface="Arial" panose="020B0604020202020204" pitchFamily="34" charset="0"/>
                        </a:rPr>
                        <a:t>An example of public stigma might be</a:t>
                      </a:r>
                      <a:r>
                        <a:rPr lang="en-US" sz="1100" baseline="0" dirty="0">
                          <a:solidFill>
                            <a:prstClr val="black"/>
                          </a:solidFill>
                          <a:latin typeface="Arial" panose="020B0604020202020204" pitchFamily="34" charset="0"/>
                          <a:cs typeface="Arial" panose="020B0604020202020204" pitchFamily="34" charset="0"/>
                        </a:rPr>
                        <a:t> a unit stereotyping those who seek help as mentally weak.</a:t>
                      </a:r>
                      <a:endParaRPr lang="en-US" sz="1100" dirty="0">
                        <a:solidFill>
                          <a:prstClr val="black"/>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8759226"/>
                  </a:ext>
                </a:extLst>
              </a:tr>
            </a:tbl>
          </a:graphicData>
        </a:graphic>
      </p:graphicFrame>
      <p:sp>
        <p:nvSpPr>
          <p:cNvPr id="8" name="TextBox 7"/>
          <p:cNvSpPr txBox="1"/>
          <p:nvPr/>
        </p:nvSpPr>
        <p:spPr>
          <a:xfrm>
            <a:off x="0" y="901157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4-A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Isosceles Triangle 9"/>
          <p:cNvSpPr/>
          <p:nvPr/>
        </p:nvSpPr>
        <p:spPr>
          <a:xfrm rot="5400000">
            <a:off x="4059936"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p:cNvSpPr/>
          <p:nvPr/>
        </p:nvSpPr>
        <p:spPr>
          <a:xfrm>
            <a:off x="3823474" y="3511957"/>
            <a:ext cx="412292"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a:t>
            </a:r>
            <a:endParaRPr lang="en-US" sz="1400" dirty="0"/>
          </a:p>
        </p:txBody>
      </p:sp>
      <p:sp>
        <p:nvSpPr>
          <p:cNvPr id="9" name="TextBox 8">
            <a:extLst>
              <a:ext uri="{FF2B5EF4-FFF2-40B4-BE49-F238E27FC236}">
                <a16:creationId xmlns:a16="http://schemas.microsoft.com/office/drawing/2014/main" id="{556C4AD4-F9EB-433C-A4AD-8FDA06FFE23A}"/>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37EAC64D-DEC2-C7C6-353A-AC5D5AF2841B}"/>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Fighting Stigma Module</a:t>
            </a:r>
          </a:p>
        </p:txBody>
      </p:sp>
    </p:spTree>
    <p:extLst>
      <p:ext uri="{BB962C8B-B14F-4D97-AF65-F5344CB8AC3E}">
        <p14:creationId xmlns:p14="http://schemas.microsoft.com/office/powerpoint/2010/main" val="2830346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69440279"/>
              </p:ext>
            </p:extLst>
          </p:nvPr>
        </p:nvGraphicFramePr>
        <p:xfrm>
          <a:off x="198437" y="384639"/>
          <a:ext cx="4114800" cy="8436864"/>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63453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1" i="1" dirty="0">
                          <a:solidFill>
                            <a:schemeClr val="tx1"/>
                          </a:solidFill>
                          <a:latin typeface="Arial" panose="020B0604020202020204" pitchFamily="34" charset="0"/>
                          <a:cs typeface="Arial" panose="020B0604020202020204" pitchFamily="34" charset="0"/>
                        </a:rPr>
                        <a:t>[ASK]</a:t>
                      </a:r>
                      <a:r>
                        <a:rPr lang="en-US" sz="1100" b="0" dirty="0">
                          <a:solidFill>
                            <a:schemeClr val="tx1"/>
                          </a:solidFill>
                          <a:latin typeface="Arial" panose="020B0604020202020204" pitchFamily="34" charset="0"/>
                          <a:cs typeface="Arial" panose="020B0604020202020204" pitchFamily="34" charset="0"/>
                        </a:rPr>
                        <a:t> What are some signs or indicators of a public stigma being present?</a:t>
                      </a:r>
                    </a:p>
                    <a:p>
                      <a:pPr marL="0" marR="0" indent="0" algn="l" defTabSz="914400" rtl="0" eaLnBrk="1" fontAlgn="base" latinLnBrk="0" hangingPunct="1">
                        <a:lnSpc>
                          <a:spcPct val="100000"/>
                        </a:lnSpc>
                        <a:spcBef>
                          <a:spcPts val="0"/>
                        </a:spcBef>
                        <a:spcAft>
                          <a:spcPts val="600"/>
                        </a:spcAft>
                        <a:buClrTx/>
                        <a:buSzTx/>
                        <a:buFontTx/>
                        <a:buNone/>
                        <a:tabLst/>
                        <a:defRPr/>
                      </a:pPr>
                      <a:r>
                        <a:rPr lang="en-US" sz="1100" b="0" i="1" dirty="0">
                          <a:solidFill>
                            <a:schemeClr val="tx1"/>
                          </a:solidFill>
                          <a:latin typeface="Arial" panose="020B0604020202020204" pitchFamily="34" charset="0"/>
                          <a:cs typeface="Arial" panose="020B0604020202020204" pitchFamily="34" charset="0"/>
                        </a:rPr>
                        <a:t>[</a:t>
                      </a:r>
                      <a:r>
                        <a:rPr lang="en-US" sz="1100" b="1" i="1" dirty="0">
                          <a:solidFill>
                            <a:schemeClr val="tx1"/>
                          </a:solidFill>
                          <a:latin typeface="Arial" panose="020B0604020202020204" pitchFamily="34" charset="0"/>
                          <a:cs typeface="Arial" panose="020B0604020202020204" pitchFamily="34" charset="0"/>
                        </a:rPr>
                        <a:t>NOTE</a:t>
                      </a:r>
                      <a:r>
                        <a:rPr lang="en-US" sz="1100" b="0" i="1" dirty="0">
                          <a:solidFill>
                            <a:schemeClr val="tx1"/>
                          </a:solidFill>
                          <a:latin typeface="Arial" panose="020B0604020202020204" pitchFamily="34" charset="0"/>
                          <a:cs typeface="Arial" panose="020B0604020202020204" pitchFamily="34" charset="0"/>
                        </a:rPr>
                        <a:t>: Allow for responses. Possible responses may include </a:t>
                      </a:r>
                    </a:p>
                    <a:p>
                      <a:pPr marL="457200" marR="0" indent="-111125" algn="l" defTabSz="914400" rtl="0" eaLnBrk="1" fontAlgn="base" latinLnBrk="0" hangingPunct="1">
                        <a:lnSpc>
                          <a:spcPct val="100000"/>
                        </a:lnSpc>
                        <a:spcBef>
                          <a:spcPts val="0"/>
                        </a:spcBef>
                        <a:spcAft>
                          <a:spcPts val="600"/>
                        </a:spcAft>
                        <a:buClrTx/>
                        <a:buSzTx/>
                        <a:buFontTx/>
                        <a:buChar char="-"/>
                        <a:tabLst/>
                        <a:defRPr/>
                      </a:pPr>
                      <a:r>
                        <a:rPr lang="en-US" sz="1100" b="0" i="1" dirty="0">
                          <a:solidFill>
                            <a:schemeClr val="tx1"/>
                          </a:solidFill>
                          <a:latin typeface="Arial" panose="020B0604020202020204" pitchFamily="34" charset="0"/>
                          <a:cs typeface="Arial" panose="020B0604020202020204" pitchFamily="34" charset="0"/>
                        </a:rPr>
                        <a:t>singling someone out</a:t>
                      </a:r>
                    </a:p>
                    <a:p>
                      <a:pPr marL="457200" marR="0" indent="-111125" algn="l" defTabSz="914400" rtl="0" eaLnBrk="1" fontAlgn="base" latinLnBrk="0" hangingPunct="1">
                        <a:lnSpc>
                          <a:spcPct val="100000"/>
                        </a:lnSpc>
                        <a:spcBef>
                          <a:spcPts val="0"/>
                        </a:spcBef>
                        <a:spcAft>
                          <a:spcPts val="600"/>
                        </a:spcAft>
                        <a:buClrTx/>
                        <a:buSzTx/>
                        <a:buFontTx/>
                        <a:buChar char="-"/>
                        <a:tabLst/>
                        <a:defRPr/>
                      </a:pPr>
                      <a:r>
                        <a:rPr lang="en-US" sz="1100" b="0" i="1" dirty="0">
                          <a:solidFill>
                            <a:schemeClr val="tx1"/>
                          </a:solidFill>
                          <a:latin typeface="Arial" panose="020B0604020202020204" pitchFamily="34" charset="0"/>
                          <a:cs typeface="Arial" panose="020B0604020202020204" pitchFamily="34" charset="0"/>
                        </a:rPr>
                        <a:t>bullying, hazing</a:t>
                      </a:r>
                      <a:r>
                        <a:rPr lang="en-US" sz="1100" b="0" i="1" baseline="0" dirty="0">
                          <a:solidFill>
                            <a:schemeClr val="tx1"/>
                          </a:solidFill>
                          <a:latin typeface="Arial" panose="020B0604020202020204" pitchFamily="34" charset="0"/>
                          <a:cs typeface="Arial" panose="020B0604020202020204" pitchFamily="34" charset="0"/>
                        </a:rPr>
                        <a:t> or </a:t>
                      </a:r>
                      <a:r>
                        <a:rPr lang="en-US" sz="1100" b="0" i="1" dirty="0">
                          <a:solidFill>
                            <a:schemeClr val="tx1"/>
                          </a:solidFill>
                          <a:latin typeface="Arial" panose="020B0604020202020204" pitchFamily="34" charset="0"/>
                          <a:cs typeface="Arial" panose="020B0604020202020204" pitchFamily="34" charset="0"/>
                        </a:rPr>
                        <a:t>harassment</a:t>
                      </a:r>
                    </a:p>
                    <a:p>
                      <a:pPr marL="457200" marR="0" indent="-111125" algn="l" defTabSz="914400" rtl="0" eaLnBrk="1" fontAlgn="base" latinLnBrk="0" hangingPunct="1">
                        <a:lnSpc>
                          <a:spcPct val="100000"/>
                        </a:lnSpc>
                        <a:spcBef>
                          <a:spcPts val="0"/>
                        </a:spcBef>
                        <a:spcAft>
                          <a:spcPts val="600"/>
                        </a:spcAft>
                        <a:buClrTx/>
                        <a:buSzTx/>
                        <a:buFontTx/>
                        <a:buChar char="-"/>
                        <a:tabLst/>
                        <a:defRPr/>
                      </a:pPr>
                      <a:r>
                        <a:rPr lang="en-US" sz="1100" b="0" i="1" dirty="0">
                          <a:solidFill>
                            <a:schemeClr val="tx1"/>
                          </a:solidFill>
                          <a:latin typeface="Arial" panose="020B0604020202020204" pitchFamily="34" charset="0"/>
                          <a:cs typeface="Arial" panose="020B0604020202020204" pitchFamily="34" charset="0"/>
                        </a:rPr>
                        <a:t>labeling someone/group (like “weak” or “crazy”) </a:t>
                      </a:r>
                    </a:p>
                    <a:p>
                      <a:pPr marL="457200" marR="0" indent="-111125" algn="l" defTabSz="914400" rtl="0" eaLnBrk="1" fontAlgn="base" latinLnBrk="0" hangingPunct="1">
                        <a:lnSpc>
                          <a:spcPct val="100000"/>
                        </a:lnSpc>
                        <a:spcBef>
                          <a:spcPts val="0"/>
                        </a:spcBef>
                        <a:spcAft>
                          <a:spcPts val="600"/>
                        </a:spcAft>
                        <a:buClrTx/>
                        <a:buSzTx/>
                        <a:buFontTx/>
                        <a:buChar char="-"/>
                        <a:tabLst/>
                        <a:defRPr/>
                      </a:pPr>
                      <a:r>
                        <a:rPr lang="en-US" sz="1100" b="0" i="1" dirty="0">
                          <a:solidFill>
                            <a:schemeClr val="tx1"/>
                          </a:solidFill>
                          <a:latin typeface="Arial" panose="020B0604020202020204" pitchFamily="34" charset="0"/>
                          <a:cs typeface="Arial" panose="020B0604020202020204" pitchFamily="34" charset="0"/>
                        </a:rPr>
                        <a:t>gossiping about others; making unfavorable comments about someone or a group of people</a:t>
                      </a:r>
                    </a:p>
                    <a:p>
                      <a:pPr marL="457200" marR="0" indent="-111125" algn="l" defTabSz="914400" rtl="0" eaLnBrk="1" fontAlgn="base" latinLnBrk="0" hangingPunct="1">
                        <a:lnSpc>
                          <a:spcPct val="100000"/>
                        </a:lnSpc>
                        <a:spcBef>
                          <a:spcPts val="0"/>
                        </a:spcBef>
                        <a:spcAft>
                          <a:spcPts val="600"/>
                        </a:spcAft>
                        <a:buClrTx/>
                        <a:buSzTx/>
                        <a:buFontTx/>
                        <a:buChar char="-"/>
                        <a:tabLst/>
                        <a:defRPr/>
                      </a:pPr>
                      <a:r>
                        <a:rPr lang="en-US" sz="1100" b="0" i="1" dirty="0">
                          <a:solidFill>
                            <a:schemeClr val="tx1"/>
                          </a:solidFill>
                          <a:latin typeface="Arial" panose="020B0604020202020204" pitchFamily="34" charset="0"/>
                          <a:cs typeface="Arial" panose="020B0604020202020204" pitchFamily="34" charset="0"/>
                        </a:rPr>
                        <a:t>shunning certain</a:t>
                      </a:r>
                      <a:r>
                        <a:rPr lang="en-US" sz="1100" b="0" i="1" baseline="0" dirty="0">
                          <a:solidFill>
                            <a:schemeClr val="tx1"/>
                          </a:solidFill>
                          <a:latin typeface="Arial" panose="020B0604020202020204" pitchFamily="34" charset="0"/>
                          <a:cs typeface="Arial" panose="020B0604020202020204" pitchFamily="34" charset="0"/>
                        </a:rPr>
                        <a:t> people; rejecting them; being exclusive rather than inclusive</a:t>
                      </a:r>
                    </a:p>
                    <a:p>
                      <a:pPr marL="457200" marR="0" indent="-111125" algn="l" defTabSz="914400" rtl="0" eaLnBrk="1" fontAlgn="base" latinLnBrk="0" hangingPunct="1">
                        <a:lnSpc>
                          <a:spcPct val="100000"/>
                        </a:lnSpc>
                        <a:spcBef>
                          <a:spcPts val="0"/>
                        </a:spcBef>
                        <a:spcAft>
                          <a:spcPts val="600"/>
                        </a:spcAft>
                        <a:buClrTx/>
                        <a:buSzTx/>
                        <a:buFontTx/>
                        <a:buChar char="-"/>
                        <a:tabLst/>
                        <a:defRPr/>
                      </a:pPr>
                      <a:r>
                        <a:rPr lang="en-US" sz="1100" b="0" i="1" baseline="0" dirty="0">
                          <a:solidFill>
                            <a:schemeClr val="tx1"/>
                          </a:solidFill>
                          <a:latin typeface="Arial" panose="020B0604020202020204" pitchFamily="34" charset="0"/>
                          <a:cs typeface="Arial" panose="020B0604020202020204" pitchFamily="34" charset="0"/>
                        </a:rPr>
                        <a:t>showing favoritism</a:t>
                      </a:r>
                    </a:p>
                    <a:p>
                      <a:pPr marL="457200" marR="0" indent="-111125" algn="l" defTabSz="914400" rtl="0" eaLnBrk="1" fontAlgn="base" latinLnBrk="0" hangingPunct="1">
                        <a:lnSpc>
                          <a:spcPct val="100000"/>
                        </a:lnSpc>
                        <a:spcBef>
                          <a:spcPts val="0"/>
                        </a:spcBef>
                        <a:spcAft>
                          <a:spcPts val="600"/>
                        </a:spcAft>
                        <a:buClrTx/>
                        <a:buSzTx/>
                        <a:buFontTx/>
                        <a:buChar char="-"/>
                        <a:tabLst/>
                        <a:defRPr/>
                      </a:pPr>
                      <a:r>
                        <a:rPr lang="en-US" sz="1100" b="0" i="1" baseline="0" dirty="0">
                          <a:solidFill>
                            <a:schemeClr val="tx1"/>
                          </a:solidFill>
                          <a:latin typeface="Arial" panose="020B0604020202020204" pitchFamily="34" charset="0"/>
                          <a:cs typeface="Arial" panose="020B0604020202020204" pitchFamily="34" charset="0"/>
                        </a:rPr>
                        <a:t>judging someone based on their preferences and/or appearances</a:t>
                      </a:r>
                      <a:r>
                        <a:rPr lang="en-US" sz="1100" b="0" i="1" dirty="0">
                          <a:solidFill>
                            <a:schemeClr val="tx1"/>
                          </a:solidFill>
                          <a:latin typeface="Arial" panose="020B0604020202020204" pitchFamily="34" charset="0"/>
                          <a:cs typeface="Arial" panose="020B0604020202020204" pitchFamily="34" charset="0"/>
                        </a:rPr>
                        <a:t>.]</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8389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Explain self-stigma and discuss indicators/signs of self-stigma.</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961378936"/>
                  </a:ext>
                </a:extLst>
              </a:tr>
              <a:tr h="6345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1" dirty="0">
                          <a:solidFill>
                            <a:prstClr val="black"/>
                          </a:solidFill>
                          <a:latin typeface="Arial" panose="020B0604020202020204" pitchFamily="34" charset="0"/>
                          <a:cs typeface="Arial" panose="020B0604020202020204" pitchFamily="34" charset="0"/>
                        </a:rPr>
                        <a:t>Self-stigma</a:t>
                      </a:r>
                      <a:r>
                        <a:rPr lang="en-US" sz="1100" dirty="0">
                          <a:solidFill>
                            <a:prstClr val="black"/>
                          </a:solidFill>
                          <a:latin typeface="Arial" panose="020B0604020202020204" pitchFamily="34" charset="0"/>
                          <a:cs typeface="Arial" panose="020B0604020202020204" pitchFamily="34" charset="0"/>
                        </a:rPr>
                        <a:t> </a:t>
                      </a:r>
                      <a:r>
                        <a:rPr lang="en-US" sz="1100" baseline="0" dirty="0">
                          <a:solidFill>
                            <a:prstClr val="black"/>
                          </a:solidFill>
                          <a:latin typeface="Arial" panose="020B0604020202020204" pitchFamily="34" charset="0"/>
                          <a:cs typeface="Arial" panose="020B0604020202020204" pitchFamily="34" charset="0"/>
                        </a:rPr>
                        <a:t>is</a:t>
                      </a:r>
                      <a:r>
                        <a:rPr lang="en-US" sz="1100" dirty="0">
                          <a:solidFill>
                            <a:prstClr val="black"/>
                          </a:solidFill>
                          <a:latin typeface="Arial" panose="020B0604020202020204" pitchFamily="34" charset="0"/>
                          <a:cs typeface="Arial" panose="020B0604020202020204" pitchFamily="34" charset="0"/>
                        </a:rPr>
                        <a:t> buying into the public stigma and applying it to themselves. It occurs when someone perceives a negative attitude toward themselves</a:t>
                      </a:r>
                      <a:r>
                        <a:rPr lang="en-US" sz="1100" baseline="0" dirty="0">
                          <a:solidFill>
                            <a:prstClr val="black"/>
                          </a:solidFill>
                          <a:latin typeface="Arial" panose="020B0604020202020204" pitchFamily="34" charset="0"/>
                          <a:cs typeface="Arial" panose="020B0604020202020204" pitchFamily="34" charset="0"/>
                        </a:rPr>
                        <a:t> </a:t>
                      </a:r>
                      <a:r>
                        <a:rPr lang="en-US" sz="1100" dirty="0">
                          <a:solidFill>
                            <a:prstClr val="black"/>
                          </a:solidFill>
                          <a:latin typeface="Arial" panose="020B0604020202020204" pitchFamily="34" charset="0"/>
                          <a:cs typeface="Arial" panose="020B0604020202020204" pitchFamily="34" charset="0"/>
                        </a:rPr>
                        <a:t>from others and then internalizes it</a:t>
                      </a:r>
                      <a:r>
                        <a:rPr lang="en-US" sz="1100" baseline="0" dirty="0">
                          <a:solidFill>
                            <a:prstClr val="black"/>
                          </a:solidFill>
                          <a:latin typeface="Arial" panose="020B0604020202020204" pitchFamily="34" charset="0"/>
                          <a:cs typeface="Arial" panose="020B0604020202020204" pitchFamily="34" charset="0"/>
                        </a:rPr>
                        <a:t>. </a:t>
                      </a:r>
                      <a:r>
                        <a:rPr lang="en-US" sz="1100" dirty="0">
                          <a:solidFill>
                            <a:prstClr val="black"/>
                          </a:solidFill>
                          <a:latin typeface="Arial" panose="020B0604020202020204" pitchFamily="34" charset="0"/>
                          <a:cs typeface="Arial" panose="020B0604020202020204" pitchFamily="34" charset="0"/>
                        </a:rPr>
                        <a:t>This process usually results in a person having a negative view of themselves</a:t>
                      </a:r>
                      <a:r>
                        <a:rPr lang="en-US" sz="1100" baseline="0" dirty="0">
                          <a:solidFill>
                            <a:prstClr val="black"/>
                          </a:solidFill>
                          <a:latin typeface="Arial" panose="020B0604020202020204" pitchFamily="34" charset="0"/>
                          <a:cs typeface="Arial" panose="020B0604020202020204" pitchFamily="34" charset="0"/>
                        </a:rPr>
                        <a:t> and commonly experiencing emotions like shame and fear. </a:t>
                      </a:r>
                      <a:endParaRPr lang="en-US" sz="1100" dirty="0">
                        <a:solidFill>
                          <a:prstClr val="black"/>
                        </a:solidFill>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1" i="1" noProof="0" dirty="0">
                          <a:solidFill>
                            <a:schemeClr val="tx1"/>
                          </a:solidFill>
                          <a:latin typeface="Arial" panose="020B0604020202020204" pitchFamily="34" charset="0"/>
                          <a:cs typeface="Arial" panose="020B0604020202020204" pitchFamily="34" charset="0"/>
                        </a:rPr>
                        <a:t>[ASK] </a:t>
                      </a:r>
                      <a:r>
                        <a:rPr lang="en-US" sz="1100" i="0" noProof="0" dirty="0">
                          <a:solidFill>
                            <a:schemeClr val="tx1"/>
                          </a:solidFill>
                          <a:latin typeface="Arial" panose="020B0604020202020204" pitchFamily="34" charset="0"/>
                          <a:cs typeface="Arial" panose="020B0604020202020204" pitchFamily="34" charset="0"/>
                        </a:rPr>
                        <a:t>What are some signs or indicators</a:t>
                      </a:r>
                      <a:r>
                        <a:rPr lang="en-US" sz="1100" i="0" baseline="0" noProof="0" dirty="0">
                          <a:solidFill>
                            <a:schemeClr val="tx1"/>
                          </a:solidFill>
                          <a:latin typeface="Arial" panose="020B0604020202020204" pitchFamily="34" charset="0"/>
                          <a:cs typeface="Arial" panose="020B0604020202020204" pitchFamily="34" charset="0"/>
                        </a:rPr>
                        <a:t> that </a:t>
                      </a:r>
                      <a:r>
                        <a:rPr lang="en-US" sz="1100" i="0" noProof="0" dirty="0">
                          <a:solidFill>
                            <a:schemeClr val="tx1"/>
                          </a:solidFill>
                          <a:latin typeface="Arial" panose="020B0604020202020204" pitchFamily="34" charset="0"/>
                          <a:cs typeface="Arial" panose="020B0604020202020204" pitchFamily="34" charset="0"/>
                        </a:rPr>
                        <a:t>someone is experiencing self-stigma?</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i="1" noProof="0" dirty="0">
                          <a:solidFill>
                            <a:schemeClr val="tx1"/>
                          </a:solidFill>
                          <a:latin typeface="Arial" panose="020B0604020202020204" pitchFamily="34" charset="0"/>
                          <a:cs typeface="Arial" panose="020B0604020202020204" pitchFamily="34" charset="0"/>
                        </a:rPr>
                        <a:t>[</a:t>
                      </a:r>
                      <a:r>
                        <a:rPr lang="en-US" sz="1100" b="1" i="1" noProof="0" dirty="0">
                          <a:solidFill>
                            <a:schemeClr val="tx1"/>
                          </a:solidFill>
                          <a:latin typeface="Arial" panose="020B0604020202020204" pitchFamily="34" charset="0"/>
                          <a:cs typeface="Arial" panose="020B0604020202020204" pitchFamily="34" charset="0"/>
                        </a:rPr>
                        <a:t>NOTE</a:t>
                      </a:r>
                      <a:r>
                        <a:rPr lang="en-US" sz="1100" b="0" i="1" noProof="0" dirty="0">
                          <a:solidFill>
                            <a:schemeClr val="tx1"/>
                          </a:solidFill>
                          <a:latin typeface="Arial" panose="020B0604020202020204" pitchFamily="34" charset="0"/>
                          <a:cs typeface="Arial" panose="020B0604020202020204" pitchFamily="34" charset="0"/>
                        </a:rPr>
                        <a:t>: Allow for responses. Possible </a:t>
                      </a:r>
                      <a:r>
                        <a:rPr lang="en-US" sz="1100" i="1" noProof="0" dirty="0">
                          <a:solidFill>
                            <a:schemeClr val="tx1"/>
                          </a:solidFill>
                          <a:latin typeface="Arial" panose="020B0604020202020204" pitchFamily="34" charset="0"/>
                          <a:cs typeface="Arial" panose="020B0604020202020204" pitchFamily="34" charset="0"/>
                        </a:rPr>
                        <a:t>responses</a:t>
                      </a:r>
                      <a:r>
                        <a:rPr lang="en-US" sz="1100" i="1" baseline="0" noProof="0" dirty="0">
                          <a:solidFill>
                            <a:schemeClr val="tx1"/>
                          </a:solidFill>
                          <a:latin typeface="Arial" panose="020B0604020202020204" pitchFamily="34" charset="0"/>
                          <a:cs typeface="Arial" panose="020B0604020202020204" pitchFamily="34" charset="0"/>
                        </a:rPr>
                        <a:t> may include </a:t>
                      </a:r>
                    </a:p>
                    <a:p>
                      <a:pPr marL="457200" marR="0" lvl="0" indent="-111125" algn="l" defTabSz="914400" rtl="0" eaLnBrk="0" fontAlgn="base" latinLnBrk="0" hangingPunct="0">
                        <a:lnSpc>
                          <a:spcPct val="100000"/>
                        </a:lnSpc>
                        <a:spcBef>
                          <a:spcPct val="0"/>
                        </a:spcBef>
                        <a:spcAft>
                          <a:spcPts val="600"/>
                        </a:spcAft>
                        <a:buClrTx/>
                        <a:buSzTx/>
                        <a:buFontTx/>
                        <a:buChar char="-"/>
                        <a:tabLst/>
                        <a:defRPr/>
                      </a:pPr>
                      <a:r>
                        <a:rPr lang="en-US" sz="1100" i="1" baseline="0" noProof="0" dirty="0">
                          <a:solidFill>
                            <a:schemeClr val="tx1"/>
                          </a:solidFill>
                          <a:latin typeface="Arial" panose="020B0604020202020204" pitchFamily="34" charset="0"/>
                          <a:cs typeface="Arial" panose="020B0604020202020204" pitchFamily="34" charset="0"/>
                        </a:rPr>
                        <a:t>c</a:t>
                      </a:r>
                      <a:r>
                        <a:rPr lang="en-US" sz="1100" i="1" noProof="0" dirty="0">
                          <a:solidFill>
                            <a:schemeClr val="tx1"/>
                          </a:solidFill>
                          <a:latin typeface="Arial" panose="020B0604020202020204" pitchFamily="34" charset="0"/>
                          <a:cs typeface="Arial" panose="020B0604020202020204" pitchFamily="34" charset="0"/>
                        </a:rPr>
                        <a:t>hoosing not to participate</a:t>
                      </a:r>
                    </a:p>
                    <a:p>
                      <a:pPr marL="457200" marR="0" lvl="0" indent="-111125" algn="l" defTabSz="914400" rtl="0" eaLnBrk="0" fontAlgn="base" latinLnBrk="0" hangingPunct="0">
                        <a:lnSpc>
                          <a:spcPct val="100000"/>
                        </a:lnSpc>
                        <a:spcBef>
                          <a:spcPct val="0"/>
                        </a:spcBef>
                        <a:spcAft>
                          <a:spcPts val="600"/>
                        </a:spcAft>
                        <a:buClrTx/>
                        <a:buSzTx/>
                        <a:buFontTx/>
                        <a:buChar char="-"/>
                        <a:tabLst/>
                        <a:defRPr/>
                      </a:pPr>
                      <a:r>
                        <a:rPr lang="en-US" sz="1100" i="1" noProof="0" dirty="0">
                          <a:solidFill>
                            <a:schemeClr val="tx1"/>
                          </a:solidFill>
                          <a:latin typeface="Arial" panose="020B0604020202020204" pitchFamily="34" charset="0"/>
                          <a:cs typeface="Arial" panose="020B0604020202020204" pitchFamily="34" charset="0"/>
                        </a:rPr>
                        <a:t>disclosure concerns</a:t>
                      </a:r>
                    </a:p>
                    <a:p>
                      <a:pPr marL="457200" marR="0" lvl="0" indent="-111125" algn="l" defTabSz="914400" rtl="0" eaLnBrk="0" fontAlgn="base" latinLnBrk="0" hangingPunct="0">
                        <a:lnSpc>
                          <a:spcPct val="100000"/>
                        </a:lnSpc>
                        <a:spcBef>
                          <a:spcPct val="0"/>
                        </a:spcBef>
                        <a:spcAft>
                          <a:spcPts val="600"/>
                        </a:spcAft>
                        <a:buClrTx/>
                        <a:buSzTx/>
                        <a:buFontTx/>
                        <a:buChar char="-"/>
                        <a:tabLst/>
                        <a:defRPr/>
                      </a:pPr>
                      <a:r>
                        <a:rPr lang="en-US" sz="1100" i="1" noProof="0" dirty="0">
                          <a:solidFill>
                            <a:schemeClr val="tx1"/>
                          </a:solidFill>
                          <a:latin typeface="Arial" panose="020B0604020202020204" pitchFamily="34" charset="0"/>
                          <a:cs typeface="Arial" panose="020B0604020202020204" pitchFamily="34" charset="0"/>
                        </a:rPr>
                        <a:t>avoiding others, intentionally</a:t>
                      </a:r>
                      <a:r>
                        <a:rPr lang="en-US" sz="1100" i="1" baseline="0" noProof="0" dirty="0">
                          <a:solidFill>
                            <a:schemeClr val="tx1"/>
                          </a:solidFill>
                          <a:latin typeface="Arial" panose="020B0604020202020204" pitchFamily="34" charset="0"/>
                          <a:cs typeface="Arial" panose="020B0604020202020204" pitchFamily="34" charset="0"/>
                        </a:rPr>
                        <a:t> avoiding groups or social situations</a:t>
                      </a:r>
                      <a:endParaRPr lang="en-US" sz="1100" i="1" noProof="0" dirty="0">
                        <a:solidFill>
                          <a:schemeClr val="tx1"/>
                        </a:solidFill>
                        <a:latin typeface="Arial" panose="020B0604020202020204" pitchFamily="34" charset="0"/>
                        <a:cs typeface="Arial" panose="020B0604020202020204" pitchFamily="34" charset="0"/>
                      </a:endParaRPr>
                    </a:p>
                    <a:p>
                      <a:pPr marL="457200" marR="0" lvl="0" indent="-111125" algn="l" defTabSz="914400" rtl="0" eaLnBrk="0" fontAlgn="base" latinLnBrk="0" hangingPunct="0">
                        <a:lnSpc>
                          <a:spcPct val="100000"/>
                        </a:lnSpc>
                        <a:spcBef>
                          <a:spcPct val="0"/>
                        </a:spcBef>
                        <a:spcAft>
                          <a:spcPts val="600"/>
                        </a:spcAft>
                        <a:buClrTx/>
                        <a:buSzTx/>
                        <a:buFontTx/>
                        <a:buChar char="-"/>
                        <a:tabLst/>
                        <a:defRPr/>
                      </a:pPr>
                      <a:r>
                        <a:rPr lang="en-US" sz="1100" i="1" noProof="0" dirty="0">
                          <a:solidFill>
                            <a:schemeClr val="tx1"/>
                          </a:solidFill>
                          <a:latin typeface="Arial" panose="020B0604020202020204" pitchFamily="34" charset="0"/>
                          <a:cs typeface="Arial" panose="020B0604020202020204" pitchFamily="34" charset="0"/>
                        </a:rPr>
                        <a:t>talking badly about themselves</a:t>
                      </a:r>
                    </a:p>
                    <a:p>
                      <a:pPr marL="457200" marR="0" lvl="0" indent="-111125" algn="l" defTabSz="914400" rtl="0" eaLnBrk="0" fontAlgn="base" latinLnBrk="0" hangingPunct="0">
                        <a:lnSpc>
                          <a:spcPct val="100000"/>
                        </a:lnSpc>
                        <a:spcBef>
                          <a:spcPct val="0"/>
                        </a:spcBef>
                        <a:spcAft>
                          <a:spcPts val="600"/>
                        </a:spcAft>
                        <a:buClrTx/>
                        <a:buSzTx/>
                        <a:buFontTx/>
                        <a:buChar char="-"/>
                        <a:tabLst/>
                        <a:defRPr/>
                      </a:pPr>
                      <a:r>
                        <a:rPr lang="en-US" sz="1100" i="1" noProof="0" dirty="0">
                          <a:solidFill>
                            <a:schemeClr val="tx1"/>
                          </a:solidFill>
                          <a:latin typeface="Arial" panose="020B0604020202020204" pitchFamily="34" charset="0"/>
                          <a:cs typeface="Arial" panose="020B0604020202020204" pitchFamily="34" charset="0"/>
                        </a:rPr>
                        <a:t>lowering expectations of themselves.]</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346118"/>
                  </a:ext>
                </a:extLst>
              </a:tr>
              <a:tr h="32935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Transition.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390602913"/>
                  </a:ext>
                </a:extLst>
              </a:tr>
              <a:tr h="63453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i="0" noProof="0" dirty="0">
                          <a:solidFill>
                            <a:schemeClr val="tx1"/>
                          </a:solidFill>
                          <a:latin typeface="Arial" panose="020B0604020202020204" pitchFamily="34" charset="0"/>
                          <a:cs typeface="Arial" panose="020B0604020202020204" pitchFamily="34" charset="0"/>
                        </a:rPr>
                        <a:t>Knowing the signs or indicators of stigma can increase</a:t>
                      </a:r>
                      <a:r>
                        <a:rPr lang="en-US" sz="1100" i="0" baseline="0" noProof="0" dirty="0">
                          <a:solidFill>
                            <a:schemeClr val="tx1"/>
                          </a:solidFill>
                          <a:latin typeface="Arial" panose="020B0604020202020204" pitchFamily="34" charset="0"/>
                          <a:cs typeface="Arial" panose="020B0604020202020204" pitchFamily="34" charset="0"/>
                        </a:rPr>
                        <a:t> your ability to </a:t>
                      </a:r>
                      <a:r>
                        <a:rPr lang="en-US" sz="1100" i="0" noProof="0" dirty="0">
                          <a:solidFill>
                            <a:schemeClr val="tx1"/>
                          </a:solidFill>
                          <a:latin typeface="Arial" panose="020B0604020202020204" pitchFamily="34" charset="0"/>
                          <a:cs typeface="Arial" panose="020B0604020202020204" pitchFamily="34" charset="0"/>
                        </a:rPr>
                        <a:t>recognize stigma when it is present within yourself</a:t>
                      </a:r>
                      <a:r>
                        <a:rPr lang="en-US" sz="1100" i="0" baseline="0" noProof="0" dirty="0">
                          <a:solidFill>
                            <a:schemeClr val="tx1"/>
                          </a:solidFill>
                          <a:latin typeface="Arial" panose="020B0604020202020204" pitchFamily="34" charset="0"/>
                          <a:cs typeface="Arial" panose="020B0604020202020204" pitchFamily="34" charset="0"/>
                        </a:rPr>
                        <a:t> or </a:t>
                      </a:r>
                      <a:r>
                        <a:rPr lang="en-US" sz="1100" i="0" noProof="0" dirty="0">
                          <a:solidFill>
                            <a:schemeClr val="tx1"/>
                          </a:solidFill>
                          <a:latin typeface="Arial" panose="020B0604020202020204" pitchFamily="34" charset="0"/>
                          <a:cs typeface="Arial" panose="020B0604020202020204" pitchFamily="34" charset="0"/>
                        </a:rPr>
                        <a:t>another person</a:t>
                      </a:r>
                      <a:br>
                        <a:rPr lang="en-US" sz="1100" i="0" noProof="0" dirty="0">
                          <a:solidFill>
                            <a:schemeClr val="tx1"/>
                          </a:solidFill>
                          <a:latin typeface="Arial" panose="020B0604020202020204" pitchFamily="34" charset="0"/>
                          <a:cs typeface="Arial" panose="020B0604020202020204" pitchFamily="34" charset="0"/>
                        </a:rPr>
                      </a:br>
                      <a:r>
                        <a:rPr lang="en-US" sz="1100" i="0" noProof="0" dirty="0">
                          <a:solidFill>
                            <a:schemeClr val="tx1"/>
                          </a:solidFill>
                          <a:latin typeface="Arial" panose="020B0604020202020204" pitchFamily="34" charset="0"/>
                          <a:cs typeface="Arial" panose="020B0604020202020204" pitchFamily="34" charset="0"/>
                        </a:rPr>
                        <a:t>within your Circle of Support or your communities.</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9763764"/>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4</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8" name="TextBox 7">
            <a:extLst>
              <a:ext uri="{FF2B5EF4-FFF2-40B4-BE49-F238E27FC236}">
                <a16:creationId xmlns:a16="http://schemas.microsoft.com/office/drawing/2014/main" id="{F0D2AA3B-9724-4790-8833-901A6F6E926B}"/>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8B11B352-C79A-F89C-C7E2-53AB3F651B7B}"/>
              </a:ext>
            </a:extLst>
          </p:cNvPr>
          <p:cNvSpPr txBox="1"/>
          <p:nvPr/>
        </p:nvSpPr>
        <p:spPr>
          <a:xfrm>
            <a:off x="2489775" y="45758"/>
            <a:ext cx="4417536" cy="282353"/>
          </a:xfrm>
          <a:prstGeom prst="rect">
            <a:avLst/>
          </a:prstGeom>
          <a:noFill/>
        </p:spPr>
        <p:txBody>
          <a:bodyPr wrap="square" lIns="95747" tIns="47873" rIns="95747" bIns="47873" rtlCol="0">
            <a:noAutofit/>
          </a:bodyPr>
          <a:lstStyle/>
          <a:p>
            <a:pPr algn="r"/>
            <a:r>
              <a:rPr lang="en-US" sz="1100" dirty="0">
                <a:latin typeface="Arial" panose="020B0604020202020204" pitchFamily="34" charset="0"/>
                <a:cs typeface="Arial" panose="020B0604020202020204" pitchFamily="34" charset="0"/>
              </a:rPr>
              <a:t>ACE Training for Circle of Support- Fighting Stigma Module</a:t>
            </a:r>
          </a:p>
        </p:txBody>
      </p:sp>
    </p:spTree>
    <p:extLst>
      <p:ext uri="{BB962C8B-B14F-4D97-AF65-F5344CB8AC3E}">
        <p14:creationId xmlns:p14="http://schemas.microsoft.com/office/powerpoint/2010/main" val="3285391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01634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612107156"/>
              </p:ext>
            </p:extLst>
          </p:nvPr>
        </p:nvGraphicFramePr>
        <p:xfrm>
          <a:off x="254000" y="3320205"/>
          <a:ext cx="4043177" cy="534380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474358">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Discuss the impact of stigma on</a:t>
                      </a:r>
                      <a:r>
                        <a:rPr lang="en-US" sz="1100" b="1" baseline="0" dirty="0">
                          <a:solidFill>
                            <a:schemeClr val="tx1"/>
                          </a:solidFill>
                          <a:latin typeface="Arial" panose="020B0604020202020204" pitchFamily="34" charset="0"/>
                          <a:cs typeface="Arial" panose="020B0604020202020204" pitchFamily="34" charset="0"/>
                        </a:rPr>
                        <a:t> cohesive relationships, help-seeking, and suicide risk.</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1" i="1" strike="noStrike" kern="1200" dirty="0">
                          <a:solidFill>
                            <a:schemeClr val="tx1"/>
                          </a:solidFill>
                          <a:effectLst/>
                          <a:latin typeface="Arial" panose="020B0604020202020204" pitchFamily="34" charset="0"/>
                          <a:ea typeface="+mn-ea"/>
                          <a:cs typeface="Arial" panose="020B0604020202020204" pitchFamily="34" charset="0"/>
                        </a:rPr>
                        <a:t>[SLIDE BUILDS]</a:t>
                      </a: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0305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Discuss the broad impacts of stigma,</a:t>
                      </a:r>
                      <a:r>
                        <a:rPr lang="en-US" sz="1100" b="1" baseline="0" dirty="0">
                          <a:solidFill>
                            <a:schemeClr val="tx1"/>
                          </a:solidFill>
                          <a:latin typeface="Arial" panose="020B0604020202020204" pitchFamily="34" charset="0"/>
                          <a:cs typeface="Arial" panose="020B0604020202020204" pitchFamily="34" charset="0"/>
                        </a:rPr>
                        <a:t> to include the presence of stereotypes or use of labels</a:t>
                      </a:r>
                      <a:r>
                        <a:rPr lang="en-US" sz="1100" b="1" dirty="0">
                          <a:solidFill>
                            <a:schemeClr val="tx1"/>
                          </a:solidFill>
                          <a:latin typeface="Arial" panose="020B0604020202020204" pitchFamily="34" charset="0"/>
                          <a:cs typeface="Arial" panose="020B0604020202020204" pitchFamily="34" charset="0"/>
                        </a:rPr>
                        <a:t> on Soldiers and Circle of Support members.</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68112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b="1" i="1" noProof="0" dirty="0">
                          <a:solidFill>
                            <a:schemeClr val="tx1"/>
                          </a:solidFill>
                          <a:latin typeface="Arial" panose="020B0604020202020204" pitchFamily="34" charset="0"/>
                          <a:cs typeface="Arial" panose="020B0604020202020204" pitchFamily="34" charset="0"/>
                        </a:rPr>
                        <a:t>[ASK]</a:t>
                      </a:r>
                      <a:r>
                        <a:rPr lang="en-US" sz="1100" i="1" noProof="0" dirty="0">
                          <a:solidFill>
                            <a:schemeClr val="tx1"/>
                          </a:solidFill>
                          <a:latin typeface="Arial" panose="020B0604020202020204" pitchFamily="34" charset="0"/>
                          <a:cs typeface="Arial" panose="020B0604020202020204" pitchFamily="34" charset="0"/>
                        </a:rPr>
                        <a:t> </a:t>
                      </a:r>
                      <a:r>
                        <a:rPr lang="en-US" sz="1100" i="0" noProof="0" dirty="0">
                          <a:solidFill>
                            <a:schemeClr val="tx1"/>
                          </a:solidFill>
                          <a:latin typeface="Arial" panose="020B0604020202020204" pitchFamily="34" charset="0"/>
                          <a:cs typeface="Arial" panose="020B0604020202020204" pitchFamily="34" charset="0"/>
                        </a:rPr>
                        <a:t>What impact can stigma have on Soldiers and Circle of Support members?</a:t>
                      </a:r>
                    </a:p>
                    <a:p>
                      <a:pPr marL="0" marR="0" lvl="0" indent="0" algn="l"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discussion. Responses might include</a:t>
                      </a:r>
                    </a:p>
                    <a:p>
                      <a:pPr marL="457200" marR="0" lvl="0" indent="-114300" algn="l" defTabSz="914400" rtl="0" eaLnBrk="0" fontAlgn="base" latinLnBrk="0" hangingPunct="0">
                        <a:lnSpc>
                          <a:spcPct val="100000"/>
                        </a:lnSpc>
                        <a:spcBef>
                          <a:spcPts val="600"/>
                        </a:spcBef>
                        <a:spcAft>
                          <a:spcPts val="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it could cause fear to seek care if it is legitimately needed</a:t>
                      </a:r>
                    </a:p>
                    <a:p>
                      <a:pPr marL="457200" marR="0" lvl="0" indent="-114300" algn="l" defTabSz="914400" rtl="0" eaLnBrk="0" fontAlgn="base" latinLnBrk="0" hangingPunct="0">
                        <a:lnSpc>
                          <a:spcPct val="100000"/>
                        </a:lnSpc>
                        <a:spcBef>
                          <a:spcPts val="600"/>
                        </a:spcBef>
                        <a:spcAft>
                          <a:spcPts val="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it could decrease a person’s willingness to speak up if injured or experiencing mental health struggles</a:t>
                      </a:r>
                    </a:p>
                    <a:p>
                      <a:pPr marL="457200" marR="0" lvl="0" indent="-114300" algn="l" defTabSz="914400" rtl="0" eaLnBrk="0" fontAlgn="base" latinLnBrk="0" hangingPunct="0">
                        <a:lnSpc>
                          <a:spcPct val="100000"/>
                        </a:lnSpc>
                        <a:spcBef>
                          <a:spcPts val="600"/>
                        </a:spcBef>
                        <a:spcAft>
                          <a:spcPts val="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it can cause a divide between family members or conflict within relationships</a:t>
                      </a:r>
                    </a:p>
                    <a:p>
                      <a:pPr marL="457200" marR="0" lvl="0" indent="-114300" algn="l" defTabSz="914400" rtl="0" eaLnBrk="0" fontAlgn="base" latinLnBrk="0" hangingPunct="0">
                        <a:lnSpc>
                          <a:spcPct val="100000"/>
                        </a:lnSpc>
                        <a:spcBef>
                          <a:spcPts val="600"/>
                        </a:spcBef>
                        <a:spcAft>
                          <a:spcPts val="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it lowers morale and trust.]</a:t>
                      </a:r>
                    </a:p>
                    <a:p>
                      <a:pPr marL="0" marR="0" lvl="0" indent="0" algn="l"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lang="en-US" sz="1100" b="1" i="1" dirty="0">
                          <a:solidFill>
                            <a:schemeClr val="tx1"/>
                          </a:solidFill>
                          <a:latin typeface="Arial" panose="020B0604020202020204" pitchFamily="34" charset="0"/>
                          <a:cs typeface="Arial" panose="020B0604020202020204" pitchFamily="34" charset="0"/>
                        </a:rPr>
                        <a:t>[CLICK TO ADVANCE]</a:t>
                      </a:r>
                      <a:endParaRPr lang="en-US" sz="1100" dirty="0">
                        <a:solidFill>
                          <a:schemeClr val="tx1"/>
                        </a:solidFill>
                        <a:latin typeface="Arial" panose="020B0604020202020204" pitchFamily="34" charset="0"/>
                        <a:cs typeface="Arial" panose="020B0604020202020204" pitchFamily="34" charset="0"/>
                      </a:endParaRPr>
                    </a:p>
                    <a:p>
                      <a:pPr marL="114300" marR="0" lvl="0" indent="-11430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There are two concerning outcomes of stigma that are important to highlight: (1) stigma can break down trust and cohesive relationships, and (2) stigma</a:t>
                      </a:r>
                      <a:r>
                        <a:rPr lang="en-US" sz="1100" baseline="0" dirty="0">
                          <a:solidFill>
                            <a:schemeClr val="tx1"/>
                          </a:solidFill>
                          <a:latin typeface="Arial" panose="020B0604020202020204" pitchFamily="34" charset="0"/>
                          <a:cs typeface="Arial" panose="020B0604020202020204" pitchFamily="34" charset="0"/>
                        </a:rPr>
                        <a:t> </a:t>
                      </a:r>
                      <a:r>
                        <a:rPr lang="en-US" sz="1100" dirty="0">
                          <a:solidFill>
                            <a:schemeClr val="tx1"/>
                          </a:solidFill>
                          <a:latin typeface="Arial" panose="020B0604020202020204" pitchFamily="34" charset="0"/>
                          <a:cs typeface="Arial" panose="020B0604020202020204" pitchFamily="34" charset="0"/>
                        </a:rPr>
                        <a:t>is a main barrier to people, especially Soldiers, seeking help when</a:t>
                      </a:r>
                      <a:r>
                        <a:rPr lang="en-US" sz="1100" baseline="0" dirty="0">
                          <a:solidFill>
                            <a:schemeClr val="tx1"/>
                          </a:solidFill>
                          <a:latin typeface="Arial" panose="020B0604020202020204" pitchFamily="34" charset="0"/>
                          <a:cs typeface="Arial" panose="020B0604020202020204" pitchFamily="34" charset="0"/>
                        </a:rPr>
                        <a:t> they need it</a:t>
                      </a:r>
                      <a:r>
                        <a:rPr lang="en-US" sz="1100" dirty="0">
                          <a:solidFill>
                            <a:schemeClr val="tx1"/>
                          </a:solidFill>
                          <a:latin typeface="Arial" panose="020B0604020202020204" pitchFamily="34" charset="0"/>
                          <a:cs typeface="Arial" panose="020B0604020202020204" pitchFamily="34" charset="0"/>
                        </a:rPr>
                        <a:t>. Let’s further explore each </a:t>
                      </a:r>
                      <a:r>
                        <a:rPr lang="en-US" sz="1100" dirty="0">
                          <a:latin typeface="Arial" panose="020B0604020202020204" pitchFamily="34" charset="0"/>
                          <a:cs typeface="Arial" panose="020B0604020202020204" pitchFamily="34" charset="0"/>
                        </a:rPr>
                        <a:t>outcome.</a:t>
                      </a:r>
                      <a:endParaRPr lang="en-US" sz="1100" i="1" dirty="0">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5-A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Isosceles Triangle 9"/>
          <p:cNvSpPr/>
          <p:nvPr/>
        </p:nvSpPr>
        <p:spPr>
          <a:xfrm rot="5400000">
            <a:off x="4056394"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p:nvPr/>
        </p:nvSpPr>
        <p:spPr>
          <a:xfrm>
            <a:off x="3826098" y="3411920"/>
            <a:ext cx="412292"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a:t>
            </a:r>
            <a:endParaRPr lang="en-US" sz="1400" dirty="0"/>
          </a:p>
        </p:txBody>
      </p:sp>
      <p:sp>
        <p:nvSpPr>
          <p:cNvPr id="9" name="TextBox 8">
            <a:extLst>
              <a:ext uri="{FF2B5EF4-FFF2-40B4-BE49-F238E27FC236}">
                <a16:creationId xmlns:a16="http://schemas.microsoft.com/office/drawing/2014/main" id="{D10BFBCB-993E-4453-BFC2-1C4095DDD600}"/>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971406E2-3C43-A986-74AA-D5D7267E99E5}"/>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Fighting Stigma Module</a:t>
            </a:r>
          </a:p>
        </p:txBody>
      </p:sp>
    </p:spTree>
    <p:extLst>
      <p:ext uri="{BB962C8B-B14F-4D97-AF65-F5344CB8AC3E}">
        <p14:creationId xmlns:p14="http://schemas.microsoft.com/office/powerpoint/2010/main" val="2797392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709311500"/>
              </p:ext>
            </p:extLst>
          </p:nvPr>
        </p:nvGraphicFramePr>
        <p:xfrm>
          <a:off x="198437" y="384639"/>
          <a:ext cx="4114800" cy="8352990"/>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35964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Highlight the impact of stigmatizing words and behaviors on individuals and relationships.</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866771109"/>
                  </a:ext>
                </a:extLst>
              </a:tr>
              <a:tr h="156608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When stigmatizing words or behaviors are shared by members of a family or community and go unchallenged, it signals social acceptance—that it’s okay to isolate and separate certain individuals, that it is okay to discriminate or treat them differently.</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Stigma not only disrespects the individual, it undermines relationships by negatively impacting trust and feelings of psychological safety within the relationship or environment. </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9692405"/>
                  </a:ext>
                </a:extLst>
              </a:tr>
              <a:tr h="35964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i="0" noProof="0" dirty="0">
                          <a:solidFill>
                            <a:schemeClr val="tx1"/>
                          </a:solidFill>
                          <a:latin typeface="Arial" panose="020B0604020202020204" pitchFamily="34" charset="0"/>
                          <a:cs typeface="Arial" panose="020B0604020202020204" pitchFamily="34" charset="0"/>
                        </a:rPr>
                        <a:t>Explain how stigma can</a:t>
                      </a:r>
                      <a:r>
                        <a:rPr lang="en-US" sz="1100" b="1" i="0" baseline="0" noProof="0" dirty="0">
                          <a:solidFill>
                            <a:schemeClr val="tx1"/>
                          </a:solidFill>
                          <a:latin typeface="Arial" panose="020B0604020202020204" pitchFamily="34" charset="0"/>
                          <a:cs typeface="Arial" panose="020B0604020202020204" pitchFamily="34" charset="0"/>
                        </a:rPr>
                        <a:t> impact someone’s willingness to seek help when facing a challenge.</a:t>
                      </a:r>
                      <a:endParaRPr lang="en-US" sz="1100" b="1" i="0" noProof="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63453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nSpc>
                          <a:spcPct val="100000"/>
                        </a:lnSpc>
                        <a:spcBef>
                          <a:spcPts val="600"/>
                        </a:spcBef>
                        <a:spcAft>
                          <a:spcPts val="0"/>
                        </a:spcAft>
                        <a:buFont typeface="Arial" panose="020B0604020202020204" pitchFamily="34" charset="0"/>
                        <a:buChar char="•"/>
                      </a:pPr>
                      <a:r>
                        <a:rPr lang="en-US" sz="1100" b="0" i="0" dirty="0">
                          <a:solidFill>
                            <a:schemeClr val="tx1"/>
                          </a:solidFill>
                          <a:latin typeface="Arial" panose="020B0604020202020204" pitchFamily="34" charset="0"/>
                          <a:cs typeface="Arial" panose="020B0604020202020204" pitchFamily="34" charset="0"/>
                        </a:rPr>
                        <a:t>At the start of this module</a:t>
                      </a:r>
                      <a:r>
                        <a:rPr lang="en-US" sz="1100" b="0" i="0" baseline="0" dirty="0">
                          <a:solidFill>
                            <a:schemeClr val="tx1"/>
                          </a:solidFill>
                          <a:latin typeface="Arial" panose="020B0604020202020204" pitchFamily="34" charset="0"/>
                          <a:cs typeface="Arial" panose="020B0604020202020204" pitchFamily="34" charset="0"/>
                        </a:rPr>
                        <a:t> we discussed reasons that might contribute to a person not reaching out or seeking help when facing life challenges. A main barrier is stigma.</a:t>
                      </a:r>
                      <a:endParaRPr lang="en-US" sz="1100" b="0" i="0" dirty="0">
                        <a:solidFill>
                          <a:schemeClr val="tx1"/>
                        </a:solidFill>
                        <a:latin typeface="Arial" panose="020B0604020202020204" pitchFamily="34" charset="0"/>
                        <a:cs typeface="Arial" panose="020B0604020202020204" pitchFamily="34" charset="0"/>
                      </a:endParaRPr>
                    </a:p>
                    <a:p>
                      <a:pPr marL="171450" indent="-171450">
                        <a:lnSpc>
                          <a:spcPct val="100000"/>
                        </a:lnSpc>
                        <a:spcBef>
                          <a:spcPts val="600"/>
                        </a:spcBef>
                        <a:spcAft>
                          <a:spcPts val="0"/>
                        </a:spcAft>
                        <a:buFont typeface="Arial" panose="020B0604020202020204" pitchFamily="34" charset="0"/>
                        <a:buChar char="•"/>
                      </a:pPr>
                      <a:r>
                        <a:rPr lang="en-US" sz="1100" dirty="0">
                          <a:solidFill>
                            <a:schemeClr val="tx1"/>
                          </a:solidFill>
                          <a:latin typeface="Arial" panose="020B0604020202020204" pitchFamily="34" charset="0"/>
                          <a:cs typeface="Arial" panose="020B0604020202020204" pitchFamily="34" charset="0"/>
                        </a:rPr>
                        <a:t>If there is a negative stigma about help-seeking, a person’s concern for being labeled or discriminated against can result in the delay or prevention of getting</a:t>
                      </a:r>
                      <a:r>
                        <a:rPr lang="en-US" sz="1100" baseline="0" dirty="0">
                          <a:solidFill>
                            <a:schemeClr val="tx1"/>
                          </a:solidFill>
                          <a:latin typeface="Arial" panose="020B0604020202020204" pitchFamily="34" charset="0"/>
                          <a:cs typeface="Arial" panose="020B0604020202020204" pitchFamily="34" charset="0"/>
                        </a:rPr>
                        <a:t> the support they</a:t>
                      </a:r>
                      <a:r>
                        <a:rPr lang="en-US" sz="1100" dirty="0">
                          <a:solidFill>
                            <a:schemeClr val="tx1"/>
                          </a:solidFill>
                          <a:latin typeface="Arial" panose="020B0604020202020204" pitchFamily="34" charset="0"/>
                          <a:cs typeface="Arial" panose="020B0604020202020204" pitchFamily="34" charset="0"/>
                        </a:rPr>
                        <a:t> legitimately need. </a:t>
                      </a:r>
                    </a:p>
                    <a:p>
                      <a:pPr marL="171450" indent="-171450">
                        <a:lnSpc>
                          <a:spcPct val="100000"/>
                        </a:lnSpc>
                        <a:spcBef>
                          <a:spcPts val="600"/>
                        </a:spcBef>
                        <a:spcAft>
                          <a:spcPts val="0"/>
                        </a:spcAft>
                        <a:buFont typeface="Arial" panose="020B0604020202020204" pitchFamily="34" charset="0"/>
                        <a:buChar char="•"/>
                      </a:pPr>
                      <a:r>
                        <a:rPr lang="en-US" sz="1100" dirty="0">
                          <a:solidFill>
                            <a:schemeClr val="tx1"/>
                          </a:solidFill>
                          <a:latin typeface="Arial" panose="020B0604020202020204" pitchFamily="34" charset="0"/>
                          <a:cs typeface="Arial" panose="020B0604020202020204" pitchFamily="34" charset="0"/>
                        </a:rPr>
                        <a:t>Help-seeking</a:t>
                      </a:r>
                      <a:r>
                        <a:rPr lang="en-US" sz="1100" baseline="0" dirty="0">
                          <a:solidFill>
                            <a:schemeClr val="tx1"/>
                          </a:solidFill>
                          <a:latin typeface="Arial" panose="020B0604020202020204" pitchFamily="34" charset="0"/>
                          <a:cs typeface="Arial" panose="020B0604020202020204" pitchFamily="34" charset="0"/>
                        </a:rPr>
                        <a:t> refers to seeking help or support to face any type of life challenge such as financial, relationship, emotional, mental health, family issues, sleep problems, or any other reason.</a:t>
                      </a:r>
                      <a:endParaRPr lang="en-US" sz="1100" dirty="0">
                        <a:solidFill>
                          <a:schemeClr val="tx1"/>
                        </a:solidFill>
                        <a:latin typeface="Arial" panose="020B0604020202020204" pitchFamily="34" charset="0"/>
                        <a:cs typeface="Arial" panose="020B0604020202020204" pitchFamily="34" charset="0"/>
                      </a:endParaRPr>
                    </a:p>
                    <a:p>
                      <a:pPr marL="171450" indent="-171450">
                        <a:lnSpc>
                          <a:spcPct val="100000"/>
                        </a:lnSpc>
                        <a:spcBef>
                          <a:spcPts val="600"/>
                        </a:spcBef>
                        <a:spcAft>
                          <a:spcPts val="0"/>
                        </a:spcAft>
                        <a:buFont typeface="Arial" panose="020B0604020202020204" pitchFamily="34" charset="0"/>
                        <a:buChar char="•"/>
                      </a:pPr>
                      <a:r>
                        <a:rPr lang="en-US" sz="1100" dirty="0">
                          <a:solidFill>
                            <a:schemeClr val="tx1"/>
                          </a:solidFill>
                          <a:latin typeface="Arial" panose="020B0604020202020204" pitchFamily="34" charset="0"/>
                          <a:cs typeface="Arial" panose="020B0604020202020204" pitchFamily="34" charset="0"/>
                        </a:rPr>
                        <a:t>Whatever</a:t>
                      </a:r>
                      <a:r>
                        <a:rPr lang="en-US" sz="1100" baseline="0" dirty="0">
                          <a:solidFill>
                            <a:schemeClr val="tx1"/>
                          </a:solidFill>
                          <a:latin typeface="Arial" panose="020B0604020202020204" pitchFamily="34" charset="0"/>
                          <a:cs typeface="Arial" panose="020B0604020202020204" pitchFamily="34" charset="0"/>
                        </a:rPr>
                        <a:t> the </a:t>
                      </a:r>
                      <a:r>
                        <a:rPr lang="en-US" sz="1100" dirty="0">
                          <a:solidFill>
                            <a:schemeClr val="tx1"/>
                          </a:solidFill>
                          <a:latin typeface="Arial" panose="020B0604020202020204" pitchFamily="34" charset="0"/>
                          <a:cs typeface="Arial" panose="020B0604020202020204" pitchFamily="34" charset="0"/>
                        </a:rPr>
                        <a:t>reason, delaying getting the necessary help can often make the problems worse</a:t>
                      </a:r>
                      <a:r>
                        <a:rPr lang="en-US" sz="1100" baseline="0" dirty="0">
                          <a:solidFill>
                            <a:schemeClr val="tx1"/>
                          </a:solidFill>
                          <a:latin typeface="Arial" panose="020B0604020202020204" pitchFamily="34" charset="0"/>
                          <a:cs typeface="Arial" panose="020B0604020202020204" pitchFamily="34" charset="0"/>
                        </a:rPr>
                        <a:t> and make resolving them even more difficult.</a:t>
                      </a:r>
                      <a:endParaRPr lang="en-US" sz="110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9100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Explain the connection among stigma</a:t>
                      </a:r>
                      <a:r>
                        <a:rPr lang="en-US" sz="1100" b="1" baseline="0" dirty="0">
                          <a:solidFill>
                            <a:schemeClr val="tx1"/>
                          </a:solidFill>
                          <a:latin typeface="Arial" panose="020B0604020202020204" pitchFamily="34" charset="0"/>
                          <a:cs typeface="Arial" panose="020B0604020202020204" pitchFamily="34" charset="0"/>
                        </a:rPr>
                        <a:t>, help-seeking, and suicide risk.</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631283859"/>
                  </a:ext>
                </a:extLst>
              </a:tr>
              <a:tr h="63453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 seeking help early, or at all, can increase a person’s risk for crisis, and subsequently contribute to a greater risk for suicidal thinking and/or behaviors.</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5084808"/>
                  </a:ext>
                </a:extLst>
              </a:tr>
              <a:tr h="385518">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5.</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latin typeface="Arial" panose="020B0604020202020204" pitchFamily="34" charset="0"/>
                          <a:cs typeface="Arial" panose="020B0604020202020204" pitchFamily="34" charset="0"/>
                        </a:rPr>
                        <a:t>Transition.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083981236"/>
                  </a:ext>
                </a:extLst>
              </a:tr>
              <a:tr h="63453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Discussing stigma’s negative</a:t>
                      </a:r>
                      <a:r>
                        <a:rPr lang="en-US" sz="1100" baseline="0" dirty="0">
                          <a:latin typeface="Arial" panose="020B0604020202020204" pitchFamily="34" charset="0"/>
                          <a:cs typeface="Arial" panose="020B0604020202020204" pitchFamily="34" charset="0"/>
                        </a:rPr>
                        <a:t> impact might feel like doom and gloom right now. The reality of stigma’s negative impact is heavy stuff. There’s some good news, however: you play an important role in reversing the effects.</a:t>
                      </a:r>
                      <a:endParaRPr lang="en-US" sz="1100" dirty="0">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9393473"/>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5-B</a:t>
            </a:r>
          </a:p>
        </p:txBody>
      </p:sp>
      <p:sp>
        <p:nvSpPr>
          <p:cNvPr id="8" name="TextBox 7">
            <a:extLst>
              <a:ext uri="{FF2B5EF4-FFF2-40B4-BE49-F238E27FC236}">
                <a16:creationId xmlns:a16="http://schemas.microsoft.com/office/drawing/2014/main" id="{B74CE5AA-03F4-45D8-AC26-1E626F2590F9}"/>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348DC26A-1F3D-E90C-7353-1C7CAAEC057B}"/>
              </a:ext>
            </a:extLst>
          </p:cNvPr>
          <p:cNvSpPr txBox="1"/>
          <p:nvPr/>
        </p:nvSpPr>
        <p:spPr>
          <a:xfrm>
            <a:off x="2489775" y="45758"/>
            <a:ext cx="4417536" cy="282353"/>
          </a:xfrm>
          <a:prstGeom prst="rect">
            <a:avLst/>
          </a:prstGeom>
          <a:noFill/>
        </p:spPr>
        <p:txBody>
          <a:bodyPr wrap="square" lIns="95747" tIns="47873" rIns="95747" bIns="47873" rtlCol="0">
            <a:noAutofit/>
          </a:bodyPr>
          <a:lstStyle/>
          <a:p>
            <a:pPr algn="r"/>
            <a:r>
              <a:rPr lang="en-US" sz="1100" dirty="0">
                <a:latin typeface="Arial" panose="020B0604020202020204" pitchFamily="34" charset="0"/>
                <a:cs typeface="Arial" panose="020B0604020202020204" pitchFamily="34" charset="0"/>
              </a:rPr>
              <a:t>ACE Training for Circle of Support- Fighting Stigma Module</a:t>
            </a:r>
          </a:p>
        </p:txBody>
      </p:sp>
    </p:spTree>
    <p:extLst>
      <p:ext uri="{BB962C8B-B14F-4D97-AF65-F5344CB8AC3E}">
        <p14:creationId xmlns:p14="http://schemas.microsoft.com/office/powerpoint/2010/main" val="2739265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2568734389"/>
              </p:ext>
            </p:extLst>
          </p:nvPr>
        </p:nvGraphicFramePr>
        <p:xfrm>
          <a:off x="192589" y="3257839"/>
          <a:ext cx="4043177" cy="321020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536906">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Explore</a:t>
                      </a:r>
                      <a:r>
                        <a:rPr lang="en-US" sz="1100" b="1" baseline="0" dirty="0">
                          <a:solidFill>
                            <a:schemeClr val="tx1"/>
                          </a:solidFill>
                          <a:latin typeface="Arial" panose="020B0604020202020204" pitchFamily="34" charset="0"/>
                          <a:cs typeface="Arial" panose="020B0604020202020204" pitchFamily="34" charset="0"/>
                        </a:rPr>
                        <a:t> how Circle of Support members play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a role in reducing the stigma and outline three overarching tactics to fight stigma.</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1" i="1" strike="noStrike" kern="1200" dirty="0">
                          <a:solidFill>
                            <a:schemeClr val="tx1"/>
                          </a:solidFill>
                          <a:effectLst/>
                          <a:latin typeface="Arial" panose="020B0604020202020204" pitchFamily="34" charset="0"/>
                          <a:ea typeface="+mn-ea"/>
                          <a:cs typeface="Arial" panose="020B0604020202020204" pitchFamily="34" charset="0"/>
                        </a:rPr>
                        <a:t>[SLIDE BUILDS]</a:t>
                      </a: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6938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solidFill>
                            <a:schemeClr val="tx1"/>
                          </a:solidFill>
                          <a:latin typeface="Arial" panose="020B0604020202020204" pitchFamily="34" charset="0"/>
                          <a:cs typeface="Arial" panose="020B0604020202020204" pitchFamily="34" charset="0"/>
                        </a:rPr>
                        <a:t>Explain</a:t>
                      </a:r>
                      <a:r>
                        <a:rPr lang="en-US" sz="1100" b="1" baseline="0" dirty="0">
                          <a:solidFill>
                            <a:schemeClr val="tx1"/>
                          </a:solidFill>
                          <a:latin typeface="Arial" panose="020B0604020202020204" pitchFamily="34" charset="0"/>
                          <a:cs typeface="Arial" panose="020B0604020202020204" pitchFamily="34" charset="0"/>
                        </a:rPr>
                        <a:t> that if a person believes others around them are supportive of help-seeking, then they are more likely to seek the help they need.</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22104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defTabSz="914400" eaLnBrk="0" fontAlgn="base" hangingPunct="0">
                        <a:spcBef>
                          <a:spcPts val="600"/>
                        </a:spcBef>
                        <a:spcAft>
                          <a:spcPct val="0"/>
                        </a:spcAft>
                        <a:buFont typeface="Arial" panose="020B0604020202020204" pitchFamily="34" charset="0"/>
                        <a:buChar char="•"/>
                        <a:defRPr/>
                      </a:pPr>
                      <a:r>
                        <a:rPr lang="en-US" sz="1100" b="0" baseline="0" dirty="0">
                          <a:latin typeface="Arial" panose="020B0604020202020204" pitchFamily="34" charset="0"/>
                          <a:cs typeface="Arial" panose="020B0604020202020204" pitchFamily="34" charset="0"/>
                        </a:rPr>
                        <a:t>Research has shown that when a person perceives that others in their environment – such as family members, leaders, or fellow Soldiers – to be supportive of mental health, then the person is </a:t>
                      </a:r>
                      <a:r>
                        <a:rPr lang="en-US" sz="1100" b="0" baseline="0" dirty="0">
                          <a:solidFill>
                            <a:schemeClr val="tx1"/>
                          </a:solidFill>
                          <a:latin typeface="Arial" panose="020B0604020202020204" pitchFamily="34" charset="0"/>
                          <a:cs typeface="Arial" panose="020B0604020202020204" pitchFamily="34" charset="0"/>
                        </a:rPr>
                        <a:t>more likely to talk about their problems or stressors with others in their family or community and seek help from a professional.</a:t>
                      </a:r>
                    </a:p>
                    <a:p>
                      <a:pPr marL="171450" lvl="0" indent="-171450" defTabSz="914400" eaLnBrk="0" fontAlgn="base" hangingPunct="0">
                        <a:spcBef>
                          <a:spcPts val="600"/>
                        </a:spcBef>
                        <a:spcAft>
                          <a:spcPct val="0"/>
                        </a:spcAft>
                        <a:buFont typeface="Arial" panose="020B0604020202020204" pitchFamily="34" charset="0"/>
                        <a:buChar char="•"/>
                        <a:defRPr/>
                      </a:pPr>
                      <a:endParaRPr lang="en-US" sz="1100" b="0" baseline="0" dirty="0">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6</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10" name="Isosceles Triangle 9"/>
          <p:cNvSpPr/>
          <p:nvPr/>
        </p:nvSpPr>
        <p:spPr>
          <a:xfrm rot="5400000">
            <a:off x="4059936"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p:cNvSpPr/>
          <p:nvPr/>
        </p:nvSpPr>
        <p:spPr>
          <a:xfrm>
            <a:off x="3739595" y="3412395"/>
            <a:ext cx="412292"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a:t>
            </a:r>
            <a:endParaRPr lang="en-US" sz="1400" dirty="0"/>
          </a:p>
        </p:txBody>
      </p:sp>
      <p:sp>
        <p:nvSpPr>
          <p:cNvPr id="9" name="TextBox 8">
            <a:extLst>
              <a:ext uri="{FF2B5EF4-FFF2-40B4-BE49-F238E27FC236}">
                <a16:creationId xmlns:a16="http://schemas.microsoft.com/office/drawing/2014/main" id="{F908B745-07AE-4E0B-827D-2F38FE507CE2}"/>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F2AAB869-8EE8-23D0-A3B7-AEC01F2D477C}"/>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Fighting Stigma Module</a:t>
            </a:r>
          </a:p>
        </p:txBody>
      </p:sp>
    </p:spTree>
    <p:extLst>
      <p:ext uri="{BB962C8B-B14F-4D97-AF65-F5344CB8AC3E}">
        <p14:creationId xmlns:p14="http://schemas.microsoft.com/office/powerpoint/2010/main" val="2147544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089923369"/>
              </p:ext>
            </p:extLst>
          </p:nvPr>
        </p:nvGraphicFramePr>
        <p:xfrm>
          <a:off x="198437" y="384639"/>
          <a:ext cx="4114800" cy="8455152"/>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618661">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baseline="0" dirty="0">
                          <a:solidFill>
                            <a:schemeClr val="tx1"/>
                          </a:solidFill>
                          <a:latin typeface="Arial" panose="020B0604020202020204" pitchFamily="34" charset="0"/>
                          <a:cs typeface="Arial" panose="020B0604020202020204" pitchFamily="34" charset="0"/>
                        </a:rPr>
                        <a:t>Ask participants how they have seen other people in their community or in society at large fight against stigma.</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6345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How have you seen other people in your family, community, or society at large fight against stigma?</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 Some examples might include</a:t>
                      </a:r>
                    </a:p>
                    <a:p>
                      <a:pPr marL="457200"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professional athletes/celebrities speaking out about behavioral health issues and seeking help</a:t>
                      </a:r>
                    </a:p>
                    <a:p>
                      <a:pPr marL="457200"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changes in Army policy</a:t>
                      </a:r>
                    </a:p>
                    <a:p>
                      <a:pPr marL="457200"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openness to share about experiences of utilizing helping resources (e.g., therapy, Behavioral Health, Family Advocacy Program, Army Community Services)</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intent of this discussion is to provide them the opportunity to consider ways stigma can be challenged/fought before telling them of three overarching tactics. While receiving participant responses, consider how they align with the three overarching tactics of learn, connect, and challenge.]</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85528">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3.</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State that there are three overarching tactics that can help to fight stigma and engaging in these tactics shows others that you CARE.</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385125509"/>
                  </a:ext>
                </a:extLst>
              </a:tr>
              <a:tr h="6345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[CLICK TO ADVANCE]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There are three overarching tactics that can help you to fight stigma: </a:t>
                      </a: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learn, connect,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and</a:t>
                      </a: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challenge.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kern="0" dirty="0">
                          <a:solidFill>
                            <a:schemeClr val="tx1"/>
                          </a:solidFill>
                          <a:latin typeface="Arial" panose="020B0604020202020204" pitchFamily="34" charset="0"/>
                          <a:cs typeface="Arial" panose="020B0604020202020204" pitchFamily="34" charset="0"/>
                        </a:rPr>
                        <a:t>Taking an active role to learn, connect, and challenge stigmatizing language and behavior demonstrates to people that you CARE and that you will not tolerate stigma, discrimination, and disrespect within your community.</a:t>
                      </a:r>
                      <a:endParaRPr lang="en-US" sz="1100" b="1" i="1" dirty="0">
                        <a:solidFill>
                          <a:schemeClr val="tx1"/>
                        </a:solidFill>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Remember, when people know you care, then they are more likely to trust you and reach out before a problem escalates to a crisis. </a:t>
                      </a:r>
                      <a:endPar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Let’s explore each of these tactics a little further, specifically how you can use them to fight stigma.</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This is a natural transition to the next slide.]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As you review each tactic in more detail on the next slide, connect some of the participants’ responses to their respective category/strategy.]</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1544459"/>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6-B</a:t>
            </a:r>
          </a:p>
        </p:txBody>
      </p:sp>
      <p:sp>
        <p:nvSpPr>
          <p:cNvPr id="8" name="TextBox 7">
            <a:extLst>
              <a:ext uri="{FF2B5EF4-FFF2-40B4-BE49-F238E27FC236}">
                <a16:creationId xmlns:a16="http://schemas.microsoft.com/office/drawing/2014/main" id="{D5C35280-886B-41FB-929A-5E477C099F80}"/>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D257AC81-C4C4-CB5F-402D-AA622068E575}"/>
              </a:ext>
            </a:extLst>
          </p:cNvPr>
          <p:cNvSpPr txBox="1"/>
          <p:nvPr/>
        </p:nvSpPr>
        <p:spPr>
          <a:xfrm>
            <a:off x="2489775" y="45758"/>
            <a:ext cx="4417536" cy="282353"/>
          </a:xfrm>
          <a:prstGeom prst="rect">
            <a:avLst/>
          </a:prstGeom>
          <a:noFill/>
        </p:spPr>
        <p:txBody>
          <a:bodyPr wrap="square" lIns="95747" tIns="47873" rIns="95747" bIns="47873" rtlCol="0">
            <a:noAutofit/>
          </a:bodyPr>
          <a:lstStyle/>
          <a:p>
            <a:pPr algn="r"/>
            <a:r>
              <a:rPr lang="en-US" sz="1100" dirty="0">
                <a:latin typeface="Arial" panose="020B0604020202020204" pitchFamily="34" charset="0"/>
                <a:cs typeface="Arial" panose="020B0604020202020204" pitchFamily="34" charset="0"/>
              </a:rPr>
              <a:t>ACE Training for Circle of Support- Fighting Stigma Module</a:t>
            </a:r>
          </a:p>
        </p:txBody>
      </p:sp>
    </p:spTree>
    <p:extLst>
      <p:ext uri="{BB962C8B-B14F-4D97-AF65-F5344CB8AC3E}">
        <p14:creationId xmlns:p14="http://schemas.microsoft.com/office/powerpoint/2010/main" val="30544534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258634357"/>
              </p:ext>
            </p:extLst>
          </p:nvPr>
        </p:nvGraphicFramePr>
        <p:xfrm>
          <a:off x="192589" y="3257838"/>
          <a:ext cx="4043177" cy="5995925"/>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597498">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Review three overarching tactics that can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help to fight stigma:</a:t>
                      </a:r>
                      <a:r>
                        <a:rPr lang="en-US" sz="1100" b="1" baseline="0" dirty="0">
                          <a:solidFill>
                            <a:schemeClr val="tx1"/>
                          </a:solidFill>
                          <a:latin typeface="Arial" panose="020B0604020202020204" pitchFamily="34" charset="0"/>
                          <a:cs typeface="Arial" panose="020B0604020202020204" pitchFamily="34" charset="0"/>
                        </a:rPr>
                        <a:t> learn, connect, and challenge.</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5442">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0" i="1" strike="noStrike" kern="1200" dirty="0">
                          <a:solidFill>
                            <a:schemeClr val="tx1"/>
                          </a:solidFill>
                          <a:effectLst/>
                          <a:latin typeface="Arial" panose="020B0604020202020204" pitchFamily="34" charset="0"/>
                          <a:ea typeface="+mn-ea"/>
                          <a:cs typeface="Arial" panose="020B0604020202020204" pitchFamily="34" charset="0"/>
                        </a:rPr>
                        <a:t>[</a:t>
                      </a:r>
                      <a:r>
                        <a:rPr lang="en-US" sz="1100" b="1" i="1" strike="noStrike" kern="1200" dirty="0">
                          <a:solidFill>
                            <a:schemeClr val="tx1"/>
                          </a:solidFill>
                          <a:effectLst/>
                          <a:latin typeface="Arial" panose="020B0604020202020204" pitchFamily="34" charset="0"/>
                          <a:ea typeface="+mn-ea"/>
                          <a:cs typeface="Arial" panose="020B0604020202020204" pitchFamily="34" charset="0"/>
                        </a:rPr>
                        <a:t>NOTE:</a:t>
                      </a:r>
                      <a:r>
                        <a:rPr lang="en-US" sz="1100" b="0" i="1" strike="noStrike" kern="1200" dirty="0">
                          <a:solidFill>
                            <a:schemeClr val="tx1"/>
                          </a:solidFill>
                          <a:effectLst/>
                          <a:latin typeface="Arial" panose="020B0604020202020204" pitchFamily="34" charset="0"/>
                          <a:ea typeface="+mn-ea"/>
                          <a:cs typeface="Arial" panose="020B0604020202020204" pitchFamily="34" charset="0"/>
                        </a:rPr>
                        <a:t> If comfortable, consider sharing a personal story/example of how you have used one of the tactics to fight self- </a:t>
                      </a:r>
                      <a:r>
                        <a:rPr lang="en-US" sz="1100" b="0" i="1" strike="noStrike" kern="1200">
                          <a:solidFill>
                            <a:schemeClr val="tx1"/>
                          </a:solidFill>
                          <a:effectLst/>
                          <a:latin typeface="Arial" panose="020B0604020202020204" pitchFamily="34" charset="0"/>
                          <a:ea typeface="+mn-ea"/>
                          <a:cs typeface="Arial" panose="020B0604020202020204" pitchFamily="34" charset="0"/>
                        </a:rPr>
                        <a:t>or public stigma</a:t>
                      </a:r>
                      <a:r>
                        <a:rPr lang="en-US" sz="1100" b="0" i="1" strike="noStrike" kern="1200" dirty="0">
                          <a:solidFill>
                            <a:schemeClr val="tx1"/>
                          </a:solidFill>
                          <a:effectLst/>
                          <a:latin typeface="Arial" panose="020B0604020202020204" pitchFamily="34" charset="0"/>
                          <a:ea typeface="+mn-ea"/>
                          <a:cs typeface="Arial" panose="020B0604020202020204" pitchFamily="34" charset="0"/>
                        </a:rPr>
                        <a:t>.]</a:t>
                      </a: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7663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dirty="0">
                          <a:latin typeface="Arial" panose="020B0604020202020204" pitchFamily="34" charset="0"/>
                          <a:cs typeface="Arial" panose="020B0604020202020204" pitchFamily="34" charset="0"/>
                        </a:rPr>
                        <a:t>Describe </a:t>
                      </a:r>
                      <a:r>
                        <a:rPr lang="en-US" sz="1100" b="1" baseline="0" dirty="0">
                          <a:latin typeface="Arial" panose="020B0604020202020204" pitchFamily="34" charset="0"/>
                          <a:cs typeface="Arial" panose="020B0604020202020204" pitchFamily="34" charset="0"/>
                        </a:rPr>
                        <a:t>the tactic “Learn” and how it can help to fight stigma.</a:t>
                      </a:r>
                      <a:endParaRPr lang="en-US" sz="1100" b="1" dirty="0">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014471624"/>
                  </a:ext>
                </a:extLst>
              </a:tr>
              <a:tr h="2004659">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latin typeface="Arial" panose="020B0604020202020204" pitchFamily="34" charset="0"/>
                          <a:cs typeface="Arial" panose="020B0604020202020204" pitchFamily="34" charset="0"/>
                        </a:rPr>
                        <a:t>Stigma usually arises from a lack of awareness, lack of education, or misguided beliefs about the behavior or characteristic being judged.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The “Learn” tactic means to educate yourself and teach others about the characteristics or differences that are subject to stigma, such as mental health.</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Learning can be done through formal means like formal education (e.g., college classes) or through informal means like self-paced learning (e.g., seminars, speaker events), reading, and through connection and conversation with others.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5051876"/>
                  </a:ext>
                </a:extLst>
              </a:tr>
              <a:tr h="37248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Describe the tactic “Connect” and how it can help to fight stigma.</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279351207"/>
                  </a:ext>
                </a:extLst>
              </a:tr>
              <a:tr h="1523845">
                <a:tc>
                  <a:txBody>
                    <a:bodyPr/>
                    <a:lstStyle/>
                    <a:p>
                      <a:pPr>
                        <a:spcBef>
                          <a:spcPts val="0"/>
                        </a:spcBef>
                        <a:spcAft>
                          <a:spcPts val="600"/>
                        </a:spcAft>
                      </a:pPr>
                      <a:endParaRPr lang="en-US" sz="1100" b="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The “Connect” tactic means</a:t>
                      </a:r>
                      <a:r>
                        <a:rPr lang="en-US" sz="1100" b="0" baseline="0" dirty="0">
                          <a:solidFill>
                            <a:schemeClr val="tx1"/>
                          </a:solidFill>
                          <a:latin typeface="Arial" panose="020B0604020202020204" pitchFamily="34" charset="0"/>
                          <a:cs typeface="Arial" panose="020B0604020202020204" pitchFamily="34" charset="0"/>
                        </a:rPr>
                        <a:t> to p</a:t>
                      </a:r>
                      <a:r>
                        <a:rPr lang="en-US" sz="1100" b="0" dirty="0">
                          <a:solidFill>
                            <a:schemeClr val="tx1"/>
                          </a:solidFill>
                          <a:latin typeface="Arial" panose="020B0604020202020204" pitchFamily="34" charset="0"/>
                          <a:cs typeface="Arial" panose="020B0604020202020204" pitchFamily="34" charset="0"/>
                        </a:rPr>
                        <a:t>romote strong bonds and a sense of unity that fosters a shared concern for each other.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You can help others feel connected by being</a:t>
                      </a:r>
                      <a:r>
                        <a:rPr lang="en-US" sz="1100" b="0" baseline="0" dirty="0">
                          <a:solidFill>
                            <a:schemeClr val="tx1"/>
                          </a:solidFill>
                          <a:latin typeface="Arial" panose="020B0604020202020204" pitchFamily="34" charset="0"/>
                          <a:cs typeface="Arial" panose="020B0604020202020204" pitchFamily="34" charset="0"/>
                        </a:rPr>
                        <a:t> a reliable person (i.e., support network) and by supporting them in their family, friend, and spiritual connections. </a:t>
                      </a:r>
                      <a:endParaRPr lang="en-US" sz="1100" b="0" dirty="0">
                        <a:solidFill>
                          <a:schemeClr val="tx1"/>
                        </a:solidFill>
                        <a:highlight>
                          <a:srgbClr val="00FF00"/>
                        </a:highlight>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4954747"/>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7-A</a:t>
            </a:r>
          </a:p>
        </p:txBody>
      </p:sp>
      <p:sp>
        <p:nvSpPr>
          <p:cNvPr id="10" name="Isosceles Triangle 9"/>
          <p:cNvSpPr/>
          <p:nvPr/>
        </p:nvSpPr>
        <p:spPr>
          <a:xfrm rot="5400000">
            <a:off x="4057400"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F805020-2B03-458E-9903-EB707E1CAA0E}"/>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FE4CD915-B618-233B-387A-ADC6A1E54E4E}"/>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Fighting Stigma Module</a:t>
            </a:r>
          </a:p>
        </p:txBody>
      </p:sp>
    </p:spTree>
    <p:extLst>
      <p:ext uri="{BB962C8B-B14F-4D97-AF65-F5344CB8AC3E}">
        <p14:creationId xmlns:p14="http://schemas.microsoft.com/office/powerpoint/2010/main" val="14965233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560882389"/>
              </p:ext>
            </p:extLst>
          </p:nvPr>
        </p:nvGraphicFramePr>
        <p:xfrm>
          <a:off x="198436" y="384639"/>
          <a:ext cx="4163403" cy="7938618"/>
        </p:xfrm>
        <a:graphic>
          <a:graphicData uri="http://schemas.openxmlformats.org/drawingml/2006/table">
            <a:tbl>
              <a:tblPr firstRow="1" bandRow="1">
                <a:tableStyleId>{5C22544A-7EE6-4342-B048-85BDC9FD1C3A}</a:tableStyleId>
              </a:tblPr>
              <a:tblGrid>
                <a:gridCol w="413502">
                  <a:extLst>
                    <a:ext uri="{9D8B030D-6E8A-4147-A177-3AD203B41FA5}">
                      <a16:colId xmlns:a16="http://schemas.microsoft.com/office/drawing/2014/main" val="20000"/>
                    </a:ext>
                  </a:extLst>
                </a:gridCol>
                <a:gridCol w="3749901">
                  <a:extLst>
                    <a:ext uri="{9D8B030D-6E8A-4147-A177-3AD203B41FA5}">
                      <a16:colId xmlns:a16="http://schemas.microsoft.com/office/drawing/2014/main" val="20001"/>
                    </a:ext>
                  </a:extLst>
                </a:gridCol>
              </a:tblGrid>
              <a:tr h="572094">
                <a:tc>
                  <a:txBody>
                    <a:bodyPr/>
                    <a:lstStyle/>
                    <a:p>
                      <a:pPr>
                        <a:spcBef>
                          <a:spcPts val="0"/>
                        </a:spcBef>
                        <a:spcAft>
                          <a:spcPts val="600"/>
                        </a:spcAft>
                      </a:pPr>
                      <a:endParaRPr lang="en-US" sz="1100" b="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baseline="0" dirty="0">
                          <a:solidFill>
                            <a:schemeClr val="tx1"/>
                          </a:solidFill>
                          <a:latin typeface="Arial" panose="020B0604020202020204" pitchFamily="34" charset="0"/>
                          <a:cs typeface="Arial" panose="020B0604020202020204" pitchFamily="34" charset="0"/>
                        </a:rPr>
                        <a:t>Furthermore, connection is a key protective factor that mitigates the risk of negative outcomes. </a:t>
                      </a:r>
                      <a:endParaRPr lang="en-US" sz="1100" b="0" dirty="0">
                        <a:solidFill>
                          <a:schemeClr val="tx1"/>
                        </a:solidFill>
                        <a:highlight>
                          <a:srgbClr val="00FF00"/>
                        </a:highlight>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94337">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3.</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dirty="0">
                          <a:latin typeface="Arial" panose="020B0604020202020204" pitchFamily="34" charset="0"/>
                          <a:cs typeface="Arial" panose="020B0604020202020204" pitchFamily="34" charset="0"/>
                        </a:rPr>
                        <a:t>Describe</a:t>
                      </a:r>
                      <a:r>
                        <a:rPr lang="en-US" sz="1100" b="1" baseline="0" dirty="0">
                          <a:latin typeface="Arial" panose="020B0604020202020204" pitchFamily="34" charset="0"/>
                          <a:cs typeface="Arial" panose="020B0604020202020204" pitchFamily="34" charset="0"/>
                        </a:rPr>
                        <a:t> the tactic “Challenge” and how it can help to fight stigma.</a:t>
                      </a:r>
                      <a:endParaRPr lang="en-US" sz="1100" b="1" dirty="0">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664849236"/>
                  </a:ext>
                </a:extLst>
              </a:tr>
              <a:tr h="1907967">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latin typeface="Arial" panose="020B0604020202020204" pitchFamily="34" charset="0"/>
                          <a:cs typeface="Arial" panose="020B0604020202020204" pitchFamily="34" charset="0"/>
                        </a:rPr>
                        <a:t>Stigma can result from inaccurate information</a:t>
                      </a:r>
                      <a:r>
                        <a:rPr lang="en-US" sz="1100" b="0" baseline="0" dirty="0">
                          <a:latin typeface="Arial" panose="020B0604020202020204" pitchFamily="34" charset="0"/>
                          <a:cs typeface="Arial" panose="020B0604020202020204" pitchFamily="34" charset="0"/>
                        </a:rPr>
                        <a:t> left unchallenged or uncorrected (e.g., rumors).</a:t>
                      </a:r>
                      <a:endParaRPr lang="en-US" sz="1100" b="0" dirty="0">
                        <a:latin typeface="Arial" panose="020B0604020202020204" pitchFamily="34" charset="0"/>
                        <a:cs typeface="Arial" panose="020B0604020202020204" pitchFamily="34" charset="0"/>
                      </a:endParaRPr>
                    </a:p>
                    <a:p>
                      <a:pPr marL="171450" lvl="0" indent="-171450" defTabSz="914400" eaLnBrk="0" fontAlgn="base" hangingPunct="0">
                        <a:spcBef>
                          <a:spcPct val="0"/>
                        </a:spcBef>
                        <a:spcAft>
                          <a:spcPts val="600"/>
                        </a:spcAft>
                        <a:buFont typeface="Arial" panose="020B0604020202020204" pitchFamily="34" charset="0"/>
                        <a:buChar char="•"/>
                        <a:defRPr/>
                      </a:pPr>
                      <a:r>
                        <a:rPr lang="en-US" sz="1100" b="0" baseline="0" dirty="0">
                          <a:latin typeface="Arial" panose="020B0604020202020204" pitchFamily="34" charset="0"/>
                          <a:cs typeface="Arial" panose="020B0604020202020204" pitchFamily="34" charset="0"/>
                        </a:rPr>
                        <a:t>The “Challenge” tactic means to recognize stigma and respond accordingly. This can include challenging self-beliefs as well as making on-the-spot corrections within the unit when necessary.</a:t>
                      </a:r>
                    </a:p>
                    <a:p>
                      <a:pPr marL="171450" lvl="0" indent="-171450" defTabSz="914400" eaLnBrk="0" fontAlgn="base" hangingPunct="0">
                        <a:spcBef>
                          <a:spcPct val="0"/>
                        </a:spcBef>
                        <a:spcAft>
                          <a:spcPts val="600"/>
                        </a:spcAft>
                        <a:buFont typeface="Arial" panose="020B0604020202020204" pitchFamily="34" charset="0"/>
                        <a:buChar char="•"/>
                        <a:defRPr/>
                      </a:pPr>
                      <a:r>
                        <a:rPr lang="en-US" sz="1100" b="0" baseline="0" dirty="0">
                          <a:latin typeface="Arial" panose="020B0604020202020204" pitchFamily="34" charset="0"/>
                          <a:cs typeface="Arial" panose="020B0604020202020204" pitchFamily="34" charset="0"/>
                        </a:rPr>
                        <a:t>Challenge can also include leading by example and speaking up as an advocate like openly sharing about your positive experience with talking to others about problems or seeking help from behavioral health.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5763690"/>
                  </a:ext>
                </a:extLst>
              </a:tr>
              <a:tr h="491446">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4.</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eaLnBrk="0" fontAlgn="base" hangingPunct="0"/>
                      <a:r>
                        <a:rPr lang="en-US" sz="1100" b="1" dirty="0">
                          <a:solidFill>
                            <a:schemeClr val="tx1"/>
                          </a:solidFill>
                          <a:latin typeface="Arial" panose="020B0604020202020204" pitchFamily="34" charset="0"/>
                          <a:cs typeface="Arial" panose="020B0604020202020204" pitchFamily="34" charset="0"/>
                        </a:rPr>
                        <a:t>Emphasize the interconnectedness of the tactics</a:t>
                      </a:r>
                      <a:r>
                        <a:rPr lang="en-US" sz="1100" b="1" baseline="0" dirty="0">
                          <a:solidFill>
                            <a:schemeClr val="tx1"/>
                          </a:solidFill>
                          <a:latin typeface="Arial" panose="020B0604020202020204" pitchFamily="34" charset="0"/>
                          <a:cs typeface="Arial" panose="020B0604020202020204" pitchFamily="34" charset="0"/>
                        </a:rPr>
                        <a:t> (i.e., the arrows in the diagram) and drawing upon personal values when using the tactics seems difficult or uncomfortable.</a:t>
                      </a: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27047826"/>
                  </a:ext>
                </a:extLst>
              </a:tr>
              <a:tr h="2066964">
                <a:tc>
                  <a:txBody>
                    <a:bodyPr/>
                    <a:lstStyle/>
                    <a:p>
                      <a:pPr>
                        <a:spcBef>
                          <a:spcPts val="0"/>
                        </a:spcBef>
                        <a:spcAft>
                          <a:spcPts val="600"/>
                        </a:spcAft>
                      </a:pPr>
                      <a:endParaRPr lang="en-US" sz="1100" b="1"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Engaging in these stigma-fighting tactics can sometimes be difficult and uncomfortable. There are two ways to help you in these situations.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baseline="0" dirty="0">
                          <a:solidFill>
                            <a:schemeClr val="tx1"/>
                          </a:solidFill>
                          <a:latin typeface="Arial" panose="020B0604020202020204" pitchFamily="34" charset="0"/>
                          <a:cs typeface="Arial" panose="020B0604020202020204" pitchFamily="34" charset="0"/>
                        </a:rPr>
                        <a:t>First, you might tap into the other two tactics. For example, when challenging stigma, then connection and rapport can help others be more receptive to your challenging actions, and with more accurate knowledge (from learning), you can be more equipped to challenge stigma when you see it.</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Second, you might draw on your personal values. For example, you might pull on values of open-mindedness, seeking truth, or learning new things to engage in the tactics of challenge or learning. Or you might draw on the value of unity to reach out and connect with someone who is experiencing the impact of stigmatizing behavior.</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2551284"/>
                  </a:ext>
                </a:extLst>
              </a:tr>
              <a:tr h="332449">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5.</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defTabSz="914400" eaLnBrk="0" fontAlgn="base" hangingPunct="0">
                        <a:spcBef>
                          <a:spcPct val="0"/>
                        </a:spcBef>
                        <a:spcAft>
                          <a:spcPts val="600"/>
                        </a:spcAft>
                        <a:buFont typeface="Arial" panose="020B0604020202020204" pitchFamily="34" charset="0"/>
                        <a:buNone/>
                        <a:defRPr/>
                      </a:pPr>
                      <a:r>
                        <a:rPr lang="en-US" sz="1100" b="1" dirty="0">
                          <a:solidFill>
                            <a:schemeClr val="tx1"/>
                          </a:solidFill>
                          <a:latin typeface="Arial" panose="020B0604020202020204" pitchFamily="34" charset="0"/>
                          <a:cs typeface="Arial" panose="020B0604020202020204" pitchFamily="34" charset="0"/>
                        </a:rPr>
                        <a:t>Transition.</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196677901"/>
                  </a:ext>
                </a:extLst>
              </a:tr>
              <a:tr h="61215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Now let’s get in some practice to deliberately </a:t>
                      </a:r>
                      <a:br>
                        <a:rPr lang="en-US" sz="1100" dirty="0">
                          <a:solidFill>
                            <a:schemeClr val="tx1"/>
                          </a:solidFill>
                          <a:latin typeface="Arial" panose="020B0604020202020204" pitchFamily="34" charset="0"/>
                          <a:cs typeface="Arial" panose="020B0604020202020204" pitchFamily="34" charset="0"/>
                        </a:rPr>
                      </a:br>
                      <a:r>
                        <a:rPr lang="en-US" sz="1100" dirty="0">
                          <a:solidFill>
                            <a:schemeClr val="tx1"/>
                          </a:solidFill>
                          <a:latin typeface="Arial" panose="020B0604020202020204" pitchFamily="34" charset="0"/>
                          <a:cs typeface="Arial" panose="020B0604020202020204" pitchFamily="34" charset="0"/>
                        </a:rPr>
                        <a:t>use</a:t>
                      </a:r>
                      <a:r>
                        <a:rPr lang="en-US" sz="1100" baseline="0" dirty="0">
                          <a:solidFill>
                            <a:schemeClr val="tx1"/>
                          </a:solidFill>
                          <a:latin typeface="Arial" panose="020B0604020202020204" pitchFamily="34" charset="0"/>
                          <a:cs typeface="Arial" panose="020B0604020202020204" pitchFamily="34" charset="0"/>
                        </a:rPr>
                        <a:t> these tactics to fight stigma.</a:t>
                      </a:r>
                      <a:endParaRPr lang="en-US" sz="1100" b="0" baseline="0" dirty="0">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5069523"/>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7-B</a:t>
            </a:r>
          </a:p>
        </p:txBody>
      </p:sp>
      <p:sp>
        <p:nvSpPr>
          <p:cNvPr id="8" name="TextBox 7">
            <a:extLst>
              <a:ext uri="{FF2B5EF4-FFF2-40B4-BE49-F238E27FC236}">
                <a16:creationId xmlns:a16="http://schemas.microsoft.com/office/drawing/2014/main" id="{BB9C0D5C-C1FD-43A1-8D25-2CB4A0CBD14B}"/>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1684FED9-0424-6796-7713-2634C3878155}"/>
              </a:ext>
            </a:extLst>
          </p:cNvPr>
          <p:cNvSpPr txBox="1"/>
          <p:nvPr/>
        </p:nvSpPr>
        <p:spPr>
          <a:xfrm>
            <a:off x="2489775" y="45758"/>
            <a:ext cx="4417536" cy="282353"/>
          </a:xfrm>
          <a:prstGeom prst="rect">
            <a:avLst/>
          </a:prstGeom>
          <a:noFill/>
        </p:spPr>
        <p:txBody>
          <a:bodyPr wrap="square" lIns="95747" tIns="47873" rIns="95747" bIns="47873" rtlCol="0">
            <a:noAutofit/>
          </a:bodyPr>
          <a:lstStyle/>
          <a:p>
            <a:pPr algn="r"/>
            <a:r>
              <a:rPr lang="en-US" sz="1100" dirty="0">
                <a:latin typeface="Arial" panose="020B0604020202020204" pitchFamily="34" charset="0"/>
                <a:cs typeface="Arial" panose="020B0604020202020204" pitchFamily="34" charset="0"/>
              </a:rPr>
              <a:t>ACE Training for Circle of Support- Fighting Stigma Module</a:t>
            </a:r>
          </a:p>
        </p:txBody>
      </p:sp>
    </p:spTree>
    <p:extLst>
      <p:ext uri="{BB962C8B-B14F-4D97-AF65-F5344CB8AC3E}">
        <p14:creationId xmlns:p14="http://schemas.microsoft.com/office/powerpoint/2010/main" val="2168726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157528601"/>
              </p:ext>
            </p:extLst>
          </p:nvPr>
        </p:nvGraphicFramePr>
        <p:xfrm>
          <a:off x="192589" y="3257839"/>
          <a:ext cx="4043177" cy="5510409"/>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574137">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Facilitate</a:t>
                      </a:r>
                      <a:r>
                        <a:rPr lang="en-US" sz="1100" b="1" baseline="0" dirty="0">
                          <a:solidFill>
                            <a:schemeClr val="tx1"/>
                          </a:solidFill>
                          <a:latin typeface="Arial" panose="020B0604020202020204" pitchFamily="34" charset="0"/>
                          <a:cs typeface="Arial" panose="020B0604020202020204" pitchFamily="34" charset="0"/>
                        </a:rPr>
                        <a:t> Part 1 of the Practical Exercise.</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0691">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solidFill>
                            <a:schemeClr val="tx1"/>
                          </a:solidFill>
                          <a:latin typeface="Arial" panose="020B0604020202020204" pitchFamily="34" charset="0"/>
                          <a:cs typeface="Arial" panose="020B0604020202020204" pitchFamily="34" charset="0"/>
                        </a:rPr>
                        <a:t>Set up the practical exercise (PE)</a:t>
                      </a:r>
                      <a:r>
                        <a:rPr lang="en-US" sz="1100" b="1" baseline="0" dirty="0">
                          <a:solidFill>
                            <a:schemeClr val="tx1"/>
                          </a:solidFill>
                          <a:latin typeface="Arial" panose="020B0604020202020204" pitchFamily="34" charset="0"/>
                          <a:cs typeface="Arial" panose="020B0604020202020204" pitchFamily="34" charset="0"/>
                        </a:rPr>
                        <a:t> and state the intent.</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77649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This is a three-part practical exercise that you will work through in small groups.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After each part, we will debrief before moving to the next. This will give you the opportunity to hear ideas, experiences, and perspectives from other groups.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intent of this practical exercise is to be able to process the steps you might take to fight stigma when you encounter it in your environment or yourself so that you are more equipped to do so when you complete this training.</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2210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Conduct Part 1 of the PE: Using the tactics.</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361992608"/>
                  </a:ext>
                </a:extLst>
              </a:tr>
              <a:tr h="177649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600"/>
                        </a:spcBef>
                        <a:buFont typeface="Arial" panose="020B0604020202020204" pitchFamily="34" charset="0"/>
                        <a:buChar cha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Here’s the scenario for Part 1.</a:t>
                      </a:r>
                    </a:p>
                    <a:p>
                      <a:pPr marL="171450" indent="-171450">
                        <a:spcBef>
                          <a:spcPts val="600"/>
                        </a:spcBef>
                        <a:buFont typeface="Arial" panose="020B0604020202020204" pitchFamily="34" charset="0"/>
                        <a:buChar char="•"/>
                      </a:pPr>
                      <a:r>
                        <a:rPr lang="en-US" sz="1100" kern="1200" dirty="0">
                          <a:solidFill>
                            <a:schemeClr val="dk1"/>
                          </a:solidFill>
                          <a:effectLst/>
                          <a:latin typeface="Arial" panose="020B0604020202020204" pitchFamily="34" charset="0"/>
                          <a:ea typeface="+mn-ea"/>
                          <a:cs typeface="Arial" panose="020B0604020202020204" pitchFamily="34" charset="0"/>
                        </a:rPr>
                        <a:t>While attending a local BBQ, you are sitting at a picnic table with several of your friends. The conversation turns to the topic of a local teenager who attempted suicide. It starts out as being compassionate, but changes to be about how weak and selfish a person must be to try something so awful.</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7164900"/>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8-A</a:t>
            </a:r>
          </a:p>
        </p:txBody>
      </p:sp>
      <p:sp>
        <p:nvSpPr>
          <p:cNvPr id="10" name="Isosceles Triangle 9"/>
          <p:cNvSpPr/>
          <p:nvPr/>
        </p:nvSpPr>
        <p:spPr>
          <a:xfrm rot="5400000">
            <a:off x="4057400"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p:cNvSpPr/>
          <p:nvPr/>
        </p:nvSpPr>
        <p:spPr>
          <a:xfrm>
            <a:off x="3739595" y="3412395"/>
            <a:ext cx="412292"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a:t>
            </a:r>
            <a:endParaRPr lang="en-US" sz="1400" dirty="0"/>
          </a:p>
        </p:txBody>
      </p:sp>
      <p:sp>
        <p:nvSpPr>
          <p:cNvPr id="9" name="TextBox 8">
            <a:extLst>
              <a:ext uri="{FF2B5EF4-FFF2-40B4-BE49-F238E27FC236}">
                <a16:creationId xmlns:a16="http://schemas.microsoft.com/office/drawing/2014/main" id="{54732FC2-FCEC-4DB9-A049-F7FEE5CE3753}"/>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1200" b="1"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NOTE:</a:t>
            </a:r>
            <a:r>
              <a:rPr kumimoji="0" lang="en-US" sz="1200" b="0"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Encourage small groups of 3-5 participants as this size promotes a task-focus and optimal engagement from all members.]</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3" name="TextBox 2">
            <a:extLst>
              <a:ext uri="{FF2B5EF4-FFF2-40B4-BE49-F238E27FC236}">
                <a16:creationId xmlns:a16="http://schemas.microsoft.com/office/drawing/2014/main" id="{256E2FA8-E040-9C04-8BCE-B38F889128E8}"/>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Fighting Stigma Module</a:t>
            </a:r>
          </a:p>
        </p:txBody>
      </p:sp>
    </p:spTree>
    <p:extLst>
      <p:ext uri="{BB962C8B-B14F-4D97-AF65-F5344CB8AC3E}">
        <p14:creationId xmlns:p14="http://schemas.microsoft.com/office/powerpoint/2010/main" val="182664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730269799"/>
              </p:ext>
            </p:extLst>
          </p:nvPr>
        </p:nvGraphicFramePr>
        <p:xfrm>
          <a:off x="198437" y="384641"/>
          <a:ext cx="4114800" cy="8584264"/>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4261853">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 your small groups, consider the scenario along with the tactics of learn, connect, and challenge, and discuss the question.</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might a person with your knowledge of stigma and suicide prevention and intervention do in this situation?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small group discussions.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Then, restate the question and let a couple of groups share their key ideas. When participants offer their ideas, help them to connect their actions to one of the three tactics (learn, connect, challenge) without forcing it. Example responses might include</a:t>
                      </a:r>
                    </a:p>
                    <a:p>
                      <a:pPr marL="511175"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Challenge: “I don’t think we should assume someone is weak or selfish without fully knowing a person’s situation. There’s always more to the story, we shouldn’t make assumptions.”</a:t>
                      </a:r>
                    </a:p>
                    <a:p>
                      <a:pPr marL="511175"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Learn/Education: “Suicide is complex and many factors can contribute to a suicide attempt; it doesn’t make them weak or selfish.”</a:t>
                      </a:r>
                    </a:p>
                    <a:p>
                      <a:pPr marL="511175"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Connect: </a:t>
                      </a:r>
                      <a:r>
                        <a:rPr kumimoji="0" lang="en-US" sz="1100" b="0" i="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Others at the picnic table observe you challenge the stigmatizing words and behavior, which shows you care about others and it builds a sense of trust from others witnessing your actions.</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29117">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3.</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participants what values they or another person might draw on to engage in stigma-fighting tactics and behaviors.</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200579861"/>
                  </a:ext>
                </a:extLst>
              </a:tr>
              <a:tr h="1740374">
                <a:tc>
                  <a:txBody>
                    <a:bodyPr/>
                    <a:lstStyle/>
                    <a:p>
                      <a:pPr algn="ctr">
                        <a:spcBef>
                          <a:spcPts val="0"/>
                        </a:spcBef>
                        <a:spcAft>
                          <a:spcPts val="600"/>
                        </a:spcAft>
                      </a:pPr>
                      <a:endParaRPr lang="en-US" sz="1100" b="1" i="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This might be a situation where it is uncomfortable to speak up or to specifically challenge the stigmatizing behavior that you’ve noticed.</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values might you or another person draw on to engage in stigma-fighting tactics in this scenario?</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 Examples might include</a:t>
                      </a:r>
                    </a:p>
                    <a:p>
                      <a:pPr marL="346075"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fairness: speaking out to encourage respect for the person that is not present to defend themselves</a:t>
                      </a:r>
                    </a:p>
                    <a:p>
                      <a:pPr marL="346075"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open-mindedness: considering other perspectives or possibilities and encouraging others to do the same.]</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2158992"/>
                  </a:ext>
                </a:extLst>
              </a:tr>
              <a:tr h="322910">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4.</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594687709"/>
                  </a:ext>
                </a:extLst>
              </a:tr>
              <a:tr h="372952">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Let’s move on to Part 2. </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7296563"/>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8-B</a:t>
            </a:r>
          </a:p>
        </p:txBody>
      </p:sp>
      <p:sp>
        <p:nvSpPr>
          <p:cNvPr id="9" name="TextBox 8">
            <a:extLst>
              <a:ext uri="{FF2B5EF4-FFF2-40B4-BE49-F238E27FC236}">
                <a16:creationId xmlns:a16="http://schemas.microsoft.com/office/drawing/2014/main" id="{3E9E08CD-1EDB-4107-9523-4A614A34631F}"/>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14B61B15-8C24-95EF-B348-21052EEEB842}"/>
              </a:ext>
            </a:extLst>
          </p:cNvPr>
          <p:cNvSpPr txBox="1"/>
          <p:nvPr/>
        </p:nvSpPr>
        <p:spPr>
          <a:xfrm>
            <a:off x="2489775" y="45758"/>
            <a:ext cx="4417536" cy="282353"/>
          </a:xfrm>
          <a:prstGeom prst="rect">
            <a:avLst/>
          </a:prstGeom>
          <a:noFill/>
        </p:spPr>
        <p:txBody>
          <a:bodyPr wrap="square" lIns="95747" tIns="47873" rIns="95747" bIns="47873" rtlCol="0">
            <a:noAutofit/>
          </a:bodyPr>
          <a:lstStyle/>
          <a:p>
            <a:pPr algn="r"/>
            <a:r>
              <a:rPr lang="en-US" sz="1100" dirty="0">
                <a:latin typeface="Arial" panose="020B0604020202020204" pitchFamily="34" charset="0"/>
                <a:cs typeface="Arial" panose="020B0604020202020204" pitchFamily="34" charset="0"/>
              </a:rPr>
              <a:t>ACE Training for Circle of Support- Fighting Stigma Module</a:t>
            </a:r>
          </a:p>
        </p:txBody>
      </p:sp>
    </p:spTree>
    <p:extLst>
      <p:ext uri="{BB962C8B-B14F-4D97-AF65-F5344CB8AC3E}">
        <p14:creationId xmlns:p14="http://schemas.microsoft.com/office/powerpoint/2010/main" val="5170420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2344125875"/>
              </p:ext>
            </p:extLst>
          </p:nvPr>
        </p:nvGraphicFramePr>
        <p:xfrm>
          <a:off x="192589" y="3257839"/>
          <a:ext cx="4043177" cy="5526663"/>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598210">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Facilitate</a:t>
                      </a:r>
                      <a:r>
                        <a:rPr lang="en-US" sz="1100" b="1" baseline="0" dirty="0">
                          <a:solidFill>
                            <a:schemeClr val="tx1"/>
                          </a:solidFill>
                          <a:latin typeface="Arial" panose="020B0604020202020204" pitchFamily="34" charset="0"/>
                          <a:cs typeface="Arial" panose="020B0604020202020204" pitchFamily="34" charset="0"/>
                        </a:rPr>
                        <a:t> Part 2 of the Practical Exercise.</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42091">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80008">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1.</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Conduct Part 2 of the PE: Using the ACE process.</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00985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 few moments after you speak up and educate, challenge, and connect with the people at the table on what can bring a person to a suicide attempt, people naturally get up from the table and go their separate ways. In the moment, it seemed that everyone was accepting of your comments and have gone on with the BBQ and all its activities, but you notice that one individual, Sam, has returned to the table and is looking off into the distance away from the gathering.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 your small groups, consider the scenario, and discuss the question.</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How could a person use the steps of ACE to check in on Sam?</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Encourage participants to be specific in how they would use each step. Allow small group discussions.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Then, restate the question and let a couple of groups share their key ideas. Example responses might include</a:t>
                      </a:r>
                    </a:p>
                    <a:p>
                      <a:pPr marL="457200" marR="0" lvl="0" indent="-117475"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“I can’t help but notice that your behavior has changed since the suicide attempt was brought up. Are you doing okay?”</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9</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10" name="Isosceles Triangle 9"/>
          <p:cNvSpPr/>
          <p:nvPr/>
        </p:nvSpPr>
        <p:spPr>
          <a:xfrm rot="5400000">
            <a:off x="4057400"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p:cNvSpPr/>
          <p:nvPr/>
        </p:nvSpPr>
        <p:spPr>
          <a:xfrm>
            <a:off x="3739595" y="3412395"/>
            <a:ext cx="412292"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a:t>
            </a:r>
            <a:endParaRPr lang="en-US" sz="1400" dirty="0"/>
          </a:p>
        </p:txBody>
      </p:sp>
      <p:sp>
        <p:nvSpPr>
          <p:cNvPr id="9" name="TextBox 8">
            <a:extLst>
              <a:ext uri="{FF2B5EF4-FFF2-40B4-BE49-F238E27FC236}">
                <a16:creationId xmlns:a16="http://schemas.microsoft.com/office/drawing/2014/main" id="{54DD4BB3-7D29-42C3-8CB5-ED26D002ACBA}"/>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3" name="TextBox 2">
            <a:extLst>
              <a:ext uri="{FF2B5EF4-FFF2-40B4-BE49-F238E27FC236}">
                <a16:creationId xmlns:a16="http://schemas.microsoft.com/office/drawing/2014/main" id="{6CFD3100-4C68-9DCE-90DA-4135E5DF7851}"/>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Fighting Stigma Module</a:t>
            </a:r>
          </a:p>
        </p:txBody>
      </p:sp>
    </p:spTree>
    <p:extLst>
      <p:ext uri="{BB962C8B-B14F-4D97-AF65-F5344CB8AC3E}">
        <p14:creationId xmlns:p14="http://schemas.microsoft.com/office/powerpoint/2010/main" val="19791836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11355316"/>
              </p:ext>
            </p:extLst>
          </p:nvPr>
        </p:nvGraphicFramePr>
        <p:xfrm>
          <a:off x="198437" y="384639"/>
          <a:ext cx="4114800" cy="2815660"/>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1101230">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marR="0" lvl="0" indent="-117475"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CARE: you actively listen by giving Sam your  attention, and encourage Sam to share what they are experiencing.</a:t>
                      </a:r>
                    </a:p>
                    <a:p>
                      <a:pPr marL="457200" marR="0" lvl="0" indent="-117475"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ESCORT: h</a:t>
                      </a:r>
                      <a:r>
                        <a:rPr kumimoji="0" lang="en-US" sz="1100" b="0" i="1" u="none" strike="noStrike" kern="0" cap="none" spc="0" normalizeH="0" noProof="0" dirty="0">
                          <a:ln>
                            <a:noFill/>
                          </a:ln>
                          <a:solidFill>
                            <a:schemeClr val="tx1"/>
                          </a:solidFill>
                          <a:effectLst/>
                          <a:uLnTx/>
                          <a:uFillTx/>
                          <a:latin typeface="Arial" panose="020B0604020202020204" pitchFamily="34" charset="0"/>
                          <a:cs typeface="Arial" panose="020B0604020202020204" pitchFamily="34" charset="0"/>
                        </a:rPr>
                        <a:t>elp Sam transition back into the BBQ activities (e.g., playing cornhole) and positively interacting with the</a:t>
                      </a:r>
                      <a:r>
                        <a:rPr kumimoji="0" lang="en-US" sz="1100" b="0" i="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others at the BBQ. </a:t>
                      </a:r>
                    </a:p>
                    <a:p>
                      <a:pPr marL="461963" marR="0" lvl="0" indent="0" algn="l" defTabSz="914400" rtl="0" eaLnBrk="0" fontAlgn="base" latinLnBrk="0" hangingPunct="0">
                        <a:lnSpc>
                          <a:spcPct val="100000"/>
                        </a:lnSpc>
                        <a:spcBef>
                          <a:spcPct val="0"/>
                        </a:spcBef>
                        <a:spcAft>
                          <a:spcPts val="600"/>
                        </a:spcAft>
                        <a:buClrTx/>
                        <a:buSzTx/>
                        <a:buFontTx/>
                        <a:buNone/>
                        <a:tabLst/>
                        <a:defRPr/>
                      </a:pPr>
                      <a:r>
                        <a:rPr kumimoji="0" lang="en-US" sz="1100" b="0" i="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During the conversation with Sam, if any risk factors or warning signs are indicated, then consider escorting to a helping resource.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1747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60557399"/>
                  </a:ext>
                </a:extLst>
              </a:tr>
              <a:tr h="55109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Let’s now move on to Part 3.</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3782692"/>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dirty="0">
                <a:ln>
                  <a:noFill/>
                </a:ln>
                <a:solidFill>
                  <a:prstClr val="black"/>
                </a:solidFill>
                <a:effectLst/>
                <a:uLnTx/>
                <a:uFillTx/>
                <a:latin typeface="Calibri" panose="020F0502020204030204"/>
                <a:ea typeface="+mn-ea"/>
                <a:cs typeface="+mn-cs"/>
              </a:rPr>
              <a:t>9</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8" name="TextBox 7">
            <a:extLst>
              <a:ext uri="{FF2B5EF4-FFF2-40B4-BE49-F238E27FC236}">
                <a16:creationId xmlns:a16="http://schemas.microsoft.com/office/drawing/2014/main" id="{0B0AC392-AEA4-423B-A8E9-1447B53569C8}"/>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47EB0D0A-4970-5142-FF91-273D16120C30}"/>
              </a:ext>
            </a:extLst>
          </p:cNvPr>
          <p:cNvSpPr txBox="1"/>
          <p:nvPr/>
        </p:nvSpPr>
        <p:spPr>
          <a:xfrm>
            <a:off x="2489775" y="45758"/>
            <a:ext cx="4417536" cy="282353"/>
          </a:xfrm>
          <a:prstGeom prst="rect">
            <a:avLst/>
          </a:prstGeom>
          <a:noFill/>
        </p:spPr>
        <p:txBody>
          <a:bodyPr wrap="square" lIns="95747" tIns="47873" rIns="95747" bIns="47873" rtlCol="0">
            <a:noAutofit/>
          </a:bodyPr>
          <a:lstStyle/>
          <a:p>
            <a:pPr algn="r"/>
            <a:r>
              <a:rPr lang="en-US" sz="1100" dirty="0">
                <a:latin typeface="Arial" panose="020B0604020202020204" pitchFamily="34" charset="0"/>
                <a:cs typeface="Arial" panose="020B0604020202020204" pitchFamily="34" charset="0"/>
              </a:rPr>
              <a:t>ACE Training for Circle of Support- Fighting Stigma Module</a:t>
            </a:r>
          </a:p>
        </p:txBody>
      </p:sp>
    </p:spTree>
    <p:extLst>
      <p:ext uri="{BB962C8B-B14F-4D97-AF65-F5344CB8AC3E}">
        <p14:creationId xmlns:p14="http://schemas.microsoft.com/office/powerpoint/2010/main" val="1390368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7" name="Rectangle 6">
            <a:extLst>
              <a:ext uri="{FF2B5EF4-FFF2-40B4-BE49-F238E27FC236}">
                <a16:creationId xmlns:a16="http://schemas.microsoft.com/office/drawing/2014/main" id="{DB919043-3AE2-6749-F65B-E6BAED1E7C36}"/>
              </a:ext>
            </a:extLst>
          </p:cNvPr>
          <p:cNvSpPr/>
          <p:nvPr/>
        </p:nvSpPr>
        <p:spPr>
          <a:xfrm>
            <a:off x="525063" y="745853"/>
            <a:ext cx="5888303" cy="296154"/>
          </a:xfrm>
          <a:prstGeom prst="rect">
            <a:avLst/>
          </a:prstGeom>
          <a:solidFill>
            <a:srgbClr val="FFCC00"/>
          </a:solidFill>
          <a:ln w="25400" cap="flat" cmpd="sng" algn="ctr">
            <a:solidFill>
              <a:srgbClr val="00956F"/>
            </a:solidFill>
            <a:prstDash val="solid"/>
            <a:miter lim="800000"/>
          </a:ln>
          <a:effectLst/>
        </p:spPr>
        <p:txBody>
          <a:bodyPr lIns="95727" tIns="47863" rIns="95727" bIns="47863" rtlCol="0" anchor="ctr"/>
          <a:lstStyle/>
          <a:p>
            <a:pPr algn="ctr" defTabSz="957468" fontAlgn="base">
              <a:spcBef>
                <a:spcPct val="0"/>
              </a:spcBef>
              <a:spcAft>
                <a:spcPct val="0"/>
              </a:spcAft>
              <a:defRPr/>
            </a:pPr>
            <a:r>
              <a:rPr lang="en-US" sz="1100" b="1" kern="0" dirty="0">
                <a:solidFill>
                  <a:prstClr val="black"/>
                </a:solidFill>
                <a:latin typeface="Verdana" panose="020B0604030504040204" pitchFamily="34" charset="0"/>
                <a:ea typeface="Verdana" panose="020B0604030504040204" pitchFamily="34" charset="0"/>
                <a:cs typeface="Arial" panose="020B0604020202020204" pitchFamily="34" charset="0"/>
              </a:rPr>
              <a:t>Introduction</a:t>
            </a:r>
          </a:p>
        </p:txBody>
      </p:sp>
      <p:sp>
        <p:nvSpPr>
          <p:cNvPr id="10" name="Notes Placeholder 1">
            <a:extLst>
              <a:ext uri="{FF2B5EF4-FFF2-40B4-BE49-F238E27FC236}">
                <a16:creationId xmlns:a16="http://schemas.microsoft.com/office/drawing/2014/main" id="{253737C0-601D-B7D5-AA2A-74F2EEF2EA68}"/>
              </a:ext>
            </a:extLst>
          </p:cNvPr>
          <p:cNvSpPr txBox="1">
            <a:spLocks/>
          </p:cNvSpPr>
          <p:nvPr/>
        </p:nvSpPr>
        <p:spPr>
          <a:xfrm>
            <a:off x="524134" y="1261378"/>
            <a:ext cx="5889232" cy="7739035"/>
          </a:xfrm>
          <a:prstGeom prst="rect">
            <a:avLst/>
          </a:prstGeom>
        </p:spPr>
        <p:txBody>
          <a:bodyPr lIns="100257" tIns="50128" rIns="100257" bIns="50128"/>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defTabSz="501282"/>
            <a:r>
              <a:rPr lang="en-US" dirty="0">
                <a:solidFill>
                  <a:prstClr val="black"/>
                </a:solidFill>
                <a:latin typeface="Arial" panose="020B0604020202020204" pitchFamily="34" charset="0"/>
                <a:cs typeface="Arial" panose="020B0604020202020204" pitchFamily="34" charset="0"/>
              </a:rPr>
              <a:t>The Army Suicide Prevention Program was instituted by CSA General John A. Wickham in 1984. Since that time, suicide prevention and awareness has evolved. In 2009, Ask, Care, Escort (ACE) training was introduced to update existing suicide prevention training and to respond to a rise in suicide rates. </a:t>
            </a:r>
          </a:p>
          <a:p>
            <a:pPr defTabSz="501282"/>
            <a:endParaRPr lang="en-US" dirty="0">
              <a:solidFill>
                <a:prstClr val="black"/>
              </a:solidFill>
              <a:latin typeface="Arial" panose="020B0604020202020204" pitchFamily="34" charset="0"/>
              <a:cs typeface="Arial" panose="020B0604020202020204" pitchFamily="34" charset="0"/>
            </a:endParaRPr>
          </a:p>
          <a:p>
            <a:pPr defTabSz="501282"/>
            <a:r>
              <a:rPr lang="en-US" dirty="0">
                <a:solidFill>
                  <a:prstClr val="black"/>
                </a:solidFill>
                <a:latin typeface="Arial" panose="020B0604020202020204" pitchFamily="34" charset="0"/>
                <a:cs typeface="Arial" panose="020B0604020202020204" pitchFamily="34" charset="0"/>
              </a:rPr>
              <a:t>ACE training introduced suicide prevention and intervention concepts that had proven successful outside of the Army. Its primary goals were to increase suicide awareness and improve the ability of Soldiers to identify team members who may be suicidal and get them to help. </a:t>
            </a:r>
          </a:p>
          <a:p>
            <a:pPr defTabSz="501282"/>
            <a:endParaRPr lang="en-US" dirty="0">
              <a:solidFill>
                <a:prstClr val="black"/>
              </a:solidFill>
              <a:latin typeface="Arial" panose="020B0604020202020204" pitchFamily="34" charset="0"/>
              <a:cs typeface="Arial" panose="020B0604020202020204" pitchFamily="34" charset="0"/>
            </a:endParaRPr>
          </a:p>
          <a:p>
            <a:pPr defTabSz="501282"/>
            <a:r>
              <a:rPr lang="en-US" dirty="0">
                <a:solidFill>
                  <a:prstClr val="black"/>
                </a:solidFill>
                <a:latin typeface="Arial" panose="020B0604020202020204" pitchFamily="34" charset="0"/>
                <a:cs typeface="Arial" panose="020B0604020202020204" pitchFamily="34" charset="0"/>
              </a:rPr>
              <a:t>In 2018, ACE training was updated to highlight its use not only during a crisis, but also before one occurs by incorporating Army team building and unit cohesion concepts. This training is aligned with the Center for Disease Control and Prevention's strategic comprehensive public health approach to suicide prevention.</a:t>
            </a:r>
          </a:p>
          <a:p>
            <a:pPr defTabSz="501282"/>
            <a:endParaRPr lang="en-US" dirty="0">
              <a:solidFill>
                <a:prstClr val="black"/>
              </a:solidFill>
              <a:latin typeface="Arial" panose="020B0604020202020204" pitchFamily="34" charset="0"/>
              <a:cs typeface="Arial" panose="020B0604020202020204" pitchFamily="34" charset="0"/>
            </a:endParaRPr>
          </a:p>
          <a:p>
            <a:r>
              <a:rPr lang="en-US" dirty="0">
                <a:solidFill>
                  <a:prstClr val="black"/>
                </a:solidFill>
                <a:latin typeface="Arial" panose="020B0604020202020204" pitchFamily="34" charset="0"/>
                <a:cs typeface="Arial" panose="020B0604020202020204" pitchFamily="34" charset="0"/>
              </a:rPr>
              <a:t>In 2022, the </a:t>
            </a:r>
            <a:r>
              <a:rPr lang="en-US" dirty="0">
                <a:latin typeface="Arial" panose="020B0604020202020204" pitchFamily="34" charset="0"/>
                <a:ea typeface="Calibri" panose="020F0502020204030204" pitchFamily="34" charset="0"/>
                <a:cs typeface="Arial" panose="020B0604020202020204" pitchFamily="34" charset="0"/>
              </a:rPr>
              <a:t>ACE suicide prevention and intervention material was updated yet again and coined ACE Base + 1. The training now consists of a base module along with a menu of “+1” modules that the unit’s command team can choose from based upon the unit’s needs. Together, the base module and the +1 module make up the mandatory one hour of annual suicide prevention and intervention training.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ea typeface="Calibri" panose="020F0502020204030204" pitchFamily="34" charset="0"/>
                <a:cs typeface="Arial" panose="020B0604020202020204" pitchFamily="34" charset="0"/>
              </a:rPr>
              <a:t>In addition to the tailored training approach, the training is now designed to be more interactive and conversational. In contrast to a traditional “annual briefing,” ACE Base +1 is an “annual conversation” at platoon level where Soldiers in the platoon are able to discuss how they can take care of one another on a human level as it pertains to suicide prevention and intervention.</a:t>
            </a:r>
          </a:p>
          <a:p>
            <a:pPr defTabSz="501282"/>
            <a:endParaRPr lang="en-US" dirty="0">
              <a:solidFill>
                <a:prstClr val="black"/>
              </a:solidFill>
              <a:latin typeface="Arial" panose="020B0604020202020204" pitchFamily="34" charset="0"/>
              <a:cs typeface="Arial" panose="020B0604020202020204" pitchFamily="34" charset="0"/>
            </a:endParaRPr>
          </a:p>
          <a:p>
            <a:pPr defTabSz="501282"/>
            <a:r>
              <a:rPr lang="en-US" dirty="0">
                <a:solidFill>
                  <a:prstClr val="black"/>
                </a:solidFill>
                <a:latin typeface="Arial" panose="020B0604020202020204" pitchFamily="34" charset="0"/>
                <a:cs typeface="Arial" panose="020B0604020202020204" pitchFamily="34" charset="0"/>
              </a:rPr>
              <a:t>In 2023, the Army’s suicide prevention and intervention training expanded to include a tailored curriculum for the Soldiers’ Circle of Support members and DA Civilians. A Soldier’s Circle of Support includes anyone whom the Soldier considers to be a priority within their support system, such as a spouse, significant other, parent, sibling, other family member, mentor, and friend. </a:t>
            </a:r>
            <a:r>
              <a:rPr lang="en-US" dirty="0">
                <a:latin typeface="Arial" panose="020B0604020202020204" pitchFamily="34" charset="0"/>
                <a:ea typeface="Calibri" panose="020F0502020204030204" pitchFamily="34" charset="0"/>
                <a:cs typeface="Arial" panose="020B0604020202020204" pitchFamily="34" charset="0"/>
              </a:rPr>
              <a:t>The intent is that offering Circle of Support members the same knowledge and skills while using the same language and strategies can enable conversation between the Circle of Support member(s) and the Soldier regarding suicide prevention and intervention. What’s more, it can promote effective communication, bolster protective factors like increased cohesion and connection, and increase suicide prevention efforts within the whole Army Family.</a:t>
            </a:r>
            <a:endParaRPr lang="en-US" dirty="0">
              <a:solidFill>
                <a:prstClr val="black"/>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D6BCEC1-467E-4BFE-782F-13A97DA72162}"/>
              </a:ext>
            </a:extLst>
          </p:cNvPr>
          <p:cNvSpPr txBox="1"/>
          <p:nvPr/>
        </p:nvSpPr>
        <p:spPr>
          <a:xfrm>
            <a:off x="2489775" y="45758"/>
            <a:ext cx="4417536" cy="282353"/>
          </a:xfrm>
          <a:prstGeom prst="rect">
            <a:avLst/>
          </a:prstGeom>
          <a:noFill/>
        </p:spPr>
        <p:txBody>
          <a:bodyPr wrap="square" lIns="95747" tIns="47873" rIns="95747" bIns="47873" rtlCol="0">
            <a:noAutofit/>
          </a:bodyPr>
          <a:lstStyle/>
          <a:p>
            <a:pPr algn="r"/>
            <a:r>
              <a:rPr lang="en-US" sz="1100" dirty="0">
                <a:latin typeface="Arial" panose="020B0604020202020204" pitchFamily="34" charset="0"/>
                <a:cs typeface="Arial" panose="020B0604020202020204" pitchFamily="34" charset="0"/>
              </a:rPr>
              <a:t>ACE Training for Circle of Support- Fighting Stigma Module</a:t>
            </a:r>
          </a:p>
        </p:txBody>
      </p:sp>
    </p:spTree>
    <p:extLst>
      <p:ext uri="{BB962C8B-B14F-4D97-AF65-F5344CB8AC3E}">
        <p14:creationId xmlns:p14="http://schemas.microsoft.com/office/powerpoint/2010/main" val="24977176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389366635"/>
              </p:ext>
            </p:extLst>
          </p:nvPr>
        </p:nvGraphicFramePr>
        <p:xfrm>
          <a:off x="192589" y="3257839"/>
          <a:ext cx="4043177" cy="601299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598210">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Facilitate</a:t>
                      </a:r>
                      <a:r>
                        <a:rPr lang="en-US" sz="1100" b="1" baseline="0" dirty="0">
                          <a:solidFill>
                            <a:schemeClr val="tx1"/>
                          </a:solidFill>
                          <a:latin typeface="Arial" panose="020B0604020202020204" pitchFamily="34" charset="0"/>
                          <a:cs typeface="Arial" panose="020B0604020202020204" pitchFamily="34" charset="0"/>
                        </a:rPr>
                        <a:t> Part 3 of the Practical Exercise.</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42091">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8000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solidFill>
                            <a:schemeClr val="tx1"/>
                          </a:solidFill>
                          <a:latin typeface="Arial" panose="020B0604020202020204" pitchFamily="34" charset="0"/>
                          <a:cs typeface="Arial" panose="020B0604020202020204" pitchFamily="34" charset="0"/>
                        </a:rPr>
                        <a:t>Conduct</a:t>
                      </a:r>
                      <a:r>
                        <a:rPr lang="en-US" sz="1100" b="1" baseline="0" dirty="0">
                          <a:solidFill>
                            <a:schemeClr val="tx1"/>
                          </a:solidFill>
                          <a:latin typeface="Arial" panose="020B0604020202020204" pitchFamily="34" charset="0"/>
                          <a:cs typeface="Arial" panose="020B0604020202020204" pitchFamily="34" charset="0"/>
                        </a:rPr>
                        <a:t> Part 3 of the PE: Follow-up and ongoing effort.</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00985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Using the concepts of ACE, through asking questions and actively listening to Sam, you discover that Sam is friends with the teenager’s family. The views spoken by the people at the table have caused Sam to re-experience the anguish from learning about the attempt.</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 your small groups, consider the scenario, and discuss the question:</a:t>
                      </a:r>
                    </a:p>
                    <a:p>
                      <a:pPr marL="173038" marR="0" lvl="0" indent="-173038"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lang="en-US" sz="1100" dirty="0">
                          <a:latin typeface="Arial" panose="020B0604020202020204" pitchFamily="34" charset="0"/>
                          <a:ea typeface="Calibri" panose="020F0502020204030204" pitchFamily="34" charset="0"/>
                          <a:cs typeface="Arial" panose="020B0604020202020204" pitchFamily="34" charset="0"/>
                        </a:rPr>
                        <a:t>What actions might a person take next to best support Sam, and why?</a:t>
                      </a:r>
                      <a:endParaRPr lang="en-US" sz="1100" dirty="0">
                        <a:highlight>
                          <a:srgbClr val="00FF00"/>
                        </a:highligh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small group discussions.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Then, restate the question and let a couple of groups share their key ideas. Example responses might include</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share resources with Sam that might be helpful for her personally such as the phone number to the MFLC or local counseling office (Learn/Educate)</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follow up with Sam a few days after the BBQ to check in (Connect)</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work with a local Behavioral Health Specialist to set up a community event on suicide awareness (Learn, Challenge, Connect).]</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endParaRPr kumimoji="0" lang="en-US" sz="1100" b="0" i="1" u="none" strike="noStrike" kern="1200" cap="none" spc="0" normalizeH="0" baseline="0" noProof="0" dirty="0">
                        <a:ln>
                          <a:noFill/>
                        </a:ln>
                        <a:solidFill>
                          <a:schemeClr val="tx1"/>
                        </a:solidFill>
                        <a:effectLst/>
                        <a:highlight>
                          <a:srgbClr val="00FF00"/>
                        </a:highlight>
                        <a:uLnTx/>
                        <a:uFillTx/>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10</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10" name="Isosceles Triangle 9"/>
          <p:cNvSpPr/>
          <p:nvPr/>
        </p:nvSpPr>
        <p:spPr>
          <a:xfrm rot="5400000">
            <a:off x="4057400" y="8850715"/>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p:cNvSpPr/>
          <p:nvPr/>
        </p:nvSpPr>
        <p:spPr>
          <a:xfrm>
            <a:off x="3739595" y="3412395"/>
            <a:ext cx="412292"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a:t>
            </a:r>
            <a:endParaRPr lang="en-US" sz="1400" dirty="0"/>
          </a:p>
        </p:txBody>
      </p:sp>
      <p:sp>
        <p:nvSpPr>
          <p:cNvPr id="9" name="TextBox 8">
            <a:extLst>
              <a:ext uri="{FF2B5EF4-FFF2-40B4-BE49-F238E27FC236}">
                <a16:creationId xmlns:a16="http://schemas.microsoft.com/office/drawing/2014/main" id="{2028E86C-B920-4714-A92E-BC7682C8569D}"/>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3" name="TextBox 2">
            <a:extLst>
              <a:ext uri="{FF2B5EF4-FFF2-40B4-BE49-F238E27FC236}">
                <a16:creationId xmlns:a16="http://schemas.microsoft.com/office/drawing/2014/main" id="{BD97C285-7763-5FC1-8080-1384830AD6C0}"/>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Fighting Stigma Module</a:t>
            </a:r>
          </a:p>
        </p:txBody>
      </p:sp>
    </p:spTree>
    <p:extLst>
      <p:ext uri="{BB962C8B-B14F-4D97-AF65-F5344CB8AC3E}">
        <p14:creationId xmlns:p14="http://schemas.microsoft.com/office/powerpoint/2010/main" val="31605468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87312439"/>
              </p:ext>
            </p:extLst>
          </p:nvPr>
        </p:nvGraphicFramePr>
        <p:xfrm>
          <a:off x="198437" y="384639"/>
          <a:ext cx="4114800" cy="3339444"/>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63246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State that fighting the stigma is not just important in the moment it presents itself, but it is an ongoing effort.</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950659533"/>
                  </a:ext>
                </a:extLst>
              </a:tr>
              <a:tr h="1318095">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Confronting stigma the moment you encounter it is important. Fighting stigma is not a “one and done” approach, however.</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 this scenario, following up with Sam and others who were at the table can have great benefits to the individuals involved and the community as a whole. Continue to have conversations to raise awareness about suicide and how each person can play a role in prevention and intervention of suicide.</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9260118"/>
                  </a:ext>
                </a:extLst>
              </a:tr>
              <a:tr h="32462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60557399"/>
                  </a:ext>
                </a:extLst>
              </a:tr>
              <a:tr h="52614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Now let’s transition from fighting the stigma in a training setting to fighting it in reality.</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3782692"/>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10</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8" name="TextBox 7">
            <a:extLst>
              <a:ext uri="{FF2B5EF4-FFF2-40B4-BE49-F238E27FC236}">
                <a16:creationId xmlns:a16="http://schemas.microsoft.com/office/drawing/2014/main" id="{4984C35C-CE90-43B1-BFA4-9E7462B5D3C1}"/>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613400D8-57B2-AA3F-58D5-EF9C8C0C4AAC}"/>
              </a:ext>
            </a:extLst>
          </p:cNvPr>
          <p:cNvSpPr txBox="1"/>
          <p:nvPr/>
        </p:nvSpPr>
        <p:spPr>
          <a:xfrm>
            <a:off x="2489775" y="45758"/>
            <a:ext cx="4417536" cy="282353"/>
          </a:xfrm>
          <a:prstGeom prst="rect">
            <a:avLst/>
          </a:prstGeom>
          <a:noFill/>
        </p:spPr>
        <p:txBody>
          <a:bodyPr wrap="square" lIns="95747" tIns="47873" rIns="95747" bIns="47873" rtlCol="0">
            <a:noAutofit/>
          </a:bodyPr>
          <a:lstStyle/>
          <a:p>
            <a:pPr algn="r"/>
            <a:r>
              <a:rPr lang="en-US" sz="1100" dirty="0">
                <a:latin typeface="Arial" panose="020B0604020202020204" pitchFamily="34" charset="0"/>
                <a:cs typeface="Arial" panose="020B0604020202020204" pitchFamily="34" charset="0"/>
              </a:rPr>
              <a:t>ACE Training for Circle of Support- Fighting Stigma Module</a:t>
            </a:r>
          </a:p>
        </p:txBody>
      </p:sp>
    </p:spTree>
    <p:extLst>
      <p:ext uri="{BB962C8B-B14F-4D97-AF65-F5344CB8AC3E}">
        <p14:creationId xmlns:p14="http://schemas.microsoft.com/office/powerpoint/2010/main" val="41820314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1214042798"/>
              </p:ext>
            </p:extLst>
          </p:nvPr>
        </p:nvGraphicFramePr>
        <p:xfrm>
          <a:off x="254000" y="3267962"/>
          <a:ext cx="4075362" cy="5572076"/>
        </p:xfrm>
        <a:graphic>
          <a:graphicData uri="http://schemas.openxmlformats.org/drawingml/2006/table">
            <a:tbl>
              <a:tblPr firstRow="1" bandRow="1">
                <a:tableStyleId>{5C22544A-7EE6-4342-B048-85BDC9FD1C3A}</a:tableStyleId>
              </a:tblPr>
              <a:tblGrid>
                <a:gridCol w="404758">
                  <a:extLst>
                    <a:ext uri="{9D8B030D-6E8A-4147-A177-3AD203B41FA5}">
                      <a16:colId xmlns:a16="http://schemas.microsoft.com/office/drawing/2014/main" val="20000"/>
                    </a:ext>
                  </a:extLst>
                </a:gridCol>
                <a:gridCol w="3670604">
                  <a:extLst>
                    <a:ext uri="{9D8B030D-6E8A-4147-A177-3AD203B41FA5}">
                      <a16:colId xmlns:a16="http://schemas.microsoft.com/office/drawing/2014/main" val="20001"/>
                    </a:ext>
                  </a:extLst>
                </a:gridCol>
              </a:tblGrid>
              <a:tr h="293310">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defTabSz="914400" eaLnBrk="0" fontAlgn="base" hangingPunct="0">
                        <a:spcBef>
                          <a:spcPct val="0"/>
                        </a:spcBef>
                        <a:spcAft>
                          <a:spcPts val="600"/>
                        </a:spcAft>
                        <a:buFontTx/>
                        <a:buNone/>
                        <a:defRPr/>
                      </a:pPr>
                      <a:r>
                        <a:rPr lang="en-US" sz="1100" b="1" i="0" dirty="0">
                          <a:solidFill>
                            <a:prstClr val="black"/>
                          </a:solidFill>
                          <a:latin typeface="Arial" panose="020B0604020202020204" pitchFamily="34" charset="0"/>
                          <a:cs typeface="Arial" panose="020B0604020202020204" pitchFamily="34" charset="0"/>
                        </a:rPr>
                        <a:t>Facilitate a discussion</a:t>
                      </a:r>
                      <a:r>
                        <a:rPr lang="en-US" sz="1100" b="1" i="0" baseline="0" dirty="0">
                          <a:solidFill>
                            <a:prstClr val="black"/>
                          </a:solidFill>
                          <a:latin typeface="Arial" panose="020B0604020202020204" pitchFamily="34" charset="0"/>
                          <a:cs typeface="Arial" panose="020B0604020202020204" pitchFamily="34" charset="0"/>
                        </a:rPr>
                        <a:t> on how participants will practically apply knowledge from today’s </a:t>
                      </a:r>
                      <a:br>
                        <a:rPr lang="en-US" sz="1100" b="1" i="0" baseline="0" dirty="0">
                          <a:solidFill>
                            <a:prstClr val="black"/>
                          </a:solidFill>
                          <a:latin typeface="Arial" panose="020B0604020202020204" pitchFamily="34" charset="0"/>
                          <a:cs typeface="Arial" panose="020B0604020202020204" pitchFamily="34" charset="0"/>
                        </a:rPr>
                      </a:br>
                      <a:r>
                        <a:rPr lang="en-US" sz="1100" b="1" i="0" baseline="0" dirty="0">
                          <a:solidFill>
                            <a:prstClr val="black"/>
                          </a:solidFill>
                          <a:latin typeface="Arial" panose="020B0604020202020204" pitchFamily="34" charset="0"/>
                          <a:cs typeface="Arial" panose="020B0604020202020204" pitchFamily="34" charset="0"/>
                        </a:rPr>
                        <a:t>training to fight stigma inside their formation. </a:t>
                      </a:r>
                      <a:endParaRPr lang="en-US" sz="1100" b="1" i="0" dirty="0">
                        <a:solidFill>
                          <a:prstClr val="black"/>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i="1" dirty="0">
                          <a:solidFill>
                            <a:schemeClr val="tx1"/>
                          </a:solidFill>
                          <a:latin typeface="Arial" panose="020B0604020202020204" pitchFamily="34" charset="0"/>
                          <a:cs typeface="Arial" panose="020B0604020202020204" pitchFamily="34" charset="0"/>
                        </a:rPr>
                        <a:t>[SLIDE BUILDS]</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879356"/>
                  </a:ext>
                </a:extLst>
              </a:tr>
              <a:tr h="39090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Acknowledge the participants’ efforts within this training to increase their capability to fight stigma.</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907163424"/>
                  </a:ext>
                </a:extLst>
              </a:tr>
              <a:tr h="91942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9863" marR="0" lvl="0" indent="-169863"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Addressing stigma in hypothetical scenarios, in a low-stress environment like </a:t>
                      </a:r>
                      <a:r>
                        <a:rPr lang="en-US" sz="1100" b="0" kern="1200" baseline="0" dirty="0">
                          <a:solidFill>
                            <a:schemeClr val="tx1"/>
                          </a:solidFill>
                          <a:effectLst/>
                          <a:latin typeface="Arial" panose="020B0604020202020204" pitchFamily="34" charset="0"/>
                          <a:ea typeface="Verdana" panose="020B0604030504040204" pitchFamily="34" charset="0"/>
                          <a:cs typeface="Arial" panose="020B0604020202020204" pitchFamily="34" charset="0"/>
                        </a:rPr>
                        <a:t>this training session, has value. It allowed you to work together with other Circle of Support members and think through what actions can be taken.</a:t>
                      </a:r>
                    </a:p>
                    <a:p>
                      <a:pPr marL="169863" marR="0" lvl="0" indent="-169863"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i="0" dirty="0">
                          <a:solidFill>
                            <a:schemeClr val="tx1"/>
                          </a:solidFill>
                          <a:latin typeface="Arial" panose="020B0604020202020204" pitchFamily="34" charset="0"/>
                          <a:cs typeface="Arial" panose="020B0604020202020204" pitchFamily="34" charset="0"/>
                        </a:rPr>
                        <a:t>Now</a:t>
                      </a:r>
                      <a:r>
                        <a:rPr lang="en-US" sz="1100" b="0" i="0" baseline="0" dirty="0">
                          <a:solidFill>
                            <a:schemeClr val="tx1"/>
                          </a:solidFill>
                          <a:latin typeface="Arial" panose="020B0604020202020204" pitchFamily="34" charset="0"/>
                          <a:cs typeface="Arial" panose="020B0604020202020204" pitchFamily="34" charset="0"/>
                        </a:rPr>
                        <a:t> having done that, and having increased your awareness and knowledge of stigma and tactics to fight it, let’s discuss how you can personally and practically apply this knowledge within your families or communities. </a:t>
                      </a:r>
                      <a:endParaRPr lang="en-US" sz="1100" b="0" i="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3748534"/>
                  </a:ext>
                </a:extLst>
              </a:tr>
              <a:tr h="66325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defTabSz="914400" eaLnBrk="0" fontAlgn="base" hangingPunct="0">
                        <a:spcBef>
                          <a:spcPct val="0"/>
                        </a:spcBef>
                        <a:spcAft>
                          <a:spcPts val="600"/>
                        </a:spcAft>
                        <a:buFontTx/>
                        <a:buNone/>
                        <a:defRPr/>
                      </a:pPr>
                      <a:r>
                        <a:rPr lang="en-US" sz="1100" b="1" i="0" dirty="0">
                          <a:solidFill>
                            <a:prstClr val="black"/>
                          </a:solidFill>
                          <a:latin typeface="Arial" panose="020B0604020202020204" pitchFamily="34" charset="0"/>
                          <a:cs typeface="Arial" panose="020B0604020202020204" pitchFamily="34" charset="0"/>
                        </a:rPr>
                        <a:t>Facilitate a discussion</a:t>
                      </a:r>
                      <a:r>
                        <a:rPr lang="en-US" sz="1100" b="1" i="0" baseline="0" dirty="0">
                          <a:solidFill>
                            <a:prstClr val="black"/>
                          </a:solidFill>
                          <a:latin typeface="Arial" panose="020B0604020202020204" pitchFamily="34" charset="0"/>
                          <a:cs typeface="Arial" panose="020B0604020202020204" pitchFamily="34" charset="0"/>
                        </a:rPr>
                        <a:t> on how participants will practically apply knowledge from today’s training to fight stigma within their communities. </a:t>
                      </a:r>
                      <a:endParaRPr lang="en-US" sz="1100" b="1" i="0" dirty="0">
                        <a:solidFill>
                          <a:prstClr val="black"/>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019798827"/>
                  </a:ext>
                </a:extLst>
              </a:tr>
              <a:tr h="91942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9863" marR="0" lvl="0" indent="-169863"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1" i="1" dirty="0">
                          <a:solidFill>
                            <a:schemeClr val="tx1"/>
                          </a:solidFill>
                          <a:latin typeface="Arial" panose="020B0604020202020204" pitchFamily="34" charset="0"/>
                          <a:cs typeface="Arial" panose="020B0604020202020204" pitchFamily="34" charset="0"/>
                        </a:rPr>
                        <a:t>[ASK]</a:t>
                      </a:r>
                      <a:r>
                        <a:rPr lang="en-US" sz="1100" b="1" i="0" baseline="0" dirty="0">
                          <a:solidFill>
                            <a:schemeClr val="tx1"/>
                          </a:solidFill>
                          <a:latin typeface="Arial" panose="020B0604020202020204" pitchFamily="34" charset="0"/>
                          <a:cs typeface="Arial" panose="020B0604020202020204" pitchFamily="34" charset="0"/>
                        </a:rPr>
                        <a:t> </a:t>
                      </a:r>
                      <a:r>
                        <a:rPr lang="en-US" sz="1100" b="0" i="0" baseline="0" noProof="0" dirty="0">
                          <a:solidFill>
                            <a:schemeClr val="tx1"/>
                          </a:solidFill>
                          <a:latin typeface="Arial" panose="020B0604020202020204" pitchFamily="34" charset="0"/>
                          <a:cs typeface="Arial" panose="020B0604020202020204" pitchFamily="34" charset="0"/>
                        </a:rPr>
                        <a:t>What specific actions will you take to fight stigma within your family or local community?</a:t>
                      </a:r>
                      <a:endParaRPr lang="en-US" sz="1100" b="0" i="0" noProof="0" dirty="0">
                        <a:solidFill>
                          <a:schemeClr val="tx1"/>
                        </a:solidFill>
                        <a:latin typeface="Arial" panose="020B0604020202020204" pitchFamily="34" charset="0"/>
                        <a:cs typeface="Arial" panose="020B0604020202020204" pitchFamily="34" charset="0"/>
                      </a:endParaRPr>
                    </a:p>
                    <a:p>
                      <a:pPr lvl="0" defTabSz="914400" eaLnBrk="0" fontAlgn="base" hangingPunct="0">
                        <a:spcBef>
                          <a:spcPct val="0"/>
                        </a:spcBef>
                        <a:spcAft>
                          <a:spcPts val="600"/>
                        </a:spcAft>
                        <a:defRPr/>
                      </a:pPr>
                      <a:r>
                        <a:rPr lang="en-US" sz="1100" b="0" i="1" dirty="0">
                          <a:solidFill>
                            <a:schemeClr val="tx1"/>
                          </a:solidFill>
                          <a:latin typeface="Arial" panose="020B0604020202020204" pitchFamily="34" charset="0"/>
                          <a:cs typeface="Arial" panose="020B0604020202020204" pitchFamily="34" charset="0"/>
                        </a:rPr>
                        <a:t>[</a:t>
                      </a:r>
                      <a:r>
                        <a:rPr lang="en-US" sz="1100" b="1" i="1" dirty="0">
                          <a:solidFill>
                            <a:schemeClr val="tx1"/>
                          </a:solidFill>
                          <a:latin typeface="Arial" panose="020B0604020202020204" pitchFamily="34" charset="0"/>
                          <a:cs typeface="Arial" panose="020B0604020202020204" pitchFamily="34" charset="0"/>
                        </a:rPr>
                        <a:t>NOTE</a:t>
                      </a:r>
                      <a:r>
                        <a:rPr lang="en-US" sz="1100" b="0" i="1" dirty="0">
                          <a:solidFill>
                            <a:schemeClr val="tx1"/>
                          </a:solidFill>
                          <a:latin typeface="Arial" panose="020B0604020202020204" pitchFamily="34" charset="0"/>
                          <a:cs typeface="Arial" panose="020B0604020202020204" pitchFamily="34" charset="0"/>
                        </a:rPr>
                        <a:t>: Allow for responses. Examples may include</a:t>
                      </a:r>
                    </a:p>
                    <a:p>
                      <a:pPr marL="457200" lvl="0" indent="-171450" defTabSz="914400" eaLnBrk="0" fontAlgn="base" hangingPunct="0">
                        <a:spcBef>
                          <a:spcPct val="0"/>
                        </a:spcBef>
                        <a:spcAft>
                          <a:spcPts val="600"/>
                        </a:spcAft>
                        <a:buFontTx/>
                        <a:buChar char="-"/>
                        <a:defRPr/>
                      </a:pPr>
                      <a:r>
                        <a:rPr lang="en-US" sz="1100" b="0" i="1" baseline="0" dirty="0">
                          <a:solidFill>
                            <a:schemeClr val="tx1"/>
                          </a:solidFill>
                          <a:latin typeface="Arial" panose="020B0604020202020204" pitchFamily="34" charset="0"/>
                          <a:cs typeface="Arial" panose="020B0604020202020204" pitchFamily="34" charset="0"/>
                        </a:rPr>
                        <a:t>having deliberate conversations about respecting others and appreciating diversity</a:t>
                      </a:r>
                    </a:p>
                    <a:p>
                      <a:pPr marL="457200" lvl="0" indent="-171450" defTabSz="914400" eaLnBrk="0" fontAlgn="base" hangingPunct="0">
                        <a:spcBef>
                          <a:spcPct val="0"/>
                        </a:spcBef>
                        <a:spcAft>
                          <a:spcPts val="600"/>
                        </a:spcAft>
                        <a:buFontTx/>
                        <a:buChar char="-"/>
                        <a:defRPr/>
                      </a:pPr>
                      <a:r>
                        <a:rPr lang="en-US" sz="1100" b="0" i="1" baseline="0" dirty="0">
                          <a:solidFill>
                            <a:schemeClr val="tx1"/>
                          </a:solidFill>
                          <a:latin typeface="Arial" panose="020B0604020202020204" pitchFamily="34" charset="0"/>
                          <a:cs typeface="Arial" panose="020B0604020202020204" pitchFamily="34" charset="0"/>
                        </a:rPr>
                        <a:t>family bonding activities</a:t>
                      </a:r>
                      <a:endParaRPr lang="en-US" sz="1100" b="0" i="0" dirty="0">
                        <a:solidFill>
                          <a:prstClr val="black"/>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2114590"/>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lvl="0" algn="ctr">
              <a:defRPr/>
            </a:pPr>
            <a:r>
              <a:rPr lang="en-US" sz="1100" i="1" dirty="0">
                <a:solidFill>
                  <a:prstClr val="black"/>
                </a:solidFill>
                <a:latin typeface="Calibri" panose="020F0502020204030204"/>
              </a:rPr>
              <a:t>11</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10" name="Isosceles Triangle 9"/>
          <p:cNvSpPr/>
          <p:nvPr/>
        </p:nvSpPr>
        <p:spPr>
          <a:xfrm rot="5400000">
            <a:off x="4059936"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p:nvPr/>
        </p:nvSpPr>
        <p:spPr>
          <a:xfrm>
            <a:off x="3823474" y="3364212"/>
            <a:ext cx="412292"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a:t>
            </a:r>
            <a:endParaRPr lang="en-US" sz="1400" dirty="0"/>
          </a:p>
        </p:txBody>
      </p:sp>
      <p:sp>
        <p:nvSpPr>
          <p:cNvPr id="9" name="TextBox 8">
            <a:extLst>
              <a:ext uri="{FF2B5EF4-FFF2-40B4-BE49-F238E27FC236}">
                <a16:creationId xmlns:a16="http://schemas.microsoft.com/office/drawing/2014/main" id="{71EE83CF-BA12-4438-A41B-B245735A732E}"/>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br>
              <a:rPr lang="en-US" sz="1200" kern="0" dirty="0">
                <a:solidFill>
                  <a:prstClr val="black"/>
                </a:solidFill>
                <a:latin typeface="Garamond" pitchFamily="18" charset="0"/>
              </a:rPr>
            </a:b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B5054A58-B2D4-9DAD-6C2E-D5E0186EB800}"/>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Fighting Stigma Module</a:t>
            </a:r>
          </a:p>
        </p:txBody>
      </p:sp>
    </p:spTree>
    <p:extLst>
      <p:ext uri="{BB962C8B-B14F-4D97-AF65-F5344CB8AC3E}">
        <p14:creationId xmlns:p14="http://schemas.microsoft.com/office/powerpoint/2010/main" val="23373670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86239618"/>
              </p:ext>
            </p:extLst>
          </p:nvPr>
        </p:nvGraphicFramePr>
        <p:xfrm>
          <a:off x="198437" y="384639"/>
          <a:ext cx="4114800" cy="8567928"/>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149496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marR="0" lvl="0" indent="-171450" algn="l" defTabSz="914400" rtl="0" eaLnBrk="0" fontAlgn="base" latinLnBrk="0" hangingPunct="0">
                        <a:lnSpc>
                          <a:spcPct val="100000"/>
                        </a:lnSpc>
                        <a:spcBef>
                          <a:spcPct val="0"/>
                        </a:spcBef>
                        <a:spcAft>
                          <a:spcPts val="600"/>
                        </a:spcAft>
                        <a:buClrTx/>
                        <a:buSzTx/>
                        <a:buFontTx/>
                        <a:buChar char="-"/>
                        <a:tabLst/>
                        <a:defRPr/>
                      </a:pPr>
                      <a:r>
                        <a:rPr lang="en-US" sz="1100" b="0" i="1" dirty="0">
                          <a:solidFill>
                            <a:schemeClr val="tx1"/>
                          </a:solidFill>
                          <a:latin typeface="Arial" panose="020B0604020202020204" pitchFamily="34" charset="0"/>
                          <a:cs typeface="Arial" panose="020B0604020202020204" pitchFamily="34" charset="0"/>
                        </a:rPr>
                        <a:t>when stigma is recognized, bringing it to light </a:t>
                      </a:r>
                      <a:br>
                        <a:rPr lang="en-US" sz="1100" b="0" i="1" dirty="0">
                          <a:solidFill>
                            <a:schemeClr val="tx1"/>
                          </a:solidFill>
                          <a:latin typeface="Arial" panose="020B0604020202020204" pitchFamily="34" charset="0"/>
                          <a:cs typeface="Arial" panose="020B0604020202020204" pitchFamily="34" charset="0"/>
                        </a:rPr>
                      </a:br>
                      <a:r>
                        <a:rPr lang="en-US" sz="1100" b="0" i="1" dirty="0">
                          <a:solidFill>
                            <a:schemeClr val="tx1"/>
                          </a:solidFill>
                          <a:latin typeface="Arial" panose="020B0604020202020204" pitchFamily="34" charset="0"/>
                          <a:cs typeface="Arial" panose="020B0604020202020204" pitchFamily="34" charset="0"/>
                        </a:rPr>
                        <a:t>and having the courage to address it </a:t>
                      </a:r>
                      <a:endParaRPr lang="en-US" sz="1100" b="0" i="0" dirty="0">
                        <a:solidFill>
                          <a:prstClr val="black"/>
                        </a:solidFill>
                        <a:latin typeface="Arial" panose="020B0604020202020204" pitchFamily="34" charset="0"/>
                        <a:cs typeface="Arial" panose="020B0604020202020204" pitchFamily="34" charset="0"/>
                      </a:endParaRPr>
                    </a:p>
                    <a:p>
                      <a:pPr marL="457200" lvl="0" indent="-171450" defTabSz="914400" eaLnBrk="0" fontAlgn="base" hangingPunct="0">
                        <a:spcBef>
                          <a:spcPct val="0"/>
                        </a:spcBef>
                        <a:spcAft>
                          <a:spcPts val="600"/>
                        </a:spcAft>
                        <a:buFontTx/>
                        <a:buChar char="-"/>
                        <a:defRPr/>
                      </a:pPr>
                      <a:r>
                        <a:rPr lang="en-US" sz="1100" b="0" i="1" dirty="0">
                          <a:solidFill>
                            <a:schemeClr val="tx1"/>
                          </a:solidFill>
                          <a:latin typeface="Arial" panose="020B0604020202020204" pitchFamily="34" charset="0"/>
                          <a:cs typeface="Arial" panose="020B0604020202020204" pitchFamily="34" charset="0"/>
                        </a:rPr>
                        <a:t>building protective factors: connecting with individuals who might be experiencing effects of stigma; connecting with those demonstrating stigmatizing behavior so you have the rapport to help educate and challenge their stereotyping and discriminatory behaviors</a:t>
                      </a:r>
                    </a:p>
                    <a:p>
                      <a:pPr marL="457200" lvl="0" indent="-171450" defTabSz="914400" eaLnBrk="0" fontAlgn="base" hangingPunct="0">
                        <a:spcBef>
                          <a:spcPct val="0"/>
                        </a:spcBef>
                        <a:spcAft>
                          <a:spcPts val="600"/>
                        </a:spcAft>
                        <a:buFontTx/>
                        <a:buChar char="-"/>
                        <a:defRPr/>
                      </a:pPr>
                      <a:r>
                        <a:rPr lang="en-US" sz="1100" b="0" i="1" dirty="0">
                          <a:solidFill>
                            <a:schemeClr val="tx1"/>
                          </a:solidFill>
                          <a:latin typeface="Arial" panose="020B0604020202020204" pitchFamily="34" charset="0"/>
                          <a:cs typeface="Arial" panose="020B0604020202020204" pitchFamily="34" charset="0"/>
                        </a:rPr>
                        <a:t>being an advocate and role model: speaking up about your personal experiences with utilizing helping resources</a:t>
                      </a:r>
                      <a:r>
                        <a:rPr lang="en-US" sz="1100" b="0" dirty="0">
                          <a:solidFill>
                            <a:schemeClr val="tx1"/>
                          </a:solidFill>
                          <a:latin typeface="Arial" panose="020B0604020202020204" pitchFamily="34" charset="0"/>
                          <a:cs typeface="Arial" panose="020B0604020202020204" pitchFamily="34" charset="0"/>
                        </a:rPr>
                        <a:t>.</a:t>
                      </a:r>
                      <a:r>
                        <a:rPr lang="en-US" sz="1100" b="0" i="1" dirty="0">
                          <a:solidFill>
                            <a:schemeClr val="tx1"/>
                          </a:solidFill>
                          <a:latin typeface="Arial" panose="020B0604020202020204" pitchFamily="34" charset="0"/>
                          <a:cs typeface="Arial" panose="020B0604020202020204" pitchFamily="34" charset="0"/>
                        </a:rPr>
                        <a:t>]</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6185968"/>
                  </a:ext>
                </a:extLst>
              </a:tr>
              <a:tr h="276949">
                <a:tc>
                  <a:txBody>
                    <a:bodyPr/>
                    <a:lstStyle/>
                    <a:p>
                      <a:pPr algn="ctr">
                        <a:spcBef>
                          <a:spcPts val="0"/>
                        </a:spcBef>
                        <a:spcAft>
                          <a:spcPts val="600"/>
                        </a:spcAft>
                      </a:pPr>
                      <a:r>
                        <a:rPr lang="en-US" sz="1100" b="1" baseline="0" dirty="0">
                          <a:solidFill>
                            <a:schemeClr val="tx1"/>
                          </a:solidFill>
                          <a:latin typeface="Arial" panose="020B0604020202020204" pitchFamily="34" charset="0"/>
                          <a:cs typeface="Arial" panose="020B0604020202020204" pitchFamily="34" charset="0"/>
                        </a:rPr>
                        <a:t>3.</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Encourage participants to look inward and identify any beliefs or behaviors that fuel stigma.</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91941144"/>
                  </a:ext>
                </a:extLst>
              </a:tr>
              <a:tr h="1529239">
                <a:tc>
                  <a:txBody>
                    <a:bodyPr/>
                    <a:lstStyle/>
                    <a:p>
                      <a:pPr algn="ct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defTabSz="914400" fontAlgn="base">
                        <a:spcBef>
                          <a:spcPct val="0"/>
                        </a:spcBef>
                        <a:spcAft>
                          <a:spcPts val="600"/>
                        </a:spcAft>
                        <a:buFont typeface="Arial" panose="020B0604020202020204" pitchFamily="34" charset="0"/>
                        <a:buNone/>
                        <a:defRPr/>
                      </a:pPr>
                      <a:r>
                        <a:rPr lang="en-US" sz="1100" b="1" i="1" dirty="0">
                          <a:solidFill>
                            <a:schemeClr val="dk1"/>
                          </a:solidFill>
                          <a:latin typeface="Arial" panose="020B0604020202020204" pitchFamily="34" charset="0"/>
                          <a:ea typeface="Verdana" panose="020B0604030504040204" pitchFamily="34" charset="0"/>
                          <a:cs typeface="Arial" panose="020B0604020202020204" pitchFamily="34" charset="0"/>
                        </a:rPr>
                        <a:t>[CLICK TO ADVANCE]</a:t>
                      </a:r>
                    </a:p>
                    <a:p>
                      <a:pPr marL="171450" lvl="0" indent="-171450" defTabSz="914400" fontAlgn="base">
                        <a:spcBef>
                          <a:spcPct val="0"/>
                        </a:spcBef>
                        <a:spcAft>
                          <a:spcPts val="600"/>
                        </a:spcAft>
                        <a:buFont typeface="Arial" panose="020B0604020202020204" pitchFamily="34" charset="0"/>
                        <a:buChar char="•"/>
                        <a:defRPr/>
                      </a:pPr>
                      <a:r>
                        <a:rPr lang="en-US" sz="1100" b="0" i="0" dirty="0">
                          <a:solidFill>
                            <a:schemeClr val="dk1"/>
                          </a:solidFill>
                          <a:latin typeface="Arial" panose="020B0604020202020204" pitchFamily="34" charset="0"/>
                          <a:ea typeface="Verdana" panose="020B0604030504040204" pitchFamily="34" charset="0"/>
                          <a:cs typeface="Arial" panose="020B0604020202020204" pitchFamily="34" charset="0"/>
                        </a:rPr>
                        <a:t>Fighting</a:t>
                      </a:r>
                      <a:r>
                        <a:rPr lang="en-US" sz="1100" b="0" i="0" baseline="0" dirty="0">
                          <a:solidFill>
                            <a:schemeClr val="dk1"/>
                          </a:solidFill>
                          <a:latin typeface="Arial" panose="020B0604020202020204" pitchFamily="34" charset="0"/>
                          <a:ea typeface="Verdana" panose="020B0604030504040204" pitchFamily="34" charset="0"/>
                          <a:cs typeface="Arial" panose="020B0604020202020204" pitchFamily="34" charset="0"/>
                        </a:rPr>
                        <a:t> stigma within your family or fighting public stigma often starts with taking a pause to look inward. Take an honest look at your attitudes and behaviors that might be fueling a stigma.</a:t>
                      </a:r>
                    </a:p>
                    <a:p>
                      <a:pPr marL="0" lvl="0" indent="0" defTabSz="914400" fontAlgn="base">
                        <a:spcBef>
                          <a:spcPct val="0"/>
                        </a:spcBef>
                        <a:spcAft>
                          <a:spcPts val="600"/>
                        </a:spcAft>
                        <a:buFont typeface="Arial" panose="020B0604020202020204" pitchFamily="34" charset="0"/>
                        <a:buNone/>
                        <a:defRPr/>
                      </a:pPr>
                      <a:r>
                        <a:rPr lang="en-US" sz="1100" b="0" i="1" baseline="0" dirty="0">
                          <a:solidFill>
                            <a:schemeClr val="dk1"/>
                          </a:solidFill>
                          <a:latin typeface="Arial" panose="020B0604020202020204" pitchFamily="34" charset="0"/>
                          <a:ea typeface="Verdana" panose="020B0604030504040204" pitchFamily="34" charset="0"/>
                          <a:cs typeface="Arial" panose="020B0604020202020204" pitchFamily="34" charset="0"/>
                        </a:rPr>
                        <a:t>[</a:t>
                      </a:r>
                      <a:r>
                        <a:rPr lang="en-US" sz="1100" b="1" i="1" baseline="0" dirty="0">
                          <a:solidFill>
                            <a:schemeClr val="dk1"/>
                          </a:solidFill>
                          <a:latin typeface="Arial" panose="020B0604020202020204" pitchFamily="34" charset="0"/>
                          <a:ea typeface="Verdana" panose="020B0604030504040204" pitchFamily="34" charset="0"/>
                          <a:cs typeface="Arial" panose="020B0604020202020204" pitchFamily="34" charset="0"/>
                        </a:rPr>
                        <a:t>NOTE</a:t>
                      </a:r>
                      <a:r>
                        <a:rPr lang="en-US" sz="1100" b="0" i="1" baseline="0" dirty="0">
                          <a:solidFill>
                            <a:schemeClr val="dk1"/>
                          </a:solidFill>
                          <a:latin typeface="Arial" panose="020B0604020202020204" pitchFamily="34" charset="0"/>
                          <a:ea typeface="Verdana" panose="020B0604030504040204" pitchFamily="34" charset="0"/>
                          <a:cs typeface="Arial" panose="020B0604020202020204" pitchFamily="34" charset="0"/>
                        </a:rPr>
                        <a:t>: Pose the following questions rhetorically to stimulate internal thought/introspection.]</a:t>
                      </a:r>
                    </a:p>
                    <a:p>
                      <a:pPr marL="171450" lvl="0" indent="-171450" defTabSz="914400" fontAlgn="base">
                        <a:spcBef>
                          <a:spcPct val="0"/>
                        </a:spcBef>
                        <a:spcAft>
                          <a:spcPts val="600"/>
                        </a:spcAft>
                        <a:buFont typeface="Arial" panose="020B0604020202020204" pitchFamily="34" charset="0"/>
                        <a:buChar char="•"/>
                        <a:defRPr/>
                      </a:pPr>
                      <a:r>
                        <a:rPr lang="en-US" sz="1100" b="1" i="1" baseline="0" dirty="0">
                          <a:solidFill>
                            <a:schemeClr val="dk1"/>
                          </a:solidFill>
                          <a:latin typeface="Arial" panose="020B0604020202020204" pitchFamily="34" charset="0"/>
                          <a:ea typeface="Verdana" panose="020B0604030504040204" pitchFamily="34" charset="0"/>
                          <a:cs typeface="Arial" panose="020B0604020202020204" pitchFamily="34" charset="0"/>
                        </a:rPr>
                        <a:t>[ASK]: </a:t>
                      </a:r>
                      <a:r>
                        <a:rPr lang="en-US" sz="1100" b="0" i="0" baseline="0" dirty="0">
                          <a:solidFill>
                            <a:schemeClr val="dk1"/>
                          </a:solidFill>
                          <a:latin typeface="Arial" panose="020B0604020202020204" pitchFamily="34" charset="0"/>
                          <a:ea typeface="Verdana" panose="020B0604030504040204" pitchFamily="34" charset="0"/>
                          <a:cs typeface="Arial" panose="020B0604020202020204" pitchFamily="34" charset="0"/>
                        </a:rPr>
                        <a:t>Are you the first barrier preventing others from reaching out for and getting the help they need? Are your beliefs, your words, and your actions aligned when it comes to people asking for help?</a:t>
                      </a:r>
                    </a:p>
                    <a:p>
                      <a:pPr marL="171450" lvl="0" indent="-171450" defTabSz="914400" fontAlgn="base">
                        <a:spcBef>
                          <a:spcPct val="0"/>
                        </a:spcBef>
                        <a:spcAft>
                          <a:spcPts val="600"/>
                        </a:spcAft>
                        <a:buFont typeface="Arial" panose="020B0604020202020204" pitchFamily="34" charset="0"/>
                        <a:buChar char="•"/>
                        <a:defRPr/>
                      </a:pPr>
                      <a:r>
                        <a:rPr lang="en-US" sz="1100" b="0" i="0" baseline="0" dirty="0">
                          <a:solidFill>
                            <a:schemeClr val="dk1"/>
                          </a:solidFill>
                          <a:latin typeface="Arial" panose="020B0604020202020204" pitchFamily="34" charset="0"/>
                          <a:ea typeface="Verdana" panose="020B0604030504040204" pitchFamily="34" charset="0"/>
                          <a:cs typeface="Arial" panose="020B0604020202020204" pitchFamily="34" charset="0"/>
                        </a:rPr>
                        <a:t>You or others may unintentionally or innocently use language or behaviors that are in fact harmful or  stigmatizing. If or when this happens, be receptive with being challenged and corrected.</a:t>
                      </a:r>
                      <a:endParaRPr lang="en-US" sz="1100" b="0" i="0" dirty="0">
                        <a:solidFill>
                          <a:schemeClr val="dk1"/>
                        </a:solidFill>
                        <a:latin typeface="Arial" panose="020B0604020202020204" pitchFamily="34" charset="0"/>
                        <a:ea typeface="Verdana" panose="020B060403050404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3110781"/>
                  </a:ext>
                </a:extLst>
              </a:tr>
              <a:tr h="276949">
                <a:tc>
                  <a:txBody>
                    <a:bodyPr/>
                    <a:lstStyle/>
                    <a:p>
                      <a:pPr algn="ctr">
                        <a:spcBef>
                          <a:spcPts val="0"/>
                        </a:spcBef>
                        <a:spcAft>
                          <a:spcPts val="600"/>
                        </a:spcAft>
                      </a:pPr>
                      <a:r>
                        <a:rPr lang="en-US" sz="1100" b="1" baseline="0" dirty="0">
                          <a:solidFill>
                            <a:schemeClr val="tx1"/>
                          </a:solidFill>
                          <a:latin typeface="Arial" panose="020B0604020202020204" pitchFamily="34" charset="0"/>
                          <a:cs typeface="Arial" panose="020B0604020202020204" pitchFamily="34" charset="0"/>
                        </a:rPr>
                        <a:t>4.</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Encourage participants to draw</a:t>
                      </a:r>
                      <a:r>
                        <a:rPr lang="en-US" sz="1100" b="1" baseline="0" dirty="0">
                          <a:solidFill>
                            <a:schemeClr val="tx1"/>
                          </a:solidFill>
                          <a:latin typeface="Arial" panose="020B0604020202020204" pitchFamily="34" charset="0"/>
                          <a:cs typeface="Arial" panose="020B0604020202020204" pitchFamily="34" charset="0"/>
                        </a:rPr>
                        <a:t> on their personal values to engage in stigma-reducing behaviors in challenging situations.</a:t>
                      </a:r>
                      <a:endParaRPr lang="en-US" sz="1100" b="1"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09294479"/>
                  </a:ext>
                </a:extLst>
              </a:tr>
              <a:tr h="565662">
                <a:tc>
                  <a:txBody>
                    <a:bodyPr/>
                    <a:lstStyle/>
                    <a:p>
                      <a:pPr>
                        <a:spcBef>
                          <a:spcPts val="0"/>
                        </a:spcBef>
                        <a:spcAft>
                          <a:spcPts val="600"/>
                        </a:spcAft>
                      </a:pPr>
                      <a:endParaRPr lang="en-US" sz="1100" b="0" baseline="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defTabSz="914400" fontAlgn="base">
                        <a:spcBef>
                          <a:spcPct val="0"/>
                        </a:spcBef>
                        <a:spcAft>
                          <a:spcPts val="600"/>
                        </a:spcAft>
                        <a:buFont typeface="Arial" panose="020B0604020202020204" pitchFamily="34" charset="0"/>
                        <a:buChar char="•"/>
                        <a:defRPr/>
                      </a:pP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There will likely be times when taking</a:t>
                      </a: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 action to fight stigma is </a:t>
                      </a: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difficult or uncomfortable. During these more challenging times, draw upon your personal values or the Army Values for motivation to engage in stigma-reducing behaviors and in the ACE process. </a:t>
                      </a:r>
                    </a:p>
                    <a:p>
                      <a:pPr marL="171450" lvl="0" indent="-171450" defTabSz="914400" fontAlgn="base">
                        <a:spcBef>
                          <a:spcPct val="0"/>
                        </a:spcBef>
                        <a:spcAft>
                          <a:spcPts val="600"/>
                        </a:spcAft>
                        <a:buFont typeface="Arial" panose="020B0604020202020204" pitchFamily="34" charset="0"/>
                        <a:buChar char="•"/>
                        <a:defRPr/>
                      </a:pP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For example, you can draw on</a:t>
                      </a: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 your personal values such as </a:t>
                      </a:r>
                      <a:r>
                        <a:rPr lang="en-US" sz="1100" i="1" baseline="0" dirty="0">
                          <a:solidFill>
                            <a:schemeClr val="tx1"/>
                          </a:solidFill>
                          <a:latin typeface="Arial" panose="020B0604020202020204" pitchFamily="34" charset="0"/>
                          <a:ea typeface="Verdana" panose="020B0604030504040204" pitchFamily="34" charset="0"/>
                          <a:cs typeface="Arial" panose="020B0604020202020204" pitchFamily="34" charset="0"/>
                        </a:rPr>
                        <a:t>courage</a:t>
                      </a: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 to challenge the stigma, </a:t>
                      </a:r>
                      <a:r>
                        <a:rPr lang="en-US" sz="1100" i="1" baseline="0" dirty="0">
                          <a:solidFill>
                            <a:schemeClr val="tx1"/>
                          </a:solidFill>
                          <a:latin typeface="Arial" panose="020B0604020202020204" pitchFamily="34" charset="0"/>
                          <a:ea typeface="Verdana" panose="020B0604030504040204" pitchFamily="34" charset="0"/>
                          <a:cs typeface="Arial" panose="020B0604020202020204" pitchFamily="34" charset="0"/>
                        </a:rPr>
                        <a:t>curiosity</a:t>
                      </a: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 to learn more about mental health, or on </a:t>
                      </a:r>
                      <a:r>
                        <a:rPr lang="en-US" sz="1100" i="1" baseline="0" dirty="0">
                          <a:solidFill>
                            <a:schemeClr val="tx1"/>
                          </a:solidFill>
                          <a:latin typeface="Arial" panose="020B0604020202020204" pitchFamily="34" charset="0"/>
                          <a:ea typeface="Verdana" panose="020B0604030504040204" pitchFamily="34" charset="0"/>
                          <a:cs typeface="Arial" panose="020B0604020202020204" pitchFamily="34" charset="0"/>
                        </a:rPr>
                        <a:t>loyalty</a:t>
                      </a: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 to foster a stronger connection with a someone who is different than you. </a:t>
                      </a:r>
                      <a:endParaRPr lang="en-US" sz="1100" b="0" i="1" baseline="0"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0" i="1" baseline="0" dirty="0">
                          <a:solidFill>
                            <a:schemeClr val="tx1"/>
                          </a:solidFill>
                          <a:latin typeface="Arial" panose="020B0604020202020204" pitchFamily="34" charset="0"/>
                          <a:cs typeface="Arial" panose="020B0604020202020204" pitchFamily="34" charset="0"/>
                        </a:rPr>
                        <a:t>[</a:t>
                      </a:r>
                      <a:r>
                        <a:rPr lang="en-US" sz="1100" b="1" i="1" baseline="0" dirty="0">
                          <a:solidFill>
                            <a:schemeClr val="tx1"/>
                          </a:solidFill>
                          <a:latin typeface="Arial" panose="020B0604020202020204" pitchFamily="34" charset="0"/>
                          <a:cs typeface="Arial" panose="020B0604020202020204" pitchFamily="34" charset="0"/>
                        </a:rPr>
                        <a:t>NOTE</a:t>
                      </a:r>
                      <a:r>
                        <a:rPr lang="en-US" sz="1100" b="0" i="1" baseline="0" dirty="0">
                          <a:solidFill>
                            <a:schemeClr val="tx1"/>
                          </a:solidFill>
                          <a:latin typeface="Arial" panose="020B0604020202020204" pitchFamily="34" charset="0"/>
                          <a:cs typeface="Arial" panose="020B0604020202020204" pitchFamily="34" charset="0"/>
                        </a:rPr>
                        <a:t>: This is a natural transition to the next slide.]</a:t>
                      </a:r>
                      <a:endParaRPr lang="en-US" sz="1100" i="1" baseline="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11-B</a:t>
            </a:r>
          </a:p>
        </p:txBody>
      </p:sp>
      <p:sp>
        <p:nvSpPr>
          <p:cNvPr id="8" name="TextBox 7">
            <a:extLst>
              <a:ext uri="{FF2B5EF4-FFF2-40B4-BE49-F238E27FC236}">
                <a16:creationId xmlns:a16="http://schemas.microsoft.com/office/drawing/2014/main" id="{B2F8ABB4-A2E9-42F4-892A-31278EC810BE}"/>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AC95EE30-FAD1-8380-4B60-2D49D38ED862}"/>
              </a:ext>
            </a:extLst>
          </p:cNvPr>
          <p:cNvSpPr txBox="1"/>
          <p:nvPr/>
        </p:nvSpPr>
        <p:spPr>
          <a:xfrm>
            <a:off x="2489775" y="45758"/>
            <a:ext cx="4417536" cy="282353"/>
          </a:xfrm>
          <a:prstGeom prst="rect">
            <a:avLst/>
          </a:prstGeom>
          <a:noFill/>
        </p:spPr>
        <p:txBody>
          <a:bodyPr wrap="square" lIns="95747" tIns="47873" rIns="95747" bIns="47873" rtlCol="0">
            <a:noAutofit/>
          </a:bodyPr>
          <a:lstStyle/>
          <a:p>
            <a:pPr algn="r"/>
            <a:r>
              <a:rPr lang="en-US" sz="1100" dirty="0">
                <a:latin typeface="Arial" panose="020B0604020202020204" pitchFamily="34" charset="0"/>
                <a:cs typeface="Arial" panose="020B0604020202020204" pitchFamily="34" charset="0"/>
              </a:rPr>
              <a:t>ACE Training for Circle of Support- Fighting Stigma Module</a:t>
            </a:r>
          </a:p>
        </p:txBody>
      </p:sp>
    </p:spTree>
    <p:extLst>
      <p:ext uri="{BB962C8B-B14F-4D97-AF65-F5344CB8AC3E}">
        <p14:creationId xmlns:p14="http://schemas.microsoft.com/office/powerpoint/2010/main" val="1018458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98953467"/>
              </p:ext>
            </p:extLst>
          </p:nvPr>
        </p:nvGraphicFramePr>
        <p:xfrm>
          <a:off x="254000" y="3320205"/>
          <a:ext cx="4043177" cy="572480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493352">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Review the connection between reducing stigma and suicide prevention.</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1" i="1" strike="noStrike" kern="1200" dirty="0">
                          <a:solidFill>
                            <a:schemeClr val="tx1"/>
                          </a:solidFill>
                          <a:effectLst/>
                          <a:latin typeface="Arial" panose="020B0604020202020204" pitchFamily="34" charset="0"/>
                          <a:ea typeface="+mn-ea"/>
                          <a:cs typeface="Arial" panose="020B0604020202020204" pitchFamily="34" charset="0"/>
                        </a:rPr>
                        <a:t>[SLIDE BUILDS]</a:t>
                      </a: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586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kern="1200" dirty="0">
                          <a:solidFill>
                            <a:schemeClr val="tx1"/>
                          </a:solidFill>
                          <a:effectLst/>
                          <a:latin typeface="Arial" panose="020B0604020202020204" pitchFamily="34" charset="0"/>
                          <a:ea typeface="+mn-ea"/>
                          <a:cs typeface="Arial" panose="020B0604020202020204" pitchFamily="34" charset="0"/>
                        </a:rPr>
                        <a:t>State</a:t>
                      </a:r>
                      <a:r>
                        <a:rPr lang="en-US" sz="1100" b="1" kern="1200" baseline="0" dirty="0">
                          <a:solidFill>
                            <a:schemeClr val="tx1"/>
                          </a:solidFill>
                          <a:effectLst/>
                          <a:latin typeface="Arial" panose="020B0604020202020204" pitchFamily="34" charset="0"/>
                          <a:ea typeface="+mn-ea"/>
                          <a:cs typeface="Arial" panose="020B0604020202020204" pitchFamily="34" charset="0"/>
                        </a:rPr>
                        <a:t> that f</a:t>
                      </a:r>
                      <a:r>
                        <a:rPr lang="en-US" sz="1100" b="1" kern="1200" dirty="0">
                          <a:solidFill>
                            <a:schemeClr val="tx1"/>
                          </a:solidFill>
                          <a:effectLst/>
                          <a:latin typeface="Arial" panose="020B0604020202020204" pitchFamily="34" charset="0"/>
                          <a:ea typeface="+mn-ea"/>
                          <a:cs typeface="Arial" panose="020B0604020202020204" pitchFamily="34" charset="0"/>
                        </a:rPr>
                        <a:t>ighting stigma can</a:t>
                      </a:r>
                      <a:r>
                        <a:rPr lang="en-US" sz="1100" b="1" kern="1200" baseline="0" dirty="0">
                          <a:solidFill>
                            <a:schemeClr val="tx1"/>
                          </a:solidFill>
                          <a:effectLst/>
                          <a:latin typeface="Arial" panose="020B0604020202020204" pitchFamily="34" charset="0"/>
                          <a:ea typeface="+mn-ea"/>
                          <a:cs typeface="Arial" panose="020B0604020202020204" pitchFamily="34" charset="0"/>
                        </a:rPr>
                        <a:t> help</a:t>
                      </a:r>
                      <a:r>
                        <a:rPr lang="en-US" sz="1100" b="1" kern="1200" dirty="0">
                          <a:solidFill>
                            <a:schemeClr val="tx1"/>
                          </a:solidFill>
                          <a:effectLst/>
                          <a:latin typeface="Arial" panose="020B0604020202020204" pitchFamily="34" charset="0"/>
                          <a:ea typeface="+mn-ea"/>
                          <a:cs typeface="Arial" panose="020B0604020202020204" pitchFamily="34" charset="0"/>
                        </a:rPr>
                        <a:t> to lower the risk of suicide.</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932615">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Now, let’s take a look at the positive outcomes that can come from your efforts to fight stigma.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kern="0" dirty="0">
                          <a:solidFill>
                            <a:prstClr val="black"/>
                          </a:solidFill>
                          <a:latin typeface="Arial" panose="020B0604020202020204" pitchFamily="34" charset="0"/>
                          <a:cs typeface="Arial" panose="020B0604020202020204" pitchFamily="34" charset="0"/>
                        </a:rPr>
                        <a:t>Throughout this module,</a:t>
                      </a:r>
                      <a:r>
                        <a:rPr lang="en-US" sz="1100" b="0" kern="0" baseline="0" dirty="0">
                          <a:solidFill>
                            <a:prstClr val="black"/>
                          </a:solidFill>
                          <a:latin typeface="Arial" panose="020B0604020202020204" pitchFamily="34" charset="0"/>
                          <a:cs typeface="Arial" panose="020B0604020202020204" pitchFamily="34" charset="0"/>
                        </a:rPr>
                        <a:t> we have</a:t>
                      </a:r>
                      <a:r>
                        <a:rPr lang="en-US" sz="1100" b="0" kern="0" dirty="0">
                          <a:solidFill>
                            <a:prstClr val="black"/>
                          </a:solidFill>
                          <a:latin typeface="Arial" panose="020B0604020202020204" pitchFamily="34" charset="0"/>
                          <a:cs typeface="Arial" panose="020B0604020202020204" pitchFamily="34" charset="0"/>
                        </a:rPr>
                        <a:t> demonstrated that stigma is</a:t>
                      </a:r>
                      <a:r>
                        <a:rPr lang="en-US" sz="1100" b="0" kern="0" baseline="0" dirty="0">
                          <a:solidFill>
                            <a:prstClr val="black"/>
                          </a:solidFill>
                          <a:latin typeface="Arial" panose="020B0604020202020204" pitchFamily="34" charset="0"/>
                          <a:cs typeface="Arial" panose="020B0604020202020204" pitchFamily="34" charset="0"/>
                        </a:rPr>
                        <a:t> associated with negative outcomes to include increased risk of suicide.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kern="1200" dirty="0">
                          <a:solidFill>
                            <a:schemeClr val="tx1"/>
                          </a:solidFill>
                          <a:effectLst/>
                          <a:latin typeface="Arial" panose="020B0604020202020204" pitchFamily="34" charset="0"/>
                          <a:ea typeface="+mn-ea"/>
                          <a:cs typeface="Arial" panose="020B0604020202020204" pitchFamily="34" charset="0"/>
                        </a:rPr>
                        <a:t>Fighting stigma can,</a:t>
                      </a:r>
                      <a:r>
                        <a:rPr lang="en-US" sz="1100" kern="1200" baseline="0" dirty="0">
                          <a:solidFill>
                            <a:schemeClr val="tx1"/>
                          </a:solidFill>
                          <a:effectLst/>
                          <a:latin typeface="Arial" panose="020B0604020202020204" pitchFamily="34" charset="0"/>
                          <a:ea typeface="+mn-ea"/>
                          <a:cs typeface="Arial" panose="020B0604020202020204" pitchFamily="34" charset="0"/>
                        </a:rPr>
                        <a:t> therefore, help</a:t>
                      </a:r>
                      <a:r>
                        <a:rPr lang="en-US" sz="1100" kern="1200" dirty="0">
                          <a:solidFill>
                            <a:schemeClr val="tx1"/>
                          </a:solidFill>
                          <a:effectLst/>
                          <a:latin typeface="Arial" panose="020B0604020202020204" pitchFamily="34" charset="0"/>
                          <a:ea typeface="+mn-ea"/>
                          <a:cs typeface="Arial" panose="020B0604020202020204" pitchFamily="34" charset="0"/>
                        </a:rPr>
                        <a:t> to lower the risk of suicide.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54164">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Use the image to demonstrate the positive impact of fighting the stigma and how it can contribute to a lower risk of suicide.</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165378666"/>
                  </a:ext>
                </a:extLst>
              </a:tr>
              <a:tr h="554164">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i="1" kern="1200" dirty="0">
                          <a:solidFill>
                            <a:schemeClr val="tx1"/>
                          </a:solidFill>
                          <a:effectLst/>
                          <a:latin typeface="Arial" panose="020B0604020202020204" pitchFamily="34" charset="0"/>
                          <a:ea typeface="+mn-ea"/>
                          <a:cs typeface="Arial" panose="020B0604020202020204" pitchFamily="34" charset="0"/>
                        </a:rPr>
                        <a:t>[CLICK TO ADVANCE]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kern="1200" dirty="0">
                          <a:solidFill>
                            <a:schemeClr val="tx1"/>
                          </a:solidFill>
                          <a:effectLst/>
                          <a:latin typeface="Arial" panose="020B0604020202020204" pitchFamily="34" charset="0"/>
                          <a:ea typeface="+mn-ea"/>
                          <a:cs typeface="Arial" panose="020B0604020202020204" pitchFamily="34" charset="0"/>
                        </a:rPr>
                        <a:t>Stigma is disrespectful; actively</a:t>
                      </a:r>
                      <a:r>
                        <a:rPr lang="en-US" sz="1100" b="0" kern="1200" baseline="0" dirty="0">
                          <a:solidFill>
                            <a:schemeClr val="tx1"/>
                          </a:solidFill>
                          <a:effectLst/>
                          <a:latin typeface="Arial" panose="020B0604020202020204" pitchFamily="34" charset="0"/>
                          <a:ea typeface="+mn-ea"/>
                          <a:cs typeface="Arial" panose="020B0604020202020204" pitchFamily="34" charset="0"/>
                        </a:rPr>
                        <a:t> fighting stigma with tactics such as learning, connecting, and challenging shows that you will not tolerate disrespect within the community. It shows that you CARE.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kern="1200" baseline="0" dirty="0">
                          <a:solidFill>
                            <a:schemeClr val="tx1"/>
                          </a:solidFill>
                          <a:effectLst/>
                          <a:latin typeface="Arial" panose="020B0604020202020204" pitchFamily="34" charset="0"/>
                          <a:ea typeface="+mn-ea"/>
                          <a:cs typeface="Arial" panose="020B0604020202020204" pitchFamily="34" charset="0"/>
                        </a:rPr>
                        <a:t>When you know someone cares, you are more apt to trust them.</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kern="0" dirty="0">
                          <a:solidFill>
                            <a:schemeClr val="tx1"/>
                          </a:solidFill>
                          <a:latin typeface="Arial" panose="020B0604020202020204" pitchFamily="34" charset="0"/>
                          <a:cs typeface="Arial" panose="020B0604020202020204" pitchFamily="34" charset="0"/>
                        </a:rPr>
                        <a:t>A family or community </a:t>
                      </a:r>
                      <a:r>
                        <a:rPr lang="en-US" sz="1100" b="0" kern="0" dirty="0">
                          <a:solidFill>
                            <a:prstClr val="black"/>
                          </a:solidFill>
                          <a:latin typeface="Arial" panose="020B0604020202020204" pitchFamily="34" charset="0"/>
                          <a:cs typeface="Arial" panose="020B0604020202020204" pitchFamily="34" charset="0"/>
                        </a:rPr>
                        <a:t>with members who can </a:t>
                      </a:r>
                      <a:br>
                        <a:rPr lang="en-US" sz="1100" b="0" kern="0" dirty="0">
                          <a:solidFill>
                            <a:prstClr val="black"/>
                          </a:solidFill>
                          <a:latin typeface="Arial" panose="020B0604020202020204" pitchFamily="34" charset="0"/>
                          <a:cs typeface="Arial" panose="020B0604020202020204" pitchFamily="34" charset="0"/>
                        </a:rPr>
                      </a:br>
                      <a:r>
                        <a:rPr lang="en-US" sz="1100" b="0" kern="0" dirty="0">
                          <a:solidFill>
                            <a:prstClr val="black"/>
                          </a:solidFill>
                          <a:latin typeface="Arial" panose="020B0604020202020204" pitchFamily="34" charset="0"/>
                          <a:cs typeface="Arial" panose="020B0604020202020204" pitchFamily="34" charset="0"/>
                        </a:rPr>
                        <a:t>trust one another will naturally help to improve </a:t>
                      </a:r>
                      <a:br>
                        <a:rPr lang="en-US" sz="1100" b="0" kern="0" dirty="0">
                          <a:solidFill>
                            <a:prstClr val="black"/>
                          </a:solidFill>
                          <a:latin typeface="Arial" panose="020B0604020202020204" pitchFamily="34" charset="0"/>
                          <a:cs typeface="Arial" panose="020B0604020202020204" pitchFamily="34" charset="0"/>
                        </a:rPr>
                      </a:br>
                      <a:r>
                        <a:rPr lang="en-US" sz="1100" b="0" kern="0" dirty="0">
                          <a:solidFill>
                            <a:prstClr val="black"/>
                          </a:solidFill>
                          <a:latin typeface="Arial" panose="020B0604020202020204" pitchFamily="34" charset="0"/>
                          <a:cs typeface="Arial" panose="020B0604020202020204" pitchFamily="34" charset="0"/>
                        </a:rPr>
                        <a:t>cohesion and relationships.</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3173558"/>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12-A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Isosceles Triangle 9"/>
          <p:cNvSpPr/>
          <p:nvPr/>
        </p:nvSpPr>
        <p:spPr>
          <a:xfrm rot="5400000">
            <a:off x="4056394"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B230B1D-1255-438A-AD31-5E8CD2356A0D}"/>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BC6E981F-90DE-E7DA-EC72-43DC4EBD463F}"/>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Fighting Stigma Module</a:t>
            </a:r>
          </a:p>
        </p:txBody>
      </p:sp>
    </p:spTree>
    <p:extLst>
      <p:ext uri="{BB962C8B-B14F-4D97-AF65-F5344CB8AC3E}">
        <p14:creationId xmlns:p14="http://schemas.microsoft.com/office/powerpoint/2010/main" val="6099917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261202989"/>
              </p:ext>
            </p:extLst>
          </p:nvPr>
        </p:nvGraphicFramePr>
        <p:xfrm>
          <a:off x="198437" y="384639"/>
          <a:ext cx="4114800" cy="3742861"/>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634536">
                <a:tc>
                  <a:txBody>
                    <a:bodyPr/>
                    <a:lstStyle/>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Higher levels of cohesion can lead people to be less tolerant of stigmatizing behavior, resulting in higher rates of help-seeking and fewer barriers to care.</a:t>
                      </a:r>
                      <a:endParaRPr lang="en-US" sz="1100" b="0" kern="0" dirty="0">
                        <a:solidFill>
                          <a:prstClr val="black"/>
                        </a:solidFill>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Furthermore,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a group of people – whether that is a family, a community, or an Army unit – has strong relationships, trust, and cohesion, it enhances the ability of its members to successfully Ask, Care, Escort and take action, all crucial steps in the ACE process.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baseline="0" dirty="0">
                          <a:solidFill>
                            <a:schemeClr val="tx1"/>
                          </a:solidFill>
                          <a:latin typeface="Arial" panose="020B0604020202020204" pitchFamily="34" charset="0"/>
                          <a:cs typeface="Arial" panose="020B0604020202020204" pitchFamily="34" charset="0"/>
                        </a:rPr>
                        <a:t>By fighting the stigma with effective tactics, you are doing your part to positively affect the suicide prevention efforts within your family, your community, and within the Army as a whole, and help to lower the risk of suicide.</a:t>
                      </a:r>
                      <a:endParaRPr lang="en-US" sz="1100" i="1" baseline="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4821">
                <a:tc>
                  <a:txBody>
                    <a:bodyPr/>
                    <a:lstStyle/>
                    <a:p>
                      <a:pPr algn="ctr">
                        <a:spcBef>
                          <a:spcPts val="0"/>
                        </a:spcBef>
                        <a:spcAft>
                          <a:spcPts val="600"/>
                        </a:spcAft>
                      </a:pPr>
                      <a:r>
                        <a:rPr lang="en-US" sz="1100" b="1" baseline="0" dirty="0">
                          <a:solidFill>
                            <a:schemeClr val="tx1"/>
                          </a:solidFill>
                          <a:latin typeface="Arial" panose="020B0604020202020204" pitchFamily="34" charset="0"/>
                          <a:cs typeface="Arial" panose="020B0604020202020204" pitchFamily="34" charset="0"/>
                        </a:rPr>
                        <a:t>3.</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400919441"/>
                  </a:ext>
                </a:extLst>
              </a:tr>
              <a:tr h="634536">
                <a:tc>
                  <a:txBody>
                    <a:bodyPr/>
                    <a:lstStyle/>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Now that we’ve discussed stigma, its impact, and ways to fight against it, let’s talk about your next steps.</a:t>
                      </a: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3349854"/>
                  </a:ext>
                </a:extLst>
              </a:tr>
            </a:tbl>
          </a:graphicData>
        </a:graphic>
      </p:graphicFrame>
      <p:sp>
        <p:nvSpPr>
          <p:cNvPr id="5" name="Rectangle 4"/>
          <p:cNvSpPr/>
          <p:nvPr/>
        </p:nvSpPr>
        <p:spPr>
          <a:xfrm>
            <a:off x="4059936" y="8612501"/>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12</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8" name="TextBox 7">
            <a:extLst>
              <a:ext uri="{FF2B5EF4-FFF2-40B4-BE49-F238E27FC236}">
                <a16:creationId xmlns:a16="http://schemas.microsoft.com/office/drawing/2014/main" id="{41F02984-A0F7-48CD-ADE0-D43CA5FE3A2C}"/>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BA694321-970D-5F5B-5814-447C997E57BD}"/>
              </a:ext>
            </a:extLst>
          </p:cNvPr>
          <p:cNvSpPr txBox="1"/>
          <p:nvPr/>
        </p:nvSpPr>
        <p:spPr>
          <a:xfrm>
            <a:off x="2489775" y="45758"/>
            <a:ext cx="4417536" cy="282353"/>
          </a:xfrm>
          <a:prstGeom prst="rect">
            <a:avLst/>
          </a:prstGeom>
          <a:noFill/>
        </p:spPr>
        <p:txBody>
          <a:bodyPr wrap="square" lIns="95747" tIns="47873" rIns="95747" bIns="47873" rtlCol="0">
            <a:noAutofit/>
          </a:bodyPr>
          <a:lstStyle/>
          <a:p>
            <a:pPr algn="r"/>
            <a:r>
              <a:rPr lang="en-US" sz="1100" dirty="0">
                <a:latin typeface="Arial" panose="020B0604020202020204" pitchFamily="34" charset="0"/>
                <a:cs typeface="Arial" panose="020B0604020202020204" pitchFamily="34" charset="0"/>
              </a:rPr>
              <a:t>ACE Training for Circle of Support- Fighting Stigma Module</a:t>
            </a:r>
          </a:p>
        </p:txBody>
      </p:sp>
    </p:spTree>
    <p:extLst>
      <p:ext uri="{BB962C8B-B14F-4D97-AF65-F5344CB8AC3E}">
        <p14:creationId xmlns:p14="http://schemas.microsoft.com/office/powerpoint/2010/main" val="42579629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1412950734"/>
              </p:ext>
            </p:extLst>
          </p:nvPr>
        </p:nvGraphicFramePr>
        <p:xfrm>
          <a:off x="254000" y="3320205"/>
          <a:ext cx="4043177" cy="5224836"/>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493352">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Ask participants to consider their next steps in implementing what they’ve gained from today’s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training and encourage them to talk about suicide prevention with others.</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586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participants to identify one thing to implement from today’s training in the next week or two that can help lower the risk of suicide.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932615">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Throughout a typical day or week, you have many opportunities to apply what you’ve learned today.</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Based on what we’ve covered today, what is one thing you plan to do within the next week or two that can help lower the risk of suicide with those in your Circle of Support?</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 Encourage participants to consider specific, tangible actions. Examples may include</a:t>
                      </a:r>
                    </a:p>
                    <a:p>
                      <a:pPr marL="288925" marR="0" lvl="0" indent="-11271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speaking up when I recognize stigmatizing words or behaviors</a:t>
                      </a:r>
                    </a:p>
                    <a:p>
                      <a:pPr marL="288925" marR="0" lvl="0" indent="-11271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educating myself more about mental health and the benefits of utilizing mental health services</a:t>
                      </a:r>
                    </a:p>
                    <a:p>
                      <a:pPr marL="288925" marR="0" lvl="0" indent="-11271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drawing on one of my personal values when tempted to avoid uncomfortable conversations or needing to use one of the stigma-fighting tactics</a:t>
                      </a:r>
                    </a:p>
                    <a:p>
                      <a:pPr marL="288925" marR="0" lvl="0" indent="-11271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inviting a friend or family member over for dinner.]</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13-A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Isosceles Triangle 9"/>
          <p:cNvSpPr/>
          <p:nvPr/>
        </p:nvSpPr>
        <p:spPr>
          <a:xfrm rot="5400000">
            <a:off x="4056394"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B230B1D-1255-438A-AD31-5E8CD2356A0D}"/>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BC6E981F-90DE-E7DA-EC72-43DC4EBD463F}"/>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Fighting Stigma Module</a:t>
            </a:r>
          </a:p>
        </p:txBody>
      </p:sp>
    </p:spTree>
    <p:extLst>
      <p:ext uri="{BB962C8B-B14F-4D97-AF65-F5344CB8AC3E}">
        <p14:creationId xmlns:p14="http://schemas.microsoft.com/office/powerpoint/2010/main" val="40894013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645327880"/>
              </p:ext>
            </p:extLst>
          </p:nvPr>
        </p:nvGraphicFramePr>
        <p:xfrm>
          <a:off x="198437" y="384639"/>
          <a:ext cx="4114800" cy="5848912"/>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63453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Encourage participants to talk to their Soldier and to members of their Circle of Support about effective strategies to prevent suicide.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497517306"/>
                  </a:ext>
                </a:extLst>
              </a:tr>
              <a:tr h="634536">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[CLICK TO ADVANCE]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Preventing suicide requires taking proactive steps.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 addition to the plans you all have just shared, here are some proactive steps you might consider taking with your Soldier and other members within your Circle of Support:</a:t>
                      </a:r>
                    </a:p>
                    <a:p>
                      <a:pPr marL="461963"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openly discuss benefits of utilizing professional resources for support through life’s challenges</a:t>
                      </a:r>
                    </a:p>
                    <a:p>
                      <a:pPr marL="461963"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be open-minded and willing to have your beliefs challenged by new information and new circumstances</a:t>
                      </a:r>
                    </a:p>
                    <a:p>
                      <a:pPr marL="461963"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together, learn about various resources as well as solutions for people facing barriers to care so that you can share accurate, helpful information with others</a:t>
                      </a:r>
                    </a:p>
                    <a:p>
                      <a:pPr marL="461963"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who they feel most comfortable talking with if there is ever a concern or moment of crisis, and share that same information with them about you</a:t>
                      </a:r>
                    </a:p>
                    <a:p>
                      <a:pPr marL="461963"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they are facing a challenge, encourage them to use resources proactively such as when there is even a hint of concern rather than waiting until it’s a crisis situation, and you yourself seeking help early and proactively to role model this proactive and preventative behavior</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This is a natural transition to the next slide.]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059936" y="8612501"/>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13-B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1F02984-A0F7-48CD-ADE0-D43CA5FE3A2C}"/>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BA694321-970D-5F5B-5814-447C997E57BD}"/>
              </a:ext>
            </a:extLst>
          </p:cNvPr>
          <p:cNvSpPr txBox="1"/>
          <p:nvPr/>
        </p:nvSpPr>
        <p:spPr>
          <a:xfrm>
            <a:off x="2489775" y="45758"/>
            <a:ext cx="4417536" cy="282353"/>
          </a:xfrm>
          <a:prstGeom prst="rect">
            <a:avLst/>
          </a:prstGeom>
          <a:noFill/>
        </p:spPr>
        <p:txBody>
          <a:bodyPr wrap="square" lIns="95747" tIns="47873" rIns="95747" bIns="47873" rtlCol="0">
            <a:noAutofit/>
          </a:bodyPr>
          <a:lstStyle/>
          <a:p>
            <a:pPr algn="r"/>
            <a:r>
              <a:rPr lang="en-US" sz="1100" dirty="0">
                <a:latin typeface="Arial" panose="020B0604020202020204" pitchFamily="34" charset="0"/>
                <a:cs typeface="Arial" panose="020B0604020202020204" pitchFamily="34" charset="0"/>
              </a:rPr>
              <a:t>ACE Training for Circle of Support- Fighting Stigma Module</a:t>
            </a:r>
          </a:p>
        </p:txBody>
      </p:sp>
    </p:spTree>
    <p:extLst>
      <p:ext uri="{BB962C8B-B14F-4D97-AF65-F5344CB8AC3E}">
        <p14:creationId xmlns:p14="http://schemas.microsoft.com/office/powerpoint/2010/main" val="8005170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564901257"/>
              </p:ext>
            </p:extLst>
          </p:nvPr>
        </p:nvGraphicFramePr>
        <p:xfrm>
          <a:off x="192589" y="3257839"/>
          <a:ext cx="4043177" cy="6046584"/>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656372">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Recognize that reducing stigma is everyone’s responsibility, and thank participants for attending. </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569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solidFill>
                            <a:schemeClr val="tx1"/>
                          </a:solidFill>
                          <a:latin typeface="Arial" panose="020B0604020202020204" pitchFamily="34" charset="0"/>
                          <a:cs typeface="Arial" panose="020B0604020202020204" pitchFamily="34" charset="0"/>
                        </a:rPr>
                        <a:t>Empower participants to commit</a:t>
                      </a:r>
                      <a:r>
                        <a:rPr lang="en-US" sz="1100" b="1" baseline="0" dirty="0">
                          <a:solidFill>
                            <a:schemeClr val="tx1"/>
                          </a:solidFill>
                          <a:latin typeface="Arial" panose="020B0604020202020204" pitchFamily="34" charset="0"/>
                          <a:cs typeface="Arial" panose="020B0604020202020204" pitchFamily="34" charset="0"/>
                        </a:rPr>
                        <a:t> to fighting the stigma within themselves and their communities to help mitigate the risk of suicide.</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53258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kern="1200" dirty="0">
                          <a:solidFill>
                            <a:schemeClr val="tx1"/>
                          </a:solidFill>
                          <a:effectLst/>
                          <a:latin typeface="Arial" panose="020B0604020202020204" pitchFamily="34" charset="0"/>
                          <a:ea typeface="+mn-ea"/>
                          <a:cs typeface="Arial" panose="020B0604020202020204" pitchFamily="34" charset="0"/>
                        </a:rPr>
                        <a:t>After today’s session,</a:t>
                      </a:r>
                      <a:r>
                        <a:rPr lang="en-US" sz="1100" kern="1200" baseline="0" dirty="0">
                          <a:solidFill>
                            <a:schemeClr val="tx1"/>
                          </a:solidFill>
                          <a:effectLst/>
                          <a:latin typeface="Arial" panose="020B0604020202020204" pitchFamily="34" charset="0"/>
                          <a:ea typeface="+mn-ea"/>
                          <a:cs typeface="Arial" panose="020B0604020202020204" pitchFamily="34" charset="0"/>
                        </a:rPr>
                        <a:t> you should now know more about stigma and its negative impact on individuals, families, and communities, to include the Army. You may also be more aware of tactics that can be used to help fight the stigma and aid the suicide prevention efforts of your family, communities, and the Army.</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kern="1200" baseline="0" dirty="0">
                          <a:solidFill>
                            <a:schemeClr val="tx1"/>
                          </a:solidFill>
                          <a:effectLst/>
                          <a:latin typeface="Arial" panose="020B0604020202020204" pitchFamily="34" charset="0"/>
                          <a:ea typeface="+mn-ea"/>
                          <a:cs typeface="Arial" panose="020B0604020202020204" pitchFamily="34" charset="0"/>
                        </a:rPr>
                        <a:t>It might be helpful for you to know that Army policies are changing to be more supportive of Soldiers getting the help they need, but true change happens at the personal level.</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Take the knowledge you’ve received to help sustain and improve the culture within your family and communities as it pertains to help-seeking behavior and mitigating risk of suicide.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kern="1200" baseline="0" dirty="0">
                          <a:solidFill>
                            <a:schemeClr val="tx1"/>
                          </a:solidFill>
                          <a:effectLst/>
                          <a:latin typeface="Arial" panose="020B0604020202020204" pitchFamily="34" charset="0"/>
                          <a:ea typeface="+mn-ea"/>
                          <a:cs typeface="Arial" panose="020B0604020202020204" pitchFamily="34" charset="0"/>
                        </a:rPr>
                        <a:t>Commit to the stigma-fighting actions you established a few moments ago.</a:t>
                      </a:r>
                      <a:endParaRPr lang="en-US" sz="1100" dirty="0">
                        <a:solidFill>
                          <a:schemeClr val="tx1"/>
                        </a:solidFill>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kern="0" dirty="0">
                          <a:solidFill>
                            <a:schemeClr val="tx1"/>
                          </a:solidFill>
                          <a:latin typeface="Arial" panose="020B0604020202020204" pitchFamily="34" charset="0"/>
                          <a:cs typeface="Arial" panose="020B0604020202020204" pitchFamily="34" charset="0"/>
                        </a:rPr>
                        <a:t>Each individual has the responsibility and the power to make a positive difference. Be the difference with your Soldier, friend, family member, and neighbor.</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endParaRPr lang="en-US" sz="11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endParaRPr lang="en-US" sz="1100"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endParaRPr lang="en-US" sz="1100" kern="1200" dirty="0">
                        <a:solidFill>
                          <a:schemeClr val="tx1"/>
                        </a:solidFill>
                        <a:effectLst/>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14-A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F54480E-F526-40D6-A47E-A35EC3524716}"/>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3" name="Isosceles Triangle 2">
            <a:extLst>
              <a:ext uri="{FF2B5EF4-FFF2-40B4-BE49-F238E27FC236}">
                <a16:creationId xmlns:a16="http://schemas.microsoft.com/office/drawing/2014/main" id="{BEC1463F-0075-3853-785F-8988FF50CA86}"/>
              </a:ext>
            </a:extLst>
          </p:cNvPr>
          <p:cNvSpPr/>
          <p:nvPr/>
        </p:nvSpPr>
        <p:spPr>
          <a:xfrm rot="5400000">
            <a:off x="4056394"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DFDD6F7-C60A-6412-2FD4-96CECDFC0A51}"/>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Fighting Stigma Module</a:t>
            </a:r>
          </a:p>
        </p:txBody>
      </p:sp>
    </p:spTree>
    <p:extLst>
      <p:ext uri="{BB962C8B-B14F-4D97-AF65-F5344CB8AC3E}">
        <p14:creationId xmlns:p14="http://schemas.microsoft.com/office/powerpoint/2010/main" val="514500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693297894"/>
              </p:ext>
            </p:extLst>
          </p:nvPr>
        </p:nvGraphicFramePr>
        <p:xfrm>
          <a:off x="167441" y="384639"/>
          <a:ext cx="4114800" cy="1177666"/>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48881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Thank participants for attending.</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180783384"/>
                  </a:ext>
                </a:extLst>
              </a:tr>
              <a:tr h="6345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Lastly, thank you for attending today’s training. Your participation is evidence of your support and care for your Soldier and others in your Circle of Support. </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059936" y="8612501"/>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14-B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1F02984-A0F7-48CD-ADE0-D43CA5FE3A2C}"/>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5"/>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400" kern="0" dirty="0">
              <a:solidFill>
                <a:prstClr val="black"/>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2" name="Rectangle 1">
            <a:extLst>
              <a:ext uri="{FF2B5EF4-FFF2-40B4-BE49-F238E27FC236}">
                <a16:creationId xmlns:a16="http://schemas.microsoft.com/office/drawing/2014/main" id="{94C23544-481F-A863-1365-2B57E88B238F}"/>
              </a:ext>
            </a:extLst>
          </p:cNvPr>
          <p:cNvSpPr/>
          <p:nvPr/>
        </p:nvSpPr>
        <p:spPr>
          <a:xfrm>
            <a:off x="3651588" y="8609352"/>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972D387-023A-D153-414B-E96C3A3C5C9C}"/>
              </a:ext>
            </a:extLst>
          </p:cNvPr>
          <p:cNvSpPr txBox="1"/>
          <p:nvPr/>
        </p:nvSpPr>
        <p:spPr>
          <a:xfrm>
            <a:off x="2489775" y="45758"/>
            <a:ext cx="4417536" cy="282353"/>
          </a:xfrm>
          <a:prstGeom prst="rect">
            <a:avLst/>
          </a:prstGeom>
          <a:noFill/>
        </p:spPr>
        <p:txBody>
          <a:bodyPr wrap="square" lIns="95747" tIns="47873" rIns="95747" bIns="47873" rtlCol="0">
            <a:noAutofit/>
          </a:bodyPr>
          <a:lstStyle/>
          <a:p>
            <a:pPr algn="r"/>
            <a:r>
              <a:rPr lang="en-US" sz="1100" dirty="0">
                <a:latin typeface="Arial" panose="020B0604020202020204" pitchFamily="34" charset="0"/>
                <a:cs typeface="Arial" panose="020B0604020202020204" pitchFamily="34" charset="0"/>
              </a:rPr>
              <a:t>ACE Training for Circle of Support- Fighting Stigma Module</a:t>
            </a:r>
          </a:p>
        </p:txBody>
      </p:sp>
    </p:spTree>
    <p:extLst>
      <p:ext uri="{BB962C8B-B14F-4D97-AF65-F5344CB8AC3E}">
        <p14:creationId xmlns:p14="http://schemas.microsoft.com/office/powerpoint/2010/main" val="713876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ii</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2" name="TextBox 1">
            <a:extLst>
              <a:ext uri="{FF2B5EF4-FFF2-40B4-BE49-F238E27FC236}">
                <a16:creationId xmlns:a16="http://schemas.microsoft.com/office/drawing/2014/main" id="{DAB7E92E-9266-9CDA-F7D2-8FE13441DDB0}"/>
              </a:ext>
            </a:extLst>
          </p:cNvPr>
          <p:cNvSpPr txBox="1"/>
          <p:nvPr/>
        </p:nvSpPr>
        <p:spPr>
          <a:xfrm>
            <a:off x="509536" y="1400140"/>
            <a:ext cx="5889232" cy="6929321"/>
          </a:xfrm>
          <a:prstGeom prst="rect">
            <a:avLst/>
          </a:prstGeom>
          <a:noFill/>
        </p:spPr>
        <p:txBody>
          <a:bodyPr wrap="square" lIns="95747" tIns="47873" rIns="95747" bIns="47873">
            <a:spAutoFit/>
          </a:bodyPr>
          <a:lstStyle/>
          <a:p>
            <a:r>
              <a:rPr lang="en-US" sz="1200" b="1" u="sng" dirty="0">
                <a:latin typeface="Arial 12"/>
              </a:rPr>
              <a:t>Cohesive efforts</a:t>
            </a:r>
            <a:r>
              <a:rPr lang="en-US" sz="1200" b="1" dirty="0">
                <a:latin typeface="Arial 12"/>
              </a:rPr>
              <a:t>:</a:t>
            </a:r>
            <a:r>
              <a:rPr lang="en-US" sz="1200" dirty="0">
                <a:latin typeface="Arial 12"/>
              </a:rPr>
              <a:t> This ACE module resembles the content and format of the ACE Base module for Soldiers but has been tailored for members of a Soldier’s Circle of Support (e.g., spouse, significant other, parent(s), siblings, extended family, friends, mentors). It is strongly recommended that this training be offered around the same time frame that their Soldiers receive the ACE Unit Training. According to </a:t>
            </a:r>
            <a:r>
              <a:rPr lang="en-US" sz="1200" dirty="0">
                <a:latin typeface="Arial" panose="020B0604020202020204" pitchFamily="34" charset="0"/>
                <a:cs typeface="Arial" panose="020B0604020202020204" pitchFamily="34" charset="0"/>
              </a:rPr>
              <a:t>AR 600-63</a:t>
            </a:r>
            <a:r>
              <a:rPr lang="en-US" sz="1200" dirty="0">
                <a:latin typeface="Arial 12"/>
              </a:rPr>
              <a:t>, ACE suicide prevention and intervention training must be offered to Circle of Support members on an annual basis. </a:t>
            </a:r>
          </a:p>
          <a:p>
            <a:endParaRPr lang="en-US" sz="1200" dirty="0">
              <a:latin typeface="Arial 12"/>
            </a:endParaRPr>
          </a:p>
          <a:p>
            <a:r>
              <a:rPr lang="en-US" sz="1200" dirty="0">
                <a:latin typeface="Arial 12"/>
              </a:rPr>
              <a:t>A majority of the examples, discussions, and activities are focused on how a Circle of Support member might apply ACE concepts with their Soldier. The Soldier-focused examples are not to discount the importance of other people (e.g., family members, friends) or relationships that participants have with others; instead, it is done intentionally to keep the training focused on similar learning concepts. Also, it is the most universally relevant focus given every participant attending is there due to having vested interest in a Soldier. </a:t>
            </a:r>
          </a:p>
          <a:p>
            <a:pPr>
              <a:spcBef>
                <a:spcPts val="0"/>
              </a:spcBef>
            </a:pPr>
            <a:endParaRPr lang="en-US" sz="1200" dirty="0">
              <a:latin typeface="Arial 12"/>
            </a:endParaRPr>
          </a:p>
          <a:p>
            <a:r>
              <a:rPr lang="en-US" sz="1200" b="1" u="sng" dirty="0">
                <a:latin typeface="Arial" panose="020B0604020202020204" pitchFamily="34" charset="0"/>
                <a:cs typeface="Arial" panose="020B0604020202020204" pitchFamily="34" charset="0"/>
              </a:rPr>
              <a:t>Facilitated discussion and engagement</a:t>
            </a:r>
            <a:r>
              <a:rPr lang="en-US" sz="1200" b="1"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 This training is designed to be facilitated by a single instructor and delivered in an interactive, discussion-based format (rather than conventional lecture or didactic format). Because this module utilizes group interaction, it is highly recommended that it be led by an instructor who is able and willing to elicit participant engagement through facilitating meaningful discussions and practical exercises. </a:t>
            </a:r>
            <a:r>
              <a:rPr lang="en-US" sz="1200" dirty="0">
                <a:latin typeface="Arial 12"/>
              </a:rPr>
              <a:t>The practical exercises are essential in allowing participants the opportunity to try out the </a:t>
            </a:r>
            <a:r>
              <a:rPr lang="en-US" sz="1200" dirty="0">
                <a:latin typeface="Arial" panose="020B0604020202020204" pitchFamily="34" charset="0"/>
                <a:cs typeface="Arial" panose="020B0604020202020204" pitchFamily="34" charset="0"/>
              </a:rPr>
              <a:t>Ask, Care, Escort process </a:t>
            </a:r>
            <a:r>
              <a:rPr lang="en-US" sz="1200" dirty="0">
                <a:latin typeface="Arial 12"/>
              </a:rPr>
              <a:t>strategies in a safe, non-threatening environment and develop competence and confidence to use the strategies in real-life scenarios.</a:t>
            </a:r>
            <a:r>
              <a:rPr lang="en-US" sz="1200" dirty="0">
                <a:latin typeface="Arial" panose="020B0604020202020204" pitchFamily="34" charset="0"/>
                <a:cs typeface="Arial" panose="020B0604020202020204" pitchFamily="34" charset="0"/>
              </a:rPr>
              <a:t> </a:t>
            </a:r>
          </a:p>
          <a:p>
            <a:endParaRPr lang="en-US" sz="1200" u="sng" dirty="0">
              <a:latin typeface="Arial" panose="020B0604020202020204" pitchFamily="34" charset="0"/>
              <a:cs typeface="Arial" panose="020B0604020202020204" pitchFamily="34" charset="0"/>
            </a:endParaRPr>
          </a:p>
          <a:p>
            <a:r>
              <a:rPr lang="en-US" sz="1200" b="1" u="sng" dirty="0">
                <a:latin typeface="Arial" panose="020B0604020202020204" pitchFamily="34" charset="0"/>
                <a:cs typeface="Arial" panose="020B0604020202020204" pitchFamily="34" charset="0"/>
              </a:rPr>
              <a:t>Delivered in-person to small groups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The ACE training for Circle of Support is intended to be delivered in person and it is highly recommended that this training be conducted with small groups (fewer than 40). In-person training allows for optimal engagement and also fosters relationship building amidst the participants. For example, </a:t>
            </a:r>
            <a:r>
              <a:rPr lang="en-US" sz="1200" dirty="0">
                <a:latin typeface="Arial 12"/>
              </a:rPr>
              <a:t>new friendships and support networks may be established among those attending this class. However, there may be circumstances that warrant a virtual training option in order to be realistic and inclusive to all Circle of Support members who wish to participate (e.g., Circle of Support members being geographically scattered, child-care constraints, work schedules). Trainers and command teams are advised to use their discretion to determine the best mode of delivery without compromising its value.</a:t>
            </a:r>
          </a:p>
        </p:txBody>
      </p:sp>
      <p:sp>
        <p:nvSpPr>
          <p:cNvPr id="3" name="Rectangle 2">
            <a:extLst>
              <a:ext uri="{FF2B5EF4-FFF2-40B4-BE49-F238E27FC236}">
                <a16:creationId xmlns:a16="http://schemas.microsoft.com/office/drawing/2014/main" id="{2C6E871C-F67D-4C06-F529-4E50AD26DADC}"/>
              </a:ext>
            </a:extLst>
          </p:cNvPr>
          <p:cNvSpPr/>
          <p:nvPr/>
        </p:nvSpPr>
        <p:spPr>
          <a:xfrm>
            <a:off x="509537" y="781086"/>
            <a:ext cx="5889232" cy="380578"/>
          </a:xfrm>
          <a:prstGeom prst="rect">
            <a:avLst/>
          </a:prstGeom>
          <a:solidFill>
            <a:srgbClr val="FFCC00"/>
          </a:solidFill>
          <a:ln w="25400" cap="flat" cmpd="sng" algn="ctr">
            <a:solidFill>
              <a:srgbClr val="00956F"/>
            </a:solidFill>
            <a:prstDash val="solid"/>
            <a:miter lim="800000"/>
          </a:ln>
          <a:effectLst/>
        </p:spPr>
        <p:txBody>
          <a:bodyPr lIns="100236" tIns="50117" rIns="100236" bIns="50117" rtlCol="0" anchor="ctr"/>
          <a:lstStyle/>
          <a:p>
            <a:pPr algn="ctr" defTabSz="1002565" fontAlgn="base">
              <a:spcBef>
                <a:spcPct val="0"/>
              </a:spcBef>
              <a:spcAft>
                <a:spcPct val="0"/>
              </a:spcAft>
              <a:defRPr/>
            </a:pPr>
            <a:r>
              <a:rPr lang="en-US" sz="1400" b="1" kern="0" dirty="0">
                <a:solidFill>
                  <a:prstClr val="black"/>
                </a:solidFill>
                <a:latin typeface="Arial" panose="020B0604020202020204" pitchFamily="34" charset="0"/>
                <a:ea typeface="Verdana" panose="020B0604030504040204" pitchFamily="34" charset="0"/>
                <a:cs typeface="Arial" panose="020B0604020202020204" pitchFamily="34" charset="0"/>
              </a:rPr>
              <a:t>Intent</a:t>
            </a:r>
          </a:p>
        </p:txBody>
      </p:sp>
      <p:sp>
        <p:nvSpPr>
          <p:cNvPr id="4" name="TextBox 3">
            <a:extLst>
              <a:ext uri="{FF2B5EF4-FFF2-40B4-BE49-F238E27FC236}">
                <a16:creationId xmlns:a16="http://schemas.microsoft.com/office/drawing/2014/main" id="{AA2884AA-825B-599F-5EB9-6F36820C0F32}"/>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Fighting Stigma Module</a:t>
            </a:r>
          </a:p>
        </p:txBody>
      </p:sp>
    </p:spTree>
    <p:extLst>
      <p:ext uri="{BB962C8B-B14F-4D97-AF65-F5344CB8AC3E}">
        <p14:creationId xmlns:p14="http://schemas.microsoft.com/office/powerpoint/2010/main" val="30552884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638" y="322263"/>
            <a:ext cx="3805237" cy="2852737"/>
          </a:xfrm>
        </p:spPr>
      </p:sp>
      <p:sp>
        <p:nvSpPr>
          <p:cNvPr id="7" name="TextBox 6">
            <a:extLst>
              <a:ext uri="{FF2B5EF4-FFF2-40B4-BE49-F238E27FC236}">
                <a16:creationId xmlns:a16="http://schemas.microsoft.com/office/drawing/2014/main" id="{EB6F16FD-6BF4-4B91-8840-B809901ECDF3}"/>
              </a:ext>
            </a:extLst>
          </p:cNvPr>
          <p:cNvSpPr txBox="1"/>
          <p:nvPr/>
        </p:nvSpPr>
        <p:spPr>
          <a:xfrm>
            <a:off x="4448266" y="411479"/>
            <a:ext cx="2272160" cy="8340635"/>
          </a:xfrm>
          <a:prstGeom prst="rect">
            <a:avLst/>
          </a:prstGeom>
          <a:noFill/>
          <a:ln>
            <a:solidFill>
              <a:sysClr val="windowText" lastClr="000000"/>
            </a:solidFill>
          </a:ln>
        </p:spPr>
        <p:txBody>
          <a:bodyPr wrap="square" lIns="92541" tIns="46270" rIns="92541" bIns="4627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graphicFrame>
        <p:nvGraphicFramePr>
          <p:cNvPr id="3" name="Table 2">
            <a:extLst>
              <a:ext uri="{FF2B5EF4-FFF2-40B4-BE49-F238E27FC236}">
                <a16:creationId xmlns:a16="http://schemas.microsoft.com/office/drawing/2014/main" id="{EEC38D4E-122A-2532-8B84-65BFADC5570A}"/>
              </a:ext>
            </a:extLst>
          </p:cNvPr>
          <p:cNvGraphicFramePr>
            <a:graphicFrameLocks noGrp="1"/>
          </p:cNvGraphicFramePr>
          <p:nvPr>
            <p:extLst>
              <p:ext uri="{D42A27DB-BD31-4B8C-83A1-F6EECF244321}">
                <p14:modId xmlns:p14="http://schemas.microsoft.com/office/powerpoint/2010/main" val="3398397041"/>
              </p:ext>
            </p:extLst>
          </p:nvPr>
        </p:nvGraphicFramePr>
        <p:xfrm>
          <a:off x="137574" y="3224235"/>
          <a:ext cx="4057513" cy="5678176"/>
        </p:xfrm>
        <a:graphic>
          <a:graphicData uri="http://schemas.openxmlformats.org/drawingml/2006/table">
            <a:tbl>
              <a:tblPr firstRow="1" bandRow="1">
                <a:tableStyleId>{5C22544A-7EE6-4342-B048-85BDC9FD1C3A}</a:tableStyleId>
              </a:tblPr>
              <a:tblGrid>
                <a:gridCol w="487171">
                  <a:extLst>
                    <a:ext uri="{9D8B030D-6E8A-4147-A177-3AD203B41FA5}">
                      <a16:colId xmlns:a16="http://schemas.microsoft.com/office/drawing/2014/main" val="700622677"/>
                    </a:ext>
                  </a:extLst>
                </a:gridCol>
                <a:gridCol w="3570342">
                  <a:extLst>
                    <a:ext uri="{9D8B030D-6E8A-4147-A177-3AD203B41FA5}">
                      <a16:colId xmlns:a16="http://schemas.microsoft.com/office/drawing/2014/main" val="2876562472"/>
                    </a:ext>
                  </a:extLst>
                </a:gridCol>
              </a:tblGrid>
              <a:tr h="539325">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kern="1200" dirty="0">
                          <a:solidFill>
                            <a:srgbClr val="FF0000"/>
                          </a:solidFill>
                          <a:effectLst/>
                          <a:latin typeface="Arial" panose="020B0604020202020204" pitchFamily="34" charset="0"/>
                          <a:ea typeface="Verdana" panose="020B0604030504040204" pitchFamily="34" charset="0"/>
                          <a:cs typeface="Arial" panose="020B0604020202020204" pitchFamily="34" charset="0"/>
                          <a:sym typeface="Wingdings"/>
                        </a:rPr>
                        <a:t></a:t>
                      </a:r>
                      <a:endParaRPr lang="en-US" sz="320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marL="91844" marR="91844" marT="45088" marB="4508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Introduce</a:t>
                      </a:r>
                      <a:r>
                        <a:rPr lang="en-US" sz="1100" b="1" baseline="0" dirty="0">
                          <a:solidFill>
                            <a:schemeClr val="tx1"/>
                          </a:solidFill>
                          <a:latin typeface="Arial" panose="020B0604020202020204" pitchFamily="34" charset="0"/>
                          <a:ea typeface="Verdana" panose="020B0604030504040204" pitchFamily="34" charset="0"/>
                          <a:cs typeface="Arial" panose="020B0604020202020204" pitchFamily="34" charset="0"/>
                        </a:rPr>
                        <a:t> Post-Training Survey</a:t>
                      </a:r>
                      <a:endParaRPr lang="en-US" sz="110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marL="91844" marR="91844" marT="45088" marB="45088"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4596728"/>
                  </a:ext>
                </a:extLst>
              </a:tr>
              <a:tr h="0">
                <a:tc>
                  <a:txBody>
                    <a:bodyPr/>
                    <a:lstStyle/>
                    <a:p>
                      <a:pPr algn="ctr"/>
                      <a:endParaRPr lang="en-US" sz="100" b="1"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b="1"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844007093"/>
                  </a:ext>
                </a:extLst>
              </a:tr>
              <a:tr h="241805">
                <a:tc>
                  <a:txBody>
                    <a:bodyPr/>
                    <a:lstStyle/>
                    <a:p>
                      <a:pPr algn="ctr">
                        <a:spcAft>
                          <a:spcPts val="600"/>
                        </a:spcAft>
                      </a:pPr>
                      <a:r>
                        <a:rPr lang="en-US" sz="1100" b="0" dirty="0">
                          <a:solidFill>
                            <a:schemeClr val="tx1"/>
                          </a:solidFill>
                          <a:latin typeface="Arial" panose="020B0604020202020204" pitchFamily="34" charset="0"/>
                          <a:ea typeface="Verdana" panose="020B0604030504040204" pitchFamily="34" charset="0"/>
                          <a:cs typeface="Arial" panose="020B0604020202020204" pitchFamily="34" charset="0"/>
                        </a:rPr>
                        <a:t>1.</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tc>
                  <a:txBody>
                    <a:bodyPr/>
                    <a:lstStyle/>
                    <a:p>
                      <a:pPr>
                        <a:spcAft>
                          <a:spcPts val="600"/>
                        </a:spcAft>
                      </a:pPr>
                      <a:r>
                        <a:rPr lang="en-US" sz="1100" b="0" dirty="0">
                          <a:solidFill>
                            <a:schemeClr val="tx1"/>
                          </a:solidFill>
                          <a:latin typeface="Arial" panose="020B0604020202020204" pitchFamily="34" charset="0"/>
                          <a:ea typeface="Verdana" panose="020B0604030504040204" pitchFamily="34" charset="0"/>
                          <a:cs typeface="Arial" panose="020B0604020202020204" pitchFamily="34" charset="0"/>
                        </a:rPr>
                        <a:t>Introduce survey.</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39670721"/>
                  </a:ext>
                </a:extLst>
              </a:tr>
              <a:tr h="4409383">
                <a:tc>
                  <a:txBody>
                    <a:bodyPr/>
                    <a:lstStyle/>
                    <a:p>
                      <a:pPr>
                        <a:spcAft>
                          <a:spcPts val="600"/>
                        </a:spcAft>
                      </a:pPr>
                      <a:endParaRPr lang="en-US" sz="110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a:lnT w="12700" cmpd="sng">
                      <a:noFill/>
                    </a:lnT>
                    <a:solidFill>
                      <a:schemeClr val="bg1"/>
                    </a:solidFill>
                  </a:tcPr>
                </a:tc>
                <a:tc>
                  <a:txBody>
                    <a:bodyPr/>
                    <a:lstStyle/>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Before we dismiss, please take a few moments to complete the ACE Post-Training Survey.</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The survey was developed by the Walter Reed Army Institute of Research on behalf of the DPRR.</a:t>
                      </a:r>
                    </a:p>
                    <a:p>
                      <a:pPr marL="0" marR="0" lvl="0" indent="0" algn="l"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Emphasize the importance of the survey.] </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Completing the survey will assist the DPRR in determining the effectiveness of training and will inform curriculum revisions.</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Participation is optional and responses are anonymous. </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You can access the survey by either scanning the QR code with your phone or by going to the website URL, which is shown in blue.</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Please note the module you are surveying and select the matching bubble on your survey.</a:t>
                      </a:r>
                    </a:p>
                    <a:p>
                      <a:pPr marL="0" marR="0" lvl="0" indent="0" algn="l"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Participants should only take survey at the end of the base module if it is the </a:t>
                      </a:r>
                      <a:r>
                        <a:rPr kumimoji="0" lang="en-US" sz="1100" b="1" i="1" u="sng"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only</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module trained. If a second module is trained, check the box that represents the ACE Base + (appropriate subsequent module) Example: ACE Base + Active Listening.]</a:t>
                      </a:r>
                    </a:p>
                    <a:p>
                      <a:pPr marL="0" marR="0" lvl="0" indent="0" algn="l"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For survey issues, contact CPT John Eric M. Novosel-Lingat at </a:t>
                      </a:r>
                      <a:r>
                        <a:rPr lang="en-US" sz="11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johneric.m.novosel-lingat.mil@health.mil</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Verdana" panose="020B0604030504040204" pitchFamily="34" charset="0"/>
                          <a:cs typeface="Arial" panose="020B0604020202020204" pitchFamily="34" charset="0"/>
                        </a:rPr>
                        <a:t>]</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endParaRPr>
                    </a:p>
                  </a:txBody>
                  <a:tcPr>
                    <a:lnT w="12700" cmpd="sng">
                      <a:noFill/>
                    </a:lnT>
                    <a:solidFill>
                      <a:schemeClr val="bg1"/>
                    </a:solidFill>
                  </a:tcPr>
                </a:tc>
                <a:extLst>
                  <a:ext uri="{0D108BD9-81ED-4DB2-BD59-A6C34878D82A}">
                    <a16:rowId xmlns:a16="http://schemas.microsoft.com/office/drawing/2014/main" val="377034097"/>
                  </a:ext>
                </a:extLst>
              </a:tr>
            </a:tbl>
          </a:graphicData>
        </a:graphic>
      </p:graphicFrame>
      <p:sp>
        <p:nvSpPr>
          <p:cNvPr id="8" name="Rectangle 7">
            <a:extLst>
              <a:ext uri="{FF2B5EF4-FFF2-40B4-BE49-F238E27FC236}">
                <a16:creationId xmlns:a16="http://schemas.microsoft.com/office/drawing/2014/main" id="{17538BA2-4850-40CF-8286-12496CF58B85}"/>
              </a:ext>
            </a:extLst>
          </p:cNvPr>
          <p:cNvSpPr/>
          <p:nvPr/>
        </p:nvSpPr>
        <p:spPr>
          <a:xfrm>
            <a:off x="4092575" y="8462105"/>
            <a:ext cx="304524" cy="30438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5" rIns="91330" bIns="45665"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047D183-3DF2-B38B-7DEC-19938BB156D1}"/>
              </a:ext>
            </a:extLst>
          </p:cNvPr>
          <p:cNvSpPr txBox="1"/>
          <p:nvPr/>
        </p:nvSpPr>
        <p:spPr>
          <a:xfrm>
            <a:off x="7313" y="41969"/>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Fighting Stigma Module</a:t>
            </a:r>
          </a:p>
        </p:txBody>
      </p:sp>
      <p:sp>
        <p:nvSpPr>
          <p:cNvPr id="6" name="TextBox 5">
            <a:extLst>
              <a:ext uri="{FF2B5EF4-FFF2-40B4-BE49-F238E27FC236}">
                <a16:creationId xmlns:a16="http://schemas.microsoft.com/office/drawing/2014/main" id="{357E0A19-4AF3-EC5F-E348-6352FE24BD10}"/>
              </a:ext>
            </a:extLst>
          </p:cNvPr>
          <p:cNvSpPr txBox="1"/>
          <p:nvPr/>
        </p:nvSpPr>
        <p:spPr>
          <a:xfrm>
            <a:off x="0" y="8888131"/>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15-A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5119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15-B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108396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6298"/>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16-A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219920" y="408765"/>
            <a:ext cx="6638079" cy="8682505"/>
          </a:xfrm>
          <a:prstGeom prst="rect">
            <a:avLst/>
          </a:prstGeom>
        </p:spPr>
        <p:txBody>
          <a:bodyPr wrap="square">
            <a:spAutoFit/>
          </a:bodyPr>
          <a:lstStyle/>
          <a:p>
            <a:pPr algn="ctr">
              <a:lnSpc>
                <a:spcPct val="107000"/>
              </a:lnSpc>
              <a:spcAft>
                <a:spcPts val="800"/>
              </a:spcAft>
            </a:pPr>
            <a:r>
              <a:rPr lang="en-US" sz="1100" b="1" dirty="0">
                <a:latin typeface="Arial" panose="020B0604020202020204" pitchFamily="34" charset="0"/>
                <a:ea typeface="Calibri" panose="020F0502020204030204" pitchFamily="34" charset="0"/>
                <a:cs typeface="Arial" panose="020B0604020202020204" pitchFamily="34" charset="0"/>
              </a:rPr>
              <a:t>References</a:t>
            </a:r>
            <a:endParaRPr lang="en-US" sz="11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100" b="1" dirty="0">
                <a:latin typeface="Arial" panose="020B0604020202020204" pitchFamily="34" charset="0"/>
                <a:ea typeface="Calibri" panose="020F0502020204030204" pitchFamily="34" charset="0"/>
                <a:cs typeface="Arial" panose="020B0604020202020204" pitchFamily="34" charset="0"/>
              </a:rPr>
              <a:t> </a:t>
            </a:r>
            <a:r>
              <a:rPr lang="en-US" sz="1100" b="1" u="sng" dirty="0">
                <a:latin typeface="Arial" panose="020B0604020202020204" pitchFamily="34" charset="0"/>
                <a:ea typeface="Calibri" panose="020F0502020204030204" pitchFamily="34" charset="0"/>
                <a:cs typeface="Arial" panose="020B0604020202020204" pitchFamily="34" charset="0"/>
              </a:rPr>
              <a:t>Army Publications</a:t>
            </a:r>
            <a:endParaRPr lang="en-US" sz="1100" dirty="0">
              <a:latin typeface="Arial" panose="020B0604020202020204" pitchFamily="34" charset="0"/>
              <a:ea typeface="Calibri" panose="020F0502020204030204" pitchFamily="34" charset="0"/>
              <a:cs typeface="Arial" panose="020B0604020202020204" pitchFamily="34" charset="0"/>
            </a:endParaRPr>
          </a:p>
          <a:p>
            <a:pPr marR="0">
              <a:lnSpc>
                <a:spcPct val="107000"/>
              </a:lnSpc>
              <a:spcBef>
                <a:spcPts val="0"/>
              </a:spcBef>
              <a:spcAft>
                <a:spcPts val="800"/>
              </a:spcAft>
            </a:pPr>
            <a:r>
              <a:rPr lang="en-US" sz="1100" dirty="0">
                <a:latin typeface="Arial" panose="020B0604020202020204" pitchFamily="34" charset="0"/>
                <a:ea typeface="Calibri" panose="020F0502020204030204" pitchFamily="34" charset="0"/>
                <a:cs typeface="Arial" panose="020B0604020202020204" pitchFamily="34" charset="0"/>
              </a:rPr>
              <a:t>Department of the Army. (2019). </a:t>
            </a:r>
            <a:r>
              <a:rPr lang="en-US" sz="1100" i="1" dirty="0">
                <a:latin typeface="Arial" panose="020B0604020202020204" pitchFamily="34" charset="0"/>
                <a:ea typeface="Calibri" panose="020F0502020204030204" pitchFamily="34" charset="0"/>
                <a:cs typeface="Arial" panose="020B0604020202020204" pitchFamily="34" charset="0"/>
              </a:rPr>
              <a:t>Army Leadership and the Profession (</a:t>
            </a:r>
            <a:r>
              <a:rPr lang="en-US" sz="1100" dirty="0">
                <a:latin typeface="Arial" panose="020B0604020202020204" pitchFamily="34" charset="0"/>
                <a:ea typeface="Calibri" panose="020F0502020204030204" pitchFamily="34" charset="0"/>
                <a:cs typeface="Arial" panose="020B0604020202020204" pitchFamily="34" charset="0"/>
              </a:rPr>
              <a:t>ADP 6-22). </a:t>
            </a:r>
            <a:br>
              <a:rPr lang="en-US" sz="1100" dirty="0">
                <a:latin typeface="Arial" panose="020B0604020202020204" pitchFamily="34" charset="0"/>
                <a:ea typeface="Calibri" panose="020F0502020204030204" pitchFamily="34" charset="0"/>
                <a:cs typeface="Arial" panose="020B0604020202020204" pitchFamily="34" charset="0"/>
              </a:rPr>
            </a:br>
            <a:r>
              <a:rPr lang="en-US" sz="1100" dirty="0">
                <a:latin typeface="Arial" panose="020B0604020202020204" pitchFamily="34" charset="0"/>
                <a:ea typeface="Calibri" panose="020F0502020204030204" pitchFamily="34" charset="0"/>
                <a:cs typeface="Arial" panose="020B0604020202020204" pitchFamily="34" charset="0"/>
              </a:rPr>
              <a:t>	 https://armypubs.army.mil/epubs/DR_pubs/DR_a/ARN20039-ADP_6-22-001-WEB-0.pdf</a:t>
            </a:r>
          </a:p>
          <a:p>
            <a:pPr marR="0">
              <a:lnSpc>
                <a:spcPct val="107000"/>
              </a:lnSpc>
              <a:spcBef>
                <a:spcPts val="0"/>
              </a:spcBef>
              <a:spcAft>
                <a:spcPts val="800"/>
              </a:spcAft>
            </a:pPr>
            <a:r>
              <a:rPr lang="en-US" sz="1100" dirty="0">
                <a:latin typeface="Arial" panose="020B0604020202020204" pitchFamily="34" charset="0"/>
                <a:ea typeface="Calibri" panose="020F0502020204030204" pitchFamily="34" charset="0"/>
                <a:cs typeface="Arial" panose="020B0604020202020204" pitchFamily="34" charset="0"/>
              </a:rPr>
              <a:t>Department of the Army. (2015). </a:t>
            </a:r>
            <a:r>
              <a:rPr lang="en-US" sz="1100" i="1" dirty="0">
                <a:latin typeface="Arial" panose="020B0604020202020204" pitchFamily="34" charset="0"/>
                <a:ea typeface="Calibri" panose="020F0502020204030204" pitchFamily="34" charset="0"/>
                <a:cs typeface="Arial" panose="020B0604020202020204" pitchFamily="34" charset="0"/>
              </a:rPr>
              <a:t>Army Team Building </a:t>
            </a:r>
            <a:r>
              <a:rPr lang="en-US" sz="1100" dirty="0">
                <a:latin typeface="Arial" panose="020B0604020202020204" pitchFamily="34" charset="0"/>
                <a:ea typeface="Calibri" panose="020F0502020204030204" pitchFamily="34" charset="0"/>
                <a:cs typeface="Arial" panose="020B0604020202020204" pitchFamily="34" charset="0"/>
              </a:rPr>
              <a:t>(ATP 6-22.6). </a:t>
            </a:r>
            <a:br>
              <a:rPr lang="en-US" sz="1100" dirty="0">
                <a:latin typeface="Arial" panose="020B0604020202020204" pitchFamily="34" charset="0"/>
                <a:ea typeface="Calibri" panose="020F0502020204030204" pitchFamily="34" charset="0"/>
                <a:cs typeface="Arial" panose="020B0604020202020204" pitchFamily="34" charset="0"/>
              </a:rPr>
            </a:br>
            <a:r>
              <a:rPr lang="en-US" sz="1100" dirty="0">
                <a:latin typeface="Arial" panose="020B0604020202020204" pitchFamily="34" charset="0"/>
                <a:ea typeface="Calibri" panose="020F0502020204030204" pitchFamily="34" charset="0"/>
                <a:cs typeface="Arial" panose="020B0604020202020204" pitchFamily="34" charset="0"/>
              </a:rPr>
              <a:t>	https://armypubs.army.mil/epubs/DR_pubs/DR_a/pdf/web/atp6_22x6%20FINAL.pdf</a:t>
            </a:r>
          </a:p>
          <a:p>
            <a:pPr marR="0">
              <a:lnSpc>
                <a:spcPct val="107000"/>
              </a:lnSpc>
              <a:spcBef>
                <a:spcPts val="0"/>
              </a:spcBef>
              <a:spcAft>
                <a:spcPts val="800"/>
              </a:spcAft>
            </a:pPr>
            <a:r>
              <a:rPr lang="en-US" sz="1100" dirty="0">
                <a:latin typeface="Arial" panose="020B0604020202020204" pitchFamily="34" charset="0"/>
                <a:ea typeface="Calibri" panose="020F0502020204030204" pitchFamily="34" charset="0"/>
                <a:cs typeface="Arial" panose="020B0604020202020204" pitchFamily="34" charset="0"/>
              </a:rPr>
              <a:t>Department of the Army. (2016). </a:t>
            </a:r>
            <a:r>
              <a:rPr lang="en-US" sz="1100" i="1" dirty="0">
                <a:latin typeface="Arial" panose="020B0604020202020204" pitchFamily="34" charset="0"/>
                <a:ea typeface="Calibri" panose="020F0502020204030204" pitchFamily="34" charset="0"/>
                <a:cs typeface="Arial" panose="020B0604020202020204" pitchFamily="34" charset="0"/>
              </a:rPr>
              <a:t>A Leaders’ Guide to Soldier Health and Fitness </a:t>
            </a:r>
            <a:r>
              <a:rPr lang="en-US" sz="1100" dirty="0">
                <a:latin typeface="Arial" panose="020B0604020202020204" pitchFamily="34" charset="0"/>
                <a:ea typeface="Calibri" panose="020F0502020204030204" pitchFamily="34" charset="0"/>
                <a:cs typeface="Arial" panose="020B0604020202020204" pitchFamily="34" charset="0"/>
              </a:rPr>
              <a:t>(ATP 6-22.5). 	https://armypubs.army.mil/epubs/DR_pubs/DR_a/pdf/web/atp6_22x5.pdf</a:t>
            </a:r>
          </a:p>
          <a:p>
            <a:pPr marR="0">
              <a:lnSpc>
                <a:spcPct val="107000"/>
              </a:lnSpc>
              <a:spcBef>
                <a:spcPts val="0"/>
              </a:spcBef>
              <a:spcAft>
                <a:spcPts val="800"/>
              </a:spcAft>
            </a:pPr>
            <a:r>
              <a:rPr lang="en-US" sz="1100" dirty="0">
                <a:latin typeface="Arial" panose="020B0604020202020204" pitchFamily="34" charset="0"/>
                <a:ea typeface="Calibri" panose="020F0502020204030204" pitchFamily="34" charset="0"/>
                <a:cs typeface="Arial" panose="020B0604020202020204" pitchFamily="34" charset="0"/>
              </a:rPr>
              <a:t>Department of the Army. (2015). </a:t>
            </a:r>
            <a:r>
              <a:rPr lang="en-US" sz="1100" i="1" dirty="0">
                <a:latin typeface="Arial" panose="020B0604020202020204" pitchFamily="34" charset="0"/>
                <a:ea typeface="Calibri" panose="020F0502020204030204" pitchFamily="34" charset="0"/>
                <a:cs typeface="Arial" panose="020B0604020202020204" pitchFamily="34" charset="0"/>
              </a:rPr>
              <a:t>Health Promotion, Risk Reduction, and Suicide 	Prevention</a:t>
            </a:r>
            <a:r>
              <a:rPr lang="en-US" sz="1100" dirty="0">
                <a:latin typeface="Arial" panose="020B0604020202020204" pitchFamily="34" charset="0"/>
                <a:ea typeface="Calibri" panose="020F0502020204030204" pitchFamily="34" charset="0"/>
                <a:cs typeface="Arial" panose="020B0604020202020204" pitchFamily="34" charset="0"/>
              </a:rPr>
              <a:t> (DA 	PAM 600-24). 	https://armypubs.army.mil/epubs/DR_pubs/DR_a/pdf/web/p600_24.pdf</a:t>
            </a:r>
          </a:p>
          <a:p>
            <a:pPr marR="0">
              <a:lnSpc>
                <a:spcPct val="107000"/>
              </a:lnSpc>
              <a:spcBef>
                <a:spcPts val="0"/>
              </a:spcBef>
              <a:spcAft>
                <a:spcPts val="800"/>
              </a:spcAft>
            </a:pPr>
            <a:r>
              <a:rPr lang="en-US" sz="1100" dirty="0">
                <a:latin typeface="Arial" panose="020B0604020202020204" pitchFamily="34" charset="0"/>
                <a:ea typeface="Calibri" panose="020F0502020204030204" pitchFamily="34" charset="0"/>
                <a:cs typeface="Arial" panose="020B0604020202020204" pitchFamily="34" charset="0"/>
              </a:rPr>
              <a:t>Department of the Army. (2020). </a:t>
            </a:r>
            <a:r>
              <a:rPr lang="en-US" sz="1100" i="1" dirty="0">
                <a:latin typeface="Arial" panose="020B0604020202020204" pitchFamily="34" charset="0"/>
                <a:ea typeface="Calibri" panose="020F0502020204030204" pitchFamily="34" charset="0"/>
                <a:cs typeface="Arial" panose="020B0604020202020204" pitchFamily="34" charset="0"/>
              </a:rPr>
              <a:t>The Noncommissioned Officer Guide </a:t>
            </a:r>
            <a:r>
              <a:rPr lang="en-US" sz="1100" dirty="0">
                <a:latin typeface="Arial" panose="020B0604020202020204" pitchFamily="34" charset="0"/>
                <a:ea typeface="Calibri" panose="020F0502020204030204" pitchFamily="34" charset="0"/>
                <a:cs typeface="Arial" panose="020B0604020202020204" pitchFamily="34" charset="0"/>
              </a:rPr>
              <a:t>(TC 7-22.7). </a:t>
            </a:r>
            <a:br>
              <a:rPr lang="en-US" sz="1100" dirty="0">
                <a:latin typeface="Arial" panose="020B0604020202020204" pitchFamily="34" charset="0"/>
                <a:ea typeface="Calibri" panose="020F0502020204030204" pitchFamily="34" charset="0"/>
                <a:cs typeface="Arial" panose="020B0604020202020204" pitchFamily="34" charset="0"/>
              </a:rPr>
            </a:br>
            <a:r>
              <a:rPr lang="en-US" sz="1100" dirty="0">
                <a:latin typeface="Arial" panose="020B0604020202020204" pitchFamily="34" charset="0"/>
                <a:ea typeface="Calibri" panose="020F0502020204030204" pitchFamily="34" charset="0"/>
                <a:cs typeface="Arial" panose="020B0604020202020204" pitchFamily="34" charset="0"/>
              </a:rPr>
              <a:t>	 https://armypubs.army.mil/epubs/DR_pubs/DR_a/pdf/web/ARN20340_TC%207-		22x7%20FINAL%20WEB.pdf </a:t>
            </a:r>
            <a:r>
              <a:rPr lang="en-US" sz="1100" b="1" dirty="0">
                <a:latin typeface="Arial" panose="020B0604020202020204" pitchFamily="34" charset="0"/>
                <a:ea typeface="Calibri" panose="020F0502020204030204" pitchFamily="34" charset="0"/>
                <a:cs typeface="Arial" panose="020B0604020202020204" pitchFamily="34" charset="0"/>
              </a:rPr>
              <a:t> </a:t>
            </a:r>
            <a:endParaRPr lang="en-US" sz="1100" dirty="0">
              <a:latin typeface="Arial" panose="020B0604020202020204" pitchFamily="34" charset="0"/>
              <a:ea typeface="Calibri" panose="020F0502020204030204" pitchFamily="34" charset="0"/>
              <a:cs typeface="Arial" panose="020B0604020202020204" pitchFamily="34" charset="0"/>
            </a:endParaRPr>
          </a:p>
          <a:p>
            <a:pPr marR="0">
              <a:lnSpc>
                <a:spcPct val="107000"/>
              </a:lnSpc>
              <a:spcBef>
                <a:spcPts val="0"/>
              </a:spcBef>
              <a:spcAft>
                <a:spcPts val="800"/>
              </a:spcAft>
            </a:pPr>
            <a:r>
              <a:rPr lang="en-US" sz="1100" b="1" u="sng" dirty="0">
                <a:latin typeface="Arial" panose="020B0604020202020204" pitchFamily="34" charset="0"/>
                <a:ea typeface="Calibri" panose="020F0502020204030204" pitchFamily="34" charset="0"/>
                <a:cs typeface="Arial" panose="020B0604020202020204" pitchFamily="34" charset="0"/>
              </a:rPr>
              <a:t>Other Publications</a:t>
            </a:r>
            <a:endParaRPr lang="en-US" sz="1100" dirty="0">
              <a:latin typeface="Arial" panose="020B0604020202020204" pitchFamily="34" charset="0"/>
              <a:ea typeface="Calibri" panose="020F0502020204030204" pitchFamily="34" charset="0"/>
              <a:cs typeface="Arial" panose="020B0604020202020204" pitchFamily="34" charset="0"/>
            </a:endParaRPr>
          </a:p>
          <a:p>
            <a:pPr marR="0">
              <a:lnSpc>
                <a:spcPct val="107000"/>
              </a:lnSpc>
              <a:spcBef>
                <a:spcPts val="0"/>
              </a:spcBef>
              <a:spcAft>
                <a:spcPts val="800"/>
              </a:spcAft>
            </a:pPr>
            <a:r>
              <a:rPr lang="en-US" sz="1100" dirty="0" err="1">
                <a:latin typeface="Arial" panose="020B0604020202020204" pitchFamily="34" charset="0"/>
                <a:ea typeface="Calibri" panose="020F0502020204030204" pitchFamily="34" charset="0"/>
                <a:cs typeface="Arial" panose="020B0604020202020204" pitchFamily="34" charset="0"/>
              </a:rPr>
              <a:t>Arrabito</a:t>
            </a:r>
            <a:r>
              <a:rPr lang="en-US" sz="1100" dirty="0">
                <a:latin typeface="Arial" panose="020B0604020202020204" pitchFamily="34" charset="0"/>
                <a:ea typeface="Calibri" panose="020F0502020204030204" pitchFamily="34" charset="0"/>
                <a:cs typeface="Arial" panose="020B0604020202020204" pitchFamily="34" charset="0"/>
              </a:rPr>
              <a:t>, G R., &amp; A.S. Leung. (2014). Combating the impact of stigma on physically injured and 	mentally ill Canadian Armed Forces (CAF) members. </a:t>
            </a:r>
            <a:r>
              <a:rPr lang="en-US" sz="1100" i="1" dirty="0">
                <a:latin typeface="Arial" panose="020B0604020202020204" pitchFamily="34" charset="0"/>
                <a:ea typeface="Calibri" panose="020F0502020204030204" pitchFamily="34" charset="0"/>
                <a:cs typeface="Arial" panose="020B0604020202020204" pitchFamily="34" charset="0"/>
              </a:rPr>
              <a:t>Canadian Military Journal, 14</a:t>
            </a:r>
            <a:r>
              <a:rPr lang="en-US" sz="1100" dirty="0">
                <a:latin typeface="Arial" panose="020B0604020202020204" pitchFamily="34" charset="0"/>
                <a:ea typeface="Calibri" panose="020F0502020204030204" pitchFamily="34" charset="0"/>
                <a:cs typeface="Arial" panose="020B0604020202020204" pitchFamily="34" charset="0"/>
              </a:rPr>
              <a:t>(2):25-35.</a:t>
            </a:r>
            <a:br>
              <a:rPr lang="en-US" sz="1100" dirty="0">
                <a:latin typeface="Arial" panose="020B0604020202020204" pitchFamily="34" charset="0"/>
                <a:ea typeface="Calibri" panose="020F0502020204030204" pitchFamily="34" charset="0"/>
                <a:cs typeface="Arial" panose="020B0604020202020204" pitchFamily="34" charset="0"/>
              </a:rPr>
            </a:br>
            <a:r>
              <a:rPr lang="en-US" sz="1100" dirty="0">
                <a:latin typeface="Arial" panose="020B0604020202020204" pitchFamily="34" charset="0"/>
                <a:ea typeface="Calibri" panose="020F0502020204030204" pitchFamily="34" charset="0"/>
                <a:cs typeface="Arial" panose="020B0604020202020204" pitchFamily="34" charset="0"/>
              </a:rPr>
              <a:t>	Retrieved November 10, 2022, from </a:t>
            </a:r>
            <a:br>
              <a:rPr lang="en-US" sz="1100" dirty="0">
                <a:latin typeface="Arial" panose="020B0604020202020204" pitchFamily="34" charset="0"/>
                <a:ea typeface="Calibri" panose="020F0502020204030204" pitchFamily="34" charset="0"/>
                <a:cs typeface="Arial" panose="020B0604020202020204" pitchFamily="34" charset="0"/>
              </a:rPr>
            </a:br>
            <a:r>
              <a:rPr lang="en-US" sz="1100" dirty="0">
                <a:latin typeface="Arial" panose="020B0604020202020204" pitchFamily="34" charset="0"/>
                <a:ea typeface="Calibri" panose="020F0502020204030204" pitchFamily="34" charset="0"/>
                <a:cs typeface="Arial" panose="020B0604020202020204" pitchFamily="34" charset="0"/>
              </a:rPr>
              <a:t>	http://www.journal.forces.gc.ca/vol14/no2/PDF/CMJ142Ep25.pdf</a:t>
            </a:r>
          </a:p>
          <a:p>
            <a:pPr>
              <a:lnSpc>
                <a:spcPct val="107000"/>
              </a:lnSpc>
              <a:spcAft>
                <a:spcPts val="800"/>
              </a:spcAft>
            </a:pPr>
            <a:r>
              <a:rPr lang="en-US" sz="1100" dirty="0">
                <a:latin typeface="Arial" panose="020B0604020202020204" pitchFamily="34" charset="0"/>
                <a:cs typeface="Arial" panose="020B0604020202020204" pitchFamily="34" charset="0"/>
              </a:rPr>
              <a:t>Britt, T. W., Wilson, C. A., Sawhney, G., &amp; Black, K. J. (2020). Perceived unit climate of support for 	mental health as a predictor of stigma, beliefs about treatment, and help-seeking behaviors 	among military personnel. </a:t>
            </a:r>
            <a:r>
              <a:rPr lang="en-US" sz="1100" i="1" dirty="0">
                <a:latin typeface="Arial" panose="020B0604020202020204" pitchFamily="34" charset="0"/>
                <a:cs typeface="Arial" panose="020B0604020202020204" pitchFamily="34" charset="0"/>
              </a:rPr>
              <a:t>Psychological Services</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17</a:t>
            </a:r>
            <a:r>
              <a:rPr lang="en-US" sz="1100" dirty="0">
                <a:latin typeface="Arial" panose="020B0604020202020204" pitchFamily="34" charset="0"/>
                <a:cs typeface="Arial" panose="020B0604020202020204" pitchFamily="34" charset="0"/>
              </a:rPr>
              <a:t>(2), 141–150. 	https://doi.org/10.1037/ser0000362</a:t>
            </a:r>
          </a:p>
          <a:p>
            <a:pPr marL="463550" indent="-463550">
              <a:lnSpc>
                <a:spcPct val="107000"/>
              </a:lnSpc>
              <a:spcAft>
                <a:spcPts val="800"/>
              </a:spcAft>
            </a:pPr>
            <a:r>
              <a:rPr lang="en-US" sz="1100" dirty="0">
                <a:latin typeface="Arial" panose="020B0604020202020204" pitchFamily="34" charset="0"/>
                <a:cs typeface="Arial" panose="020B0604020202020204" pitchFamily="34" charset="0"/>
              </a:rPr>
              <a:t>Britt, T. W., Wright, K. M., &amp; Moore, D. (2012). Leadership as a predictor of stigma and practical 	barriers toward receiving mental health treatment: a multilevel approach. </a:t>
            </a:r>
            <a:r>
              <a:rPr lang="en-US" sz="1100" i="1" dirty="0">
                <a:latin typeface="Arial" panose="020B0604020202020204" pitchFamily="34" charset="0"/>
                <a:cs typeface="Arial" panose="020B0604020202020204" pitchFamily="34" charset="0"/>
              </a:rPr>
              <a:t>Psychological 	Services</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9</a:t>
            </a:r>
            <a:r>
              <a:rPr lang="en-US" sz="1100" dirty="0">
                <a:latin typeface="Arial" panose="020B0604020202020204" pitchFamily="34" charset="0"/>
                <a:cs typeface="Arial" panose="020B0604020202020204" pitchFamily="34" charset="0"/>
              </a:rPr>
              <a:t>(1), 26–37. https://doi.org/10.1037/a0026412</a:t>
            </a:r>
          </a:p>
          <a:p>
            <a:pPr marL="457200" indent="-457200">
              <a:lnSpc>
                <a:spcPct val="107000"/>
              </a:lnSpc>
              <a:spcAft>
                <a:spcPts val="800"/>
              </a:spcAft>
            </a:pPr>
            <a:r>
              <a:rPr lang="en-US" sz="1100" b="0" i="0" dirty="0" err="1">
                <a:solidFill>
                  <a:srgbClr val="222222"/>
                </a:solidFill>
                <a:effectLst/>
                <a:latin typeface="Arial" panose="020B0604020202020204" pitchFamily="34" charset="0"/>
              </a:rPr>
              <a:t>Maiuolo</a:t>
            </a:r>
            <a:r>
              <a:rPr lang="en-US" sz="1100" b="0" i="0" dirty="0">
                <a:solidFill>
                  <a:srgbClr val="222222"/>
                </a:solidFill>
                <a:effectLst/>
                <a:latin typeface="Arial" panose="020B0604020202020204" pitchFamily="34" charset="0"/>
              </a:rPr>
              <a:t>, M., Deane, F. P., &amp; </a:t>
            </a:r>
            <a:r>
              <a:rPr lang="en-US" sz="1100" b="0" i="0" dirty="0" err="1">
                <a:solidFill>
                  <a:srgbClr val="222222"/>
                </a:solidFill>
                <a:effectLst/>
                <a:latin typeface="Arial" panose="020B0604020202020204" pitchFamily="34" charset="0"/>
              </a:rPr>
              <a:t>Ciarrochi</a:t>
            </a:r>
            <a:r>
              <a:rPr lang="en-US" sz="1100" b="0" i="0" dirty="0">
                <a:solidFill>
                  <a:srgbClr val="222222"/>
                </a:solidFill>
                <a:effectLst/>
                <a:latin typeface="Arial" panose="020B0604020202020204" pitchFamily="34" charset="0"/>
              </a:rPr>
              <a:t>, J. (2019). Parental authoritativeness, social support and help-seeking for mental health problems in adolescents. </a:t>
            </a:r>
            <a:r>
              <a:rPr lang="en-US" sz="1100" b="0" i="1" dirty="0">
                <a:solidFill>
                  <a:srgbClr val="222222"/>
                </a:solidFill>
                <a:effectLst/>
                <a:latin typeface="Arial" panose="020B0604020202020204" pitchFamily="34" charset="0"/>
              </a:rPr>
              <a:t>Journal of Youth and Adolescence</a:t>
            </a:r>
            <a:r>
              <a:rPr lang="en-US" sz="1100" b="0" i="0" dirty="0">
                <a:solidFill>
                  <a:srgbClr val="222222"/>
                </a:solidFill>
                <a:effectLst/>
                <a:latin typeface="Arial" panose="020B0604020202020204" pitchFamily="34" charset="0"/>
              </a:rPr>
              <a:t>, </a:t>
            </a:r>
            <a:r>
              <a:rPr lang="en-US" sz="1100" b="0" i="1" dirty="0">
                <a:solidFill>
                  <a:srgbClr val="222222"/>
                </a:solidFill>
                <a:effectLst/>
                <a:latin typeface="Arial" panose="020B0604020202020204" pitchFamily="34" charset="0"/>
              </a:rPr>
              <a:t>48</a:t>
            </a:r>
            <a:r>
              <a:rPr lang="en-US" sz="1100" b="0" i="0" dirty="0">
                <a:solidFill>
                  <a:srgbClr val="222222"/>
                </a:solidFill>
                <a:effectLst/>
                <a:latin typeface="Arial" panose="020B0604020202020204" pitchFamily="34" charset="0"/>
              </a:rPr>
              <a:t>, 1056-1067.</a:t>
            </a:r>
            <a:endParaRPr lang="en-US" sz="1100" dirty="0"/>
          </a:p>
          <a:p>
            <a:pPr marR="0">
              <a:lnSpc>
                <a:spcPct val="107000"/>
              </a:lnSpc>
              <a:spcBef>
                <a:spcPts val="0"/>
              </a:spcBef>
              <a:spcAft>
                <a:spcPts val="800"/>
              </a:spcAft>
            </a:pPr>
            <a:r>
              <a:rPr lang="en-US" sz="1100" dirty="0" err="1">
                <a:latin typeface="Arial" panose="020B0604020202020204" pitchFamily="34" charset="0"/>
                <a:ea typeface="Calibri" panose="020F0502020204030204" pitchFamily="34" charset="0"/>
                <a:cs typeface="Arial" panose="020B0604020202020204" pitchFamily="34" charset="0"/>
              </a:rPr>
              <a:t>Meisenbach</a:t>
            </a:r>
            <a:r>
              <a:rPr lang="en-US" sz="1100" dirty="0">
                <a:latin typeface="Arial" panose="020B0604020202020204" pitchFamily="34" charset="0"/>
                <a:ea typeface="Calibri" panose="020F0502020204030204" pitchFamily="34" charset="0"/>
                <a:cs typeface="Arial" panose="020B0604020202020204" pitchFamily="34" charset="0"/>
              </a:rPr>
              <a:t>, R.J. (2010). Stigma management communication: A theory and agenda for applied 	research on how individuals manage moments of stigmatized identity. </a:t>
            </a:r>
            <a:r>
              <a:rPr lang="en-US" sz="1100" i="1" dirty="0">
                <a:latin typeface="Arial" panose="020B0604020202020204" pitchFamily="34" charset="0"/>
                <a:ea typeface="Calibri" panose="020F0502020204030204" pitchFamily="34" charset="0"/>
                <a:cs typeface="Arial" panose="020B0604020202020204" pitchFamily="34" charset="0"/>
              </a:rPr>
              <a:t>Journal of Applied 	Communication Research</a:t>
            </a:r>
            <a:r>
              <a:rPr lang="en-US" sz="1100" dirty="0">
                <a:latin typeface="Arial" panose="020B0604020202020204" pitchFamily="34" charset="0"/>
                <a:ea typeface="Calibri" panose="020F0502020204030204" pitchFamily="34" charset="0"/>
                <a:cs typeface="Arial" panose="020B0604020202020204" pitchFamily="34" charset="0"/>
              </a:rPr>
              <a:t> </a:t>
            </a:r>
            <a:r>
              <a:rPr lang="en-US" sz="1100" i="1" dirty="0">
                <a:latin typeface="Arial" panose="020B0604020202020204" pitchFamily="34" charset="0"/>
                <a:ea typeface="Calibri" panose="020F0502020204030204" pitchFamily="34" charset="0"/>
                <a:cs typeface="Arial" panose="020B0604020202020204" pitchFamily="34" charset="0"/>
              </a:rPr>
              <a:t>38</a:t>
            </a:r>
            <a:r>
              <a:rPr lang="en-US" sz="1100" dirty="0">
                <a:latin typeface="Arial" panose="020B0604020202020204" pitchFamily="34" charset="0"/>
                <a:ea typeface="Calibri" panose="020F0502020204030204" pitchFamily="34" charset="0"/>
                <a:cs typeface="Arial" panose="020B0604020202020204" pitchFamily="34" charset="0"/>
              </a:rPr>
              <a:t>(3):268-292. https://doi.org/10.1080/00909882.2010.490841</a:t>
            </a:r>
          </a:p>
          <a:p>
            <a:pPr marL="457200" marR="0" lvl="0" indent="-457200" algn="l" defTabSz="4572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Military.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Journal of Mental Health</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21</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264–273. Ben-</a:t>
            </a:r>
            <a:r>
              <a:rPr kumimoji="0" lang="en-US" sz="1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Zeev</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 Corrigan, P. W., Britt, T. W., &amp; Langford, L. (2012). Stigma of mental illness and service use in the https://doi.org/10.3109/09638237.2011.621468</a:t>
            </a:r>
            <a:endParaRPr lang="en-US" sz="1100" dirty="0">
              <a:latin typeface="Arial" panose="020B0604020202020204" pitchFamily="34" charset="0"/>
              <a:ea typeface="Calibri" panose="020F0502020204030204" pitchFamily="34" charset="0"/>
              <a:cs typeface="Arial" panose="020B0604020202020204" pitchFamily="34" charset="0"/>
            </a:endParaRPr>
          </a:p>
          <a:p>
            <a:pPr marR="0">
              <a:lnSpc>
                <a:spcPct val="107000"/>
              </a:lnSpc>
              <a:spcBef>
                <a:spcPts val="0"/>
              </a:spcBef>
              <a:spcAft>
                <a:spcPts val="800"/>
              </a:spcAft>
            </a:pPr>
            <a:r>
              <a:rPr lang="en-US" sz="1100" dirty="0">
                <a:latin typeface="Arial" panose="020B0604020202020204" pitchFamily="34" charset="0"/>
                <a:ea typeface="Calibri" panose="020F0502020204030204" pitchFamily="34" charset="0"/>
                <a:cs typeface="Arial" panose="020B0604020202020204" pitchFamily="34" charset="0"/>
              </a:rPr>
              <a:t>Office of the Chairman of the Joint Chiefs of Staff. (2014). Veteran Stereotypes: A Closer Look. Office 	of the Chairman of the Joint Chiefs of Staff. 	https://www.jcs.mil/Portals/36/Documents/CORe/141024_veteran_stereotypes.pdf</a:t>
            </a:r>
          </a:p>
          <a:p>
            <a:pPr marR="0">
              <a:lnSpc>
                <a:spcPct val="107000"/>
              </a:lnSpc>
              <a:spcBef>
                <a:spcPts val="0"/>
              </a:spcBef>
              <a:spcAft>
                <a:spcPts val="800"/>
              </a:spcAft>
            </a:pPr>
            <a:r>
              <a:rPr lang="en-US" sz="1100" dirty="0">
                <a:latin typeface="Arial" panose="020B0604020202020204" pitchFamily="34" charset="0"/>
                <a:ea typeface="Calibri" panose="020F0502020204030204" pitchFamily="34" charset="0"/>
                <a:cs typeface="Arial" panose="020B0604020202020204" pitchFamily="34" charset="0"/>
              </a:rPr>
              <a:t>Smith, R.A. (2007). Language of the lost: An explication of stigma communication. </a:t>
            </a:r>
            <a:r>
              <a:rPr lang="en-US" sz="1100" i="1" dirty="0">
                <a:latin typeface="Arial" panose="020B0604020202020204" pitchFamily="34" charset="0"/>
                <a:ea typeface="Calibri" panose="020F0502020204030204" pitchFamily="34" charset="0"/>
                <a:cs typeface="Arial" panose="020B0604020202020204" pitchFamily="34" charset="0"/>
              </a:rPr>
              <a:t>Communication 	Theory, </a:t>
            </a:r>
            <a:r>
              <a:rPr lang="en-US" sz="1100" dirty="0">
                <a:latin typeface="Arial" panose="020B0604020202020204" pitchFamily="34" charset="0"/>
                <a:ea typeface="Calibri" panose="020F0502020204030204" pitchFamily="34" charset="0"/>
                <a:cs typeface="Arial" panose="020B0604020202020204" pitchFamily="34" charset="0"/>
              </a:rPr>
              <a:t>17(4):462-485. https://doi.org/10.1111/j.1468-2885.2007.00307.x</a:t>
            </a:r>
          </a:p>
        </p:txBody>
      </p:sp>
      <p:sp>
        <p:nvSpPr>
          <p:cNvPr id="2" name="TextBox 1">
            <a:extLst>
              <a:ext uri="{FF2B5EF4-FFF2-40B4-BE49-F238E27FC236}">
                <a16:creationId xmlns:a16="http://schemas.microsoft.com/office/drawing/2014/main" id="{49336246-1F62-D1DF-C603-AA59ED2F5B52}"/>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Fighting Stigma Module</a:t>
            </a:r>
          </a:p>
        </p:txBody>
      </p:sp>
    </p:spTree>
    <p:extLst>
      <p:ext uri="{BB962C8B-B14F-4D97-AF65-F5344CB8AC3E}">
        <p14:creationId xmlns:p14="http://schemas.microsoft.com/office/powerpoint/2010/main" val="40479347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16-B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30013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ii</a:t>
            </a:r>
            <a:r>
              <a:rPr lang="en-US" sz="1100" i="1" noProof="0" dirty="0">
                <a:solidFill>
                  <a:prstClr val="black"/>
                </a:solidFill>
                <a:latin typeface="Calibri" panose="020F0502020204030204"/>
              </a:rPr>
              <a:t>-B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Header Placeholder 1"/>
          <p:cNvSpPr txBox="1">
            <a:spLocks/>
          </p:cNvSpPr>
          <p:nvPr/>
        </p:nvSpPr>
        <p:spPr>
          <a:xfrm>
            <a:off x="92598" y="151617"/>
            <a:ext cx="6613002" cy="261967"/>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105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69125B21-1B86-4F81-9A22-299344A1BFD1}"/>
              </a:ext>
            </a:extLst>
          </p:cNvPr>
          <p:cNvSpPr txBox="1"/>
          <p:nvPr/>
        </p:nvSpPr>
        <p:spPr>
          <a:xfrm>
            <a:off x="515859" y="4346892"/>
            <a:ext cx="5918143" cy="41549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1" u="sng" dirty="0">
                <a:solidFill>
                  <a:schemeClr val="tx1"/>
                </a:solidFill>
                <a:latin typeface="Arial" panose="020B0604020202020204" pitchFamily="34" charset="0"/>
                <a:cs typeface="Arial" panose="020B0604020202020204" pitchFamily="34" charset="0"/>
              </a:rPr>
              <a:t>Note</a:t>
            </a:r>
            <a:r>
              <a:rPr lang="en-US" sz="1200" b="0" i="1" u="none" dirty="0">
                <a:solidFill>
                  <a:schemeClr val="tx1"/>
                </a:solidFill>
                <a:latin typeface="Arial" panose="020B0604020202020204" pitchFamily="34" charset="0"/>
                <a:cs typeface="Arial" panose="020B0604020202020204" pitchFamily="34" charset="0"/>
              </a:rPr>
              <a:t>:</a:t>
            </a:r>
            <a:r>
              <a:rPr lang="en-US" sz="1200" b="0" i="1" dirty="0">
                <a:solidFill>
                  <a:schemeClr val="tx1"/>
                </a:solidFill>
                <a:latin typeface="Arial" panose="020B0604020202020204" pitchFamily="34" charset="0"/>
                <a:cs typeface="Arial" panose="020B0604020202020204" pitchFamily="34" charset="0"/>
              </a:rPr>
              <a:t> Each module should be trained to standard and not to time, it</a:t>
            </a:r>
            <a:r>
              <a:rPr lang="en-US" sz="1200" b="0" i="1" baseline="0" dirty="0">
                <a:solidFill>
                  <a:schemeClr val="tx1"/>
                </a:solidFill>
                <a:latin typeface="Arial" panose="020B0604020202020204" pitchFamily="34" charset="0"/>
                <a:cs typeface="Arial" panose="020B0604020202020204" pitchFamily="34" charset="0"/>
              </a:rPr>
              <a:t> is most effective when time is </a:t>
            </a:r>
            <a:r>
              <a:rPr lang="en-US" sz="1200" b="0" i="1" dirty="0">
                <a:solidFill>
                  <a:schemeClr val="tx1"/>
                </a:solidFill>
                <a:latin typeface="Arial" panose="020B0604020202020204" pitchFamily="34" charset="0"/>
                <a:cs typeface="Arial" panose="020B0604020202020204" pitchFamily="34" charset="0"/>
              </a:rPr>
              <a:t>allowed for in-depth group discussion and participation. To maximize the benefits of this training, allow for extra time for dialogue</a:t>
            </a:r>
            <a:r>
              <a:rPr lang="en-US" sz="1200" b="0" i="1" baseline="0" dirty="0">
                <a:solidFill>
                  <a:schemeClr val="tx1"/>
                </a:solidFill>
                <a:latin typeface="Arial" panose="020B0604020202020204" pitchFamily="34" charset="0"/>
                <a:cs typeface="Arial" panose="020B0604020202020204" pitchFamily="34" charset="0"/>
              </a:rPr>
              <a:t> and interaction.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i="1" dirty="0">
              <a:latin typeface="Arial" panose="020B0604020202020204" pitchFamily="34" charset="0"/>
              <a:cs typeface="Arial" panose="020B0604020202020204" pitchFamily="34" charset="0"/>
            </a:endParaRPr>
          </a:p>
          <a:p>
            <a:pPr>
              <a:defRPr/>
            </a:pPr>
            <a:r>
              <a:rPr lang="en-US" sz="1200" b="1" u="sng" dirty="0">
                <a:latin typeface="Arial" panose="020B0604020202020204" pitchFamily="34" charset="0"/>
                <a:cs typeface="Arial" panose="020B0604020202020204" pitchFamily="34" charset="0"/>
              </a:rPr>
              <a:t>Training Package Components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The complete “ACE Base +1” training package consists of five PowerPoint® presentations (i.e., ACE Base, Fighting the Stigma, Active Listening, Practicing ACE, and Lethal Means) and a SmartGuide with key information to be discussed for each slide (see notes page iv for SmartGuide overview).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1" dirty="0">
              <a:solidFill>
                <a:schemeClr val="tx1"/>
              </a:solidFill>
              <a:latin typeface="Arial" panose="020B0604020202020204" pitchFamily="34" charset="0"/>
              <a:cs typeface="Arial" panose="020B0604020202020204" pitchFamily="34" charset="0"/>
            </a:endParaRPr>
          </a:p>
          <a:p>
            <a:r>
              <a:rPr lang="en-US" sz="1200" b="1" u="sng" dirty="0">
                <a:solidFill>
                  <a:schemeClr val="tx1"/>
                </a:solidFill>
                <a:latin typeface="Arial" panose="020B0604020202020204" pitchFamily="34" charset="0"/>
                <a:cs typeface="Arial" panose="020B0604020202020204" pitchFamily="34" charset="0"/>
              </a:rPr>
              <a:t>Training Precautions</a:t>
            </a:r>
            <a:r>
              <a:rPr lang="en-US" sz="1200" b="1" dirty="0">
                <a:solidFill>
                  <a:schemeClr val="tx1"/>
                </a:solidFill>
                <a:latin typeface="Arial" panose="020B0604020202020204" pitchFamily="34" charset="0"/>
                <a:cs typeface="Arial" panose="020B0604020202020204" pitchFamily="34" charset="0"/>
              </a:rPr>
              <a:t>: </a:t>
            </a:r>
            <a:r>
              <a:rPr lang="en-US" sz="1200" b="0" dirty="0">
                <a:solidFill>
                  <a:schemeClr val="tx1"/>
                </a:solidFill>
                <a:latin typeface="Arial" panose="020B0604020202020204" pitchFamily="34" charset="0"/>
                <a:cs typeface="Arial" panose="020B0604020202020204" pitchFamily="34" charset="0"/>
              </a:rPr>
              <a:t>The ACE suicide prevention and awareness training deals with sensitive information and may trigger painful memories or other issues for training participants. It is possible that someone attending the training may have experienced thoughts of </a:t>
            </a:r>
            <a:r>
              <a:rPr lang="en-US" sz="1200" dirty="0">
                <a:latin typeface="Arial" panose="020B0604020202020204" pitchFamily="34" charset="0"/>
                <a:cs typeface="Arial" panose="020B0604020202020204" pitchFamily="34" charset="0"/>
              </a:rPr>
              <a:t>suicide or may have experienced a loved one who has struggled with suicidal thoughts, ideation, or worse – died by suicide.</a:t>
            </a:r>
            <a:endParaRPr lang="en-US" sz="1200" b="0" dirty="0">
              <a:solidFill>
                <a:schemeClr val="tx1"/>
              </a:solidFill>
              <a:latin typeface="Arial" panose="020B0604020202020204" pitchFamily="34" charset="0"/>
              <a:cs typeface="Arial" panose="020B0604020202020204" pitchFamily="34" charset="0"/>
            </a:endParaRPr>
          </a:p>
          <a:p>
            <a:pPr marL="0" indent="0">
              <a:buNone/>
            </a:pPr>
            <a:endParaRPr lang="en-US" sz="1200" b="0" dirty="0">
              <a:solidFill>
                <a:schemeClr val="tx1"/>
              </a:solidFill>
              <a:latin typeface="Arial" panose="020B0604020202020204" pitchFamily="34" charset="0"/>
              <a:cs typeface="Arial" panose="020B0604020202020204" pitchFamily="34" charset="0"/>
            </a:endParaRPr>
          </a:p>
          <a:p>
            <a:pPr marL="0" indent="0">
              <a:buNone/>
            </a:pPr>
            <a:r>
              <a:rPr lang="en-US" sz="1200" b="0" dirty="0">
                <a:solidFill>
                  <a:schemeClr val="tx1"/>
                </a:solidFill>
                <a:latin typeface="Arial" panose="020B0604020202020204" pitchFamily="34" charset="0"/>
                <a:cs typeface="Arial" panose="020B0604020202020204" pitchFamily="34" charset="0"/>
              </a:rPr>
              <a:t>If you are not a chaplain or behavioral health provider, it is recommended that you have someone from the chaplain’s office or Behavioral Health Services on call during your training session. Be sure to coordinate before the training and obtain their name, title, and consent to act as an immediate resource if needed. Provide them with the date, time, and location of the training; on the day of the training, be sure to have the number(s) at which they can be reached or another plan for reaching them.</a:t>
            </a:r>
            <a:r>
              <a:rPr lang="en-US" sz="1200" b="1" dirty="0">
                <a:latin typeface="Arial" panose="020B0604020202020204" pitchFamily="34" charset="0"/>
                <a:cs typeface="Arial" panose="020B0604020202020204" pitchFamily="34" charset="0"/>
              </a:rPr>
              <a:t> </a:t>
            </a:r>
          </a:p>
        </p:txBody>
      </p:sp>
      <p:sp>
        <p:nvSpPr>
          <p:cNvPr id="48" name="TextBox 47">
            <a:extLst>
              <a:ext uri="{FF2B5EF4-FFF2-40B4-BE49-F238E27FC236}">
                <a16:creationId xmlns:a16="http://schemas.microsoft.com/office/drawing/2014/main" id="{28F32109-DD51-4256-88CB-960221391FD0}"/>
              </a:ext>
            </a:extLst>
          </p:cNvPr>
          <p:cNvSpPr txBox="1"/>
          <p:nvPr/>
        </p:nvSpPr>
        <p:spPr>
          <a:xfrm>
            <a:off x="515859" y="486278"/>
            <a:ext cx="5918143" cy="830997"/>
          </a:xfrm>
          <a:prstGeom prst="rect">
            <a:avLst/>
          </a:prstGeom>
          <a:noFill/>
        </p:spPr>
        <p:txBody>
          <a:bodyPr wrap="square" rtlCol="0">
            <a:spAutoFit/>
          </a:bodyPr>
          <a:lstStyle/>
          <a:p>
            <a:r>
              <a:rPr lang="en-US" sz="1200" b="1" u="sng" dirty="0">
                <a:latin typeface="Arial" panose="020B0604020202020204" pitchFamily="34" charset="0"/>
                <a:cs typeface="Arial" panose="020B0604020202020204" pitchFamily="34" charset="0"/>
              </a:rPr>
              <a:t>Training Requirements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The U.S. Army’s requirement for annual suicide prevention training is for Soldiers to complete one hour of training that includes the “ACE Base” module along with one of the “+1” modules, and for the Circle of Support members to be offered annual training as well</a:t>
            </a:r>
            <a:r>
              <a:rPr lang="en-US" sz="1100" dirty="0">
                <a:latin typeface="Arial" panose="020B0604020202020204" pitchFamily="34" charset="0"/>
                <a:cs typeface="Arial" panose="020B0604020202020204" pitchFamily="34" charset="0"/>
              </a:rPr>
              <a:t>.</a:t>
            </a:r>
          </a:p>
        </p:txBody>
      </p:sp>
      <p:sp>
        <p:nvSpPr>
          <p:cNvPr id="33" name="TextBox 32">
            <a:extLst>
              <a:ext uri="{FF2B5EF4-FFF2-40B4-BE49-F238E27FC236}">
                <a16:creationId xmlns:a16="http://schemas.microsoft.com/office/drawing/2014/main" id="{B941B19E-01CA-41D3-B896-E3552DDF18C6}"/>
              </a:ext>
            </a:extLst>
          </p:cNvPr>
          <p:cNvSpPr txBox="1"/>
          <p:nvPr/>
        </p:nvSpPr>
        <p:spPr>
          <a:xfrm>
            <a:off x="725749" y="8566449"/>
            <a:ext cx="5346700" cy="404458"/>
          </a:xfrm>
          <a:prstGeom prst="rect">
            <a:avLst/>
          </a:prstGeom>
          <a:noFill/>
          <a:ln w="3175">
            <a:solidFill>
              <a:schemeClr val="tx1"/>
            </a:solidFill>
          </a:ln>
        </p:spPr>
        <p:txBody>
          <a:bodyPr wrap="square" lIns="95747" tIns="47873" rIns="95747" bIns="47873" rtlCol="0">
            <a:spAutoFit/>
          </a:bodyPr>
          <a:lstStyle/>
          <a:p>
            <a:r>
              <a:rPr lang="en-US" sz="1000" i="1" dirty="0">
                <a:latin typeface="Arial" panose="020B0604020202020204" pitchFamily="34" charset="0"/>
                <a:cs typeface="Arial" panose="020B0604020202020204" pitchFamily="34" charset="0"/>
              </a:rPr>
              <a:t>The mention of any non-federal entity and/or its products is not to be construed or interpreted, in any manner, as federal endorsement of that non-federal entity or its products. </a:t>
            </a:r>
          </a:p>
        </p:txBody>
      </p:sp>
      <p:sp>
        <p:nvSpPr>
          <p:cNvPr id="54" name="TextBox 53">
            <a:extLst>
              <a:ext uri="{FF2B5EF4-FFF2-40B4-BE49-F238E27FC236}">
                <a16:creationId xmlns:a16="http://schemas.microsoft.com/office/drawing/2014/main" id="{8460F09C-58D4-8AA3-5101-D6BF7F74DB9C}"/>
              </a:ext>
            </a:extLst>
          </p:cNvPr>
          <p:cNvSpPr txBox="1"/>
          <p:nvPr/>
        </p:nvSpPr>
        <p:spPr>
          <a:xfrm>
            <a:off x="2489775" y="45758"/>
            <a:ext cx="4417536" cy="282353"/>
          </a:xfrm>
          <a:prstGeom prst="rect">
            <a:avLst/>
          </a:prstGeom>
          <a:noFill/>
        </p:spPr>
        <p:txBody>
          <a:bodyPr wrap="square" lIns="95747" tIns="47873" rIns="95747" bIns="47873" rtlCol="0">
            <a:noAutofit/>
          </a:bodyPr>
          <a:lstStyle/>
          <a:p>
            <a:pPr algn="r"/>
            <a:r>
              <a:rPr lang="en-US" sz="1100" dirty="0">
                <a:latin typeface="Arial" panose="020B0604020202020204" pitchFamily="34" charset="0"/>
                <a:cs typeface="Arial" panose="020B0604020202020204" pitchFamily="34" charset="0"/>
              </a:rPr>
              <a:t>ACE Training for Circle of Support- Fighting Stigma Module</a:t>
            </a:r>
          </a:p>
        </p:txBody>
      </p:sp>
      <p:grpSp>
        <p:nvGrpSpPr>
          <p:cNvPr id="29" name="Group 28">
            <a:extLst>
              <a:ext uri="{FF2B5EF4-FFF2-40B4-BE49-F238E27FC236}">
                <a16:creationId xmlns:a16="http://schemas.microsoft.com/office/drawing/2014/main" id="{B10D7C4E-340A-EDF6-83CD-639E3B1534A3}"/>
              </a:ext>
            </a:extLst>
          </p:cNvPr>
          <p:cNvGrpSpPr/>
          <p:nvPr/>
        </p:nvGrpSpPr>
        <p:grpSpPr>
          <a:xfrm>
            <a:off x="329749" y="1362663"/>
            <a:ext cx="5813176" cy="2884296"/>
            <a:chOff x="329749" y="1267127"/>
            <a:chExt cx="5813176" cy="2884296"/>
          </a:xfrm>
        </p:grpSpPr>
        <p:grpSp>
          <p:nvGrpSpPr>
            <p:cNvPr id="34" name="Group 33">
              <a:extLst>
                <a:ext uri="{FF2B5EF4-FFF2-40B4-BE49-F238E27FC236}">
                  <a16:creationId xmlns:a16="http://schemas.microsoft.com/office/drawing/2014/main" id="{96F5922B-BBF7-7A8E-E3C9-B25267376943}"/>
                </a:ext>
              </a:extLst>
            </p:cNvPr>
            <p:cNvGrpSpPr/>
            <p:nvPr/>
          </p:nvGrpSpPr>
          <p:grpSpPr>
            <a:xfrm>
              <a:off x="2630556" y="1267127"/>
              <a:ext cx="1180496" cy="1680809"/>
              <a:chOff x="2760778" y="1268548"/>
              <a:chExt cx="1180496" cy="1680809"/>
            </a:xfrm>
          </p:grpSpPr>
          <p:sp>
            <p:nvSpPr>
              <p:cNvPr id="63" name="Flowchart: Terminator 62">
                <a:extLst>
                  <a:ext uri="{FF2B5EF4-FFF2-40B4-BE49-F238E27FC236}">
                    <a16:creationId xmlns:a16="http://schemas.microsoft.com/office/drawing/2014/main" id="{7FAC764B-E200-AA18-A1AE-B220BE8C9FA8}"/>
                  </a:ext>
                </a:extLst>
              </p:cNvPr>
              <p:cNvSpPr/>
              <p:nvPr/>
            </p:nvSpPr>
            <p:spPr>
              <a:xfrm>
                <a:off x="2780250" y="1268548"/>
                <a:ext cx="1141553" cy="261171"/>
              </a:xfrm>
              <a:prstGeom prst="flowChartTerminator">
                <a:avLst/>
              </a:prstGeom>
              <a:solidFill>
                <a:srgbClr val="FECD0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Arial Narrow" panose="020B0606020202030204" pitchFamily="34" charset="0"/>
                  </a:rPr>
                  <a:t>ACE Base</a:t>
                </a:r>
              </a:p>
            </p:txBody>
          </p:sp>
          <p:sp>
            <p:nvSpPr>
              <p:cNvPr id="64" name="Cross 63">
                <a:extLst>
                  <a:ext uri="{FF2B5EF4-FFF2-40B4-BE49-F238E27FC236}">
                    <a16:creationId xmlns:a16="http://schemas.microsoft.com/office/drawing/2014/main" id="{85245CB8-C662-176B-DC2A-0A99D34BDA6E}"/>
                  </a:ext>
                </a:extLst>
              </p:cNvPr>
              <p:cNvSpPr/>
              <p:nvPr/>
            </p:nvSpPr>
            <p:spPr>
              <a:xfrm flipV="1">
                <a:off x="3210747" y="2672358"/>
                <a:ext cx="280559" cy="276999"/>
              </a:xfrm>
              <a:prstGeom prst="plus">
                <a:avLst>
                  <a:gd name="adj" fmla="val 45956"/>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pic>
            <p:nvPicPr>
              <p:cNvPr id="65" name="Picture 64">
                <a:extLst>
                  <a:ext uri="{FF2B5EF4-FFF2-40B4-BE49-F238E27FC236}">
                    <a16:creationId xmlns:a16="http://schemas.microsoft.com/office/drawing/2014/main" id="{0EEDFC7D-5CBA-7228-AA03-986C66BDE4FE}"/>
                  </a:ext>
                </a:extLst>
              </p:cNvPr>
              <p:cNvPicPr>
                <a:picLocks noChangeAspect="1"/>
              </p:cNvPicPr>
              <p:nvPr/>
            </p:nvPicPr>
            <p:blipFill>
              <a:blip r:embed="rId3"/>
              <a:stretch>
                <a:fillRect/>
              </a:stretch>
            </p:blipFill>
            <p:spPr>
              <a:xfrm>
                <a:off x="2760778" y="1584245"/>
                <a:ext cx="1180496" cy="877401"/>
              </a:xfrm>
              <a:prstGeom prst="rect">
                <a:avLst/>
              </a:prstGeom>
            </p:spPr>
          </p:pic>
        </p:grpSp>
        <p:sp>
          <p:nvSpPr>
            <p:cNvPr id="35" name="TextBox 34">
              <a:extLst>
                <a:ext uri="{FF2B5EF4-FFF2-40B4-BE49-F238E27FC236}">
                  <a16:creationId xmlns:a16="http://schemas.microsoft.com/office/drawing/2014/main" id="{61FD8E1D-94A7-CE7B-40C5-79D0EF6A2A23}"/>
                </a:ext>
              </a:extLst>
            </p:cNvPr>
            <p:cNvSpPr txBox="1"/>
            <p:nvPr/>
          </p:nvSpPr>
          <p:spPr>
            <a:xfrm>
              <a:off x="4162470" y="3061041"/>
              <a:ext cx="1417504" cy="276999"/>
            </a:xfrm>
            <a:prstGeom prst="rect">
              <a:avLst/>
            </a:prstGeom>
            <a:noFill/>
          </p:spPr>
          <p:txBody>
            <a:bodyPr wrap="square" rtlCol="0">
              <a:spAutoFit/>
            </a:bodyPr>
            <a:lstStyle/>
            <a:p>
              <a:pPr algn="ctr"/>
              <a:r>
                <a:rPr lang="en-US" sz="1200" dirty="0">
                  <a:solidFill>
                    <a:schemeClr val="bg1"/>
                  </a:solidFill>
                  <a:latin typeface="Arial Narrow" panose="020B0606020202030204" pitchFamily="34" charset="0"/>
                </a:rPr>
                <a:t>PRACTICING ACE</a:t>
              </a:r>
            </a:p>
          </p:txBody>
        </p:sp>
        <p:sp>
          <p:nvSpPr>
            <p:cNvPr id="41" name="Flowchart: Terminator 40">
              <a:extLst>
                <a:ext uri="{FF2B5EF4-FFF2-40B4-BE49-F238E27FC236}">
                  <a16:creationId xmlns:a16="http://schemas.microsoft.com/office/drawing/2014/main" id="{0D4C6FA1-A687-7440-44D3-1B4CC084DB70}"/>
                </a:ext>
              </a:extLst>
            </p:cNvPr>
            <p:cNvSpPr/>
            <p:nvPr/>
          </p:nvSpPr>
          <p:spPr>
            <a:xfrm>
              <a:off x="3440228" y="2955559"/>
              <a:ext cx="1141553" cy="261171"/>
            </a:xfrm>
            <a:prstGeom prst="flowChartTerminator">
              <a:avLst/>
            </a:prstGeom>
            <a:solidFill>
              <a:srgbClr val="C4B5A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2" name="Flowchart: Terminator 41">
              <a:extLst>
                <a:ext uri="{FF2B5EF4-FFF2-40B4-BE49-F238E27FC236}">
                  <a16:creationId xmlns:a16="http://schemas.microsoft.com/office/drawing/2014/main" id="{4F7EB2B4-C019-B009-6132-873A13384D02}"/>
                </a:ext>
              </a:extLst>
            </p:cNvPr>
            <p:cNvSpPr/>
            <p:nvPr/>
          </p:nvSpPr>
          <p:spPr>
            <a:xfrm>
              <a:off x="1905544" y="2953502"/>
              <a:ext cx="1185361" cy="253936"/>
            </a:xfrm>
            <a:prstGeom prst="flowChartTerminator">
              <a:avLst/>
            </a:prstGeom>
            <a:solidFill>
              <a:srgbClr val="40404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solidFill>
                    <a:schemeClr val="bg1"/>
                  </a:solidFill>
                  <a:latin typeface="Arial Narrow" panose="020B0606020202030204" pitchFamily="34" charset="0"/>
                </a:rPr>
                <a:t>Active Listening</a:t>
              </a:r>
              <a:endParaRPr lang="en-US" sz="1100" dirty="0"/>
            </a:p>
          </p:txBody>
        </p:sp>
        <p:pic>
          <p:nvPicPr>
            <p:cNvPr id="43" name="Picture 42">
              <a:extLst>
                <a:ext uri="{FF2B5EF4-FFF2-40B4-BE49-F238E27FC236}">
                  <a16:creationId xmlns:a16="http://schemas.microsoft.com/office/drawing/2014/main" id="{E0068008-DAF4-9FB5-AF9F-F32B41D24F68}"/>
                </a:ext>
              </a:extLst>
            </p:cNvPr>
            <p:cNvPicPr>
              <a:picLocks noChangeAspect="1"/>
            </p:cNvPicPr>
            <p:nvPr/>
          </p:nvPicPr>
          <p:blipFill>
            <a:blip r:embed="rId4"/>
            <a:stretch>
              <a:fillRect/>
            </a:stretch>
          </p:blipFill>
          <p:spPr>
            <a:xfrm>
              <a:off x="1883640" y="3272037"/>
              <a:ext cx="1185361" cy="864200"/>
            </a:xfrm>
            <a:prstGeom prst="rect">
              <a:avLst/>
            </a:prstGeom>
          </p:spPr>
        </p:pic>
        <p:grpSp>
          <p:nvGrpSpPr>
            <p:cNvPr id="44" name="Group 43">
              <a:extLst>
                <a:ext uri="{FF2B5EF4-FFF2-40B4-BE49-F238E27FC236}">
                  <a16:creationId xmlns:a16="http://schemas.microsoft.com/office/drawing/2014/main" id="{78D55A0E-B759-3E76-686E-F457756B230B}"/>
                </a:ext>
              </a:extLst>
            </p:cNvPr>
            <p:cNvGrpSpPr/>
            <p:nvPr/>
          </p:nvGrpSpPr>
          <p:grpSpPr>
            <a:xfrm>
              <a:off x="329749" y="2961361"/>
              <a:ext cx="1185187" cy="1177938"/>
              <a:chOff x="1934973" y="2997415"/>
              <a:chExt cx="1185187" cy="1177938"/>
            </a:xfrm>
          </p:grpSpPr>
          <p:sp>
            <p:nvSpPr>
              <p:cNvPr id="61" name="Flowchart: Terminator 60">
                <a:extLst>
                  <a:ext uri="{FF2B5EF4-FFF2-40B4-BE49-F238E27FC236}">
                    <a16:creationId xmlns:a16="http://schemas.microsoft.com/office/drawing/2014/main" id="{515F00D2-7754-7F20-4226-55717ED910DE}"/>
                  </a:ext>
                </a:extLst>
              </p:cNvPr>
              <p:cNvSpPr/>
              <p:nvPr/>
            </p:nvSpPr>
            <p:spPr>
              <a:xfrm>
                <a:off x="1956790" y="2997415"/>
                <a:ext cx="1141553" cy="261171"/>
              </a:xfrm>
              <a:prstGeom prst="flowChartTerminator">
                <a:avLst/>
              </a:prstGeom>
              <a:solidFill>
                <a:srgbClr val="72736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Arial Narrow" panose="020B0606020202030204" pitchFamily="34" charset="0"/>
                  </a:rPr>
                  <a:t>Fighting Stigma</a:t>
                </a:r>
              </a:p>
            </p:txBody>
          </p:sp>
          <p:pic>
            <p:nvPicPr>
              <p:cNvPr id="62" name="Picture 61">
                <a:extLst>
                  <a:ext uri="{FF2B5EF4-FFF2-40B4-BE49-F238E27FC236}">
                    <a16:creationId xmlns:a16="http://schemas.microsoft.com/office/drawing/2014/main" id="{2AEF67C8-2743-9C7E-2B52-28B831FA7E7D}"/>
                  </a:ext>
                </a:extLst>
              </p:cNvPr>
              <p:cNvPicPr>
                <a:picLocks noChangeAspect="1"/>
              </p:cNvPicPr>
              <p:nvPr/>
            </p:nvPicPr>
            <p:blipFill>
              <a:blip r:embed="rId5"/>
              <a:stretch>
                <a:fillRect/>
              </a:stretch>
            </p:blipFill>
            <p:spPr>
              <a:xfrm>
                <a:off x="1934973" y="3311822"/>
                <a:ext cx="1185187" cy="863531"/>
              </a:xfrm>
              <a:prstGeom prst="rect">
                <a:avLst/>
              </a:prstGeom>
            </p:spPr>
          </p:pic>
        </p:grpSp>
        <p:grpSp>
          <p:nvGrpSpPr>
            <p:cNvPr id="45" name="Group 44">
              <a:extLst>
                <a:ext uri="{FF2B5EF4-FFF2-40B4-BE49-F238E27FC236}">
                  <a16:creationId xmlns:a16="http://schemas.microsoft.com/office/drawing/2014/main" id="{9FC7F4AF-A47F-A7D0-F417-63A0DA635634}"/>
                </a:ext>
              </a:extLst>
            </p:cNvPr>
            <p:cNvGrpSpPr/>
            <p:nvPr/>
          </p:nvGrpSpPr>
          <p:grpSpPr>
            <a:xfrm>
              <a:off x="3337495" y="2956310"/>
              <a:ext cx="1331982" cy="1195113"/>
              <a:chOff x="3451386" y="2985038"/>
              <a:chExt cx="1331982" cy="1195113"/>
            </a:xfrm>
          </p:grpSpPr>
          <p:sp>
            <p:nvSpPr>
              <p:cNvPr id="59" name="TextBox 58">
                <a:extLst>
                  <a:ext uri="{FF2B5EF4-FFF2-40B4-BE49-F238E27FC236}">
                    <a16:creationId xmlns:a16="http://schemas.microsoft.com/office/drawing/2014/main" id="{1F7BF881-8C64-CAB7-8632-EA2D0A58AA0D}"/>
                  </a:ext>
                </a:extLst>
              </p:cNvPr>
              <p:cNvSpPr txBox="1"/>
              <p:nvPr/>
            </p:nvSpPr>
            <p:spPr>
              <a:xfrm>
                <a:off x="3451386" y="2985038"/>
                <a:ext cx="1331982" cy="261610"/>
              </a:xfrm>
              <a:prstGeom prst="rect">
                <a:avLst/>
              </a:prstGeom>
              <a:noFill/>
            </p:spPr>
            <p:txBody>
              <a:bodyPr wrap="square" rtlCol="0">
                <a:spAutoFit/>
              </a:bodyPr>
              <a:lstStyle/>
              <a:p>
                <a:pPr algn="ctr"/>
                <a:r>
                  <a:rPr lang="en-US" sz="1100" dirty="0">
                    <a:solidFill>
                      <a:schemeClr val="bg1"/>
                    </a:solidFill>
                    <a:latin typeface="Arial Narrow" panose="020B0606020202030204" pitchFamily="34" charset="0"/>
                  </a:rPr>
                  <a:t>Practicing ACE</a:t>
                </a:r>
              </a:p>
            </p:txBody>
          </p:sp>
          <p:pic>
            <p:nvPicPr>
              <p:cNvPr id="60" name="Picture 59">
                <a:extLst>
                  <a:ext uri="{FF2B5EF4-FFF2-40B4-BE49-F238E27FC236}">
                    <a16:creationId xmlns:a16="http://schemas.microsoft.com/office/drawing/2014/main" id="{9DBD4D64-0B6F-683F-3DC7-B8BD2AA6BC55}"/>
                  </a:ext>
                </a:extLst>
              </p:cNvPr>
              <p:cNvPicPr>
                <a:picLocks noChangeAspect="1"/>
              </p:cNvPicPr>
              <p:nvPr/>
            </p:nvPicPr>
            <p:blipFill>
              <a:blip r:embed="rId6"/>
              <a:stretch>
                <a:fillRect/>
              </a:stretch>
            </p:blipFill>
            <p:spPr>
              <a:xfrm>
                <a:off x="3530473" y="3315951"/>
                <a:ext cx="1173808" cy="864200"/>
              </a:xfrm>
              <a:prstGeom prst="rect">
                <a:avLst/>
              </a:prstGeom>
            </p:spPr>
          </p:pic>
        </p:grpSp>
        <p:sp>
          <p:nvSpPr>
            <p:cNvPr id="46" name="TextBox 45">
              <a:extLst>
                <a:ext uri="{FF2B5EF4-FFF2-40B4-BE49-F238E27FC236}">
                  <a16:creationId xmlns:a16="http://schemas.microsoft.com/office/drawing/2014/main" id="{B749F340-B877-95C5-65D3-B667287569C6}"/>
                </a:ext>
              </a:extLst>
            </p:cNvPr>
            <p:cNvSpPr txBox="1"/>
            <p:nvPr/>
          </p:nvSpPr>
          <p:spPr>
            <a:xfrm>
              <a:off x="1506204" y="3493806"/>
              <a:ext cx="353529" cy="292388"/>
            </a:xfrm>
            <a:prstGeom prst="rect">
              <a:avLst/>
            </a:prstGeom>
            <a:noFill/>
          </p:spPr>
          <p:txBody>
            <a:bodyPr wrap="square" rtlCol="0">
              <a:spAutoFit/>
            </a:bodyPr>
            <a:lstStyle/>
            <a:p>
              <a:pPr algn="ctr"/>
              <a:r>
                <a:rPr lang="en-US" sz="1300" dirty="0">
                  <a:latin typeface="Arial Narrow" panose="020B0606020202030204" pitchFamily="34" charset="0"/>
                </a:rPr>
                <a:t>or</a:t>
              </a:r>
            </a:p>
          </p:txBody>
        </p:sp>
        <p:sp>
          <p:nvSpPr>
            <p:cNvPr id="53" name="TextBox 52">
              <a:extLst>
                <a:ext uri="{FF2B5EF4-FFF2-40B4-BE49-F238E27FC236}">
                  <a16:creationId xmlns:a16="http://schemas.microsoft.com/office/drawing/2014/main" id="{3788773E-E3D9-D5A8-19B9-05B01ADDB76D}"/>
                </a:ext>
              </a:extLst>
            </p:cNvPr>
            <p:cNvSpPr txBox="1"/>
            <p:nvPr/>
          </p:nvSpPr>
          <p:spPr>
            <a:xfrm>
              <a:off x="3044040" y="3493806"/>
              <a:ext cx="353529" cy="292388"/>
            </a:xfrm>
            <a:prstGeom prst="rect">
              <a:avLst/>
            </a:prstGeom>
            <a:noFill/>
          </p:spPr>
          <p:txBody>
            <a:bodyPr wrap="square" rtlCol="0">
              <a:spAutoFit/>
            </a:bodyPr>
            <a:lstStyle/>
            <a:p>
              <a:pPr algn="ctr"/>
              <a:r>
                <a:rPr lang="en-US" sz="1300" dirty="0">
                  <a:latin typeface="Arial Narrow" panose="020B0606020202030204" pitchFamily="34" charset="0"/>
                </a:rPr>
                <a:t>or</a:t>
              </a:r>
            </a:p>
          </p:txBody>
        </p:sp>
        <p:sp>
          <p:nvSpPr>
            <p:cNvPr id="55" name="TextBox 54">
              <a:extLst>
                <a:ext uri="{FF2B5EF4-FFF2-40B4-BE49-F238E27FC236}">
                  <a16:creationId xmlns:a16="http://schemas.microsoft.com/office/drawing/2014/main" id="{E7A3A65D-BA3E-FEAF-93F7-6956A8B73EE3}"/>
                </a:ext>
              </a:extLst>
            </p:cNvPr>
            <p:cNvSpPr txBox="1"/>
            <p:nvPr/>
          </p:nvSpPr>
          <p:spPr>
            <a:xfrm>
              <a:off x="4607272" y="3493806"/>
              <a:ext cx="353529" cy="292388"/>
            </a:xfrm>
            <a:prstGeom prst="rect">
              <a:avLst/>
            </a:prstGeom>
            <a:noFill/>
          </p:spPr>
          <p:txBody>
            <a:bodyPr wrap="square" rtlCol="0">
              <a:spAutoFit/>
            </a:bodyPr>
            <a:lstStyle/>
            <a:p>
              <a:pPr algn="ctr"/>
              <a:r>
                <a:rPr lang="en-US" sz="1300" dirty="0">
                  <a:latin typeface="Arial Narrow" panose="020B0606020202030204" pitchFamily="34" charset="0"/>
                </a:rPr>
                <a:t>or</a:t>
              </a:r>
            </a:p>
          </p:txBody>
        </p:sp>
        <p:grpSp>
          <p:nvGrpSpPr>
            <p:cNvPr id="56" name="Group 55">
              <a:extLst>
                <a:ext uri="{FF2B5EF4-FFF2-40B4-BE49-F238E27FC236}">
                  <a16:creationId xmlns:a16="http://schemas.microsoft.com/office/drawing/2014/main" id="{C152BF05-179D-38EF-0830-F6BA20F243E4}"/>
                </a:ext>
              </a:extLst>
            </p:cNvPr>
            <p:cNvGrpSpPr/>
            <p:nvPr/>
          </p:nvGrpSpPr>
          <p:grpSpPr>
            <a:xfrm>
              <a:off x="4969117" y="2969667"/>
              <a:ext cx="1173808" cy="1166570"/>
              <a:chOff x="5044445" y="2998395"/>
              <a:chExt cx="1173808" cy="1166570"/>
            </a:xfrm>
          </p:grpSpPr>
          <p:sp>
            <p:nvSpPr>
              <p:cNvPr id="57" name="Flowchart: Terminator 56">
                <a:extLst>
                  <a:ext uri="{FF2B5EF4-FFF2-40B4-BE49-F238E27FC236}">
                    <a16:creationId xmlns:a16="http://schemas.microsoft.com/office/drawing/2014/main" id="{770DA184-EC3D-3BBA-353A-74F39766F5CA}"/>
                  </a:ext>
                </a:extLst>
              </p:cNvPr>
              <p:cNvSpPr/>
              <p:nvPr/>
            </p:nvSpPr>
            <p:spPr>
              <a:xfrm>
                <a:off x="5060573" y="2998395"/>
                <a:ext cx="1141553" cy="261171"/>
              </a:xfrm>
              <a:prstGeom prst="flowChartTerminator">
                <a:avLst/>
              </a:prstGeom>
              <a:solidFill>
                <a:srgbClr val="DFDEC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Arial Narrow" panose="020B0606020202030204" pitchFamily="34" charset="0"/>
                  </a:rPr>
                  <a:t>Lethal Means</a:t>
                </a:r>
              </a:p>
            </p:txBody>
          </p:sp>
          <p:pic>
            <p:nvPicPr>
              <p:cNvPr id="58" name="Picture 57">
                <a:extLst>
                  <a:ext uri="{FF2B5EF4-FFF2-40B4-BE49-F238E27FC236}">
                    <a16:creationId xmlns:a16="http://schemas.microsoft.com/office/drawing/2014/main" id="{919DEF6F-6BEF-B716-5C60-5C5CABC3A622}"/>
                  </a:ext>
                </a:extLst>
              </p:cNvPr>
              <p:cNvPicPr>
                <a:picLocks noChangeAspect="1"/>
              </p:cNvPicPr>
              <p:nvPr/>
            </p:nvPicPr>
            <p:blipFill>
              <a:blip r:embed="rId6"/>
              <a:stretch>
                <a:fillRect/>
              </a:stretch>
            </p:blipFill>
            <p:spPr>
              <a:xfrm>
                <a:off x="5044445" y="3300765"/>
                <a:ext cx="1173808" cy="864200"/>
              </a:xfrm>
              <a:prstGeom prst="rect">
                <a:avLst/>
              </a:prstGeom>
            </p:spPr>
          </p:pic>
        </p:grpSp>
      </p:grpSp>
    </p:spTree>
    <p:extLst>
      <p:ext uri="{BB962C8B-B14F-4D97-AF65-F5344CB8AC3E}">
        <p14:creationId xmlns:p14="http://schemas.microsoft.com/office/powerpoint/2010/main" val="2085681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iii</a:t>
            </a:r>
            <a:r>
              <a:rPr lang="en-US" sz="1100" i="1" noProof="0" dirty="0">
                <a:solidFill>
                  <a:prstClr val="black"/>
                </a:solidFill>
                <a:latin typeface="Calibri" panose="020F0502020204030204"/>
              </a:rPr>
              <a:t>-A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DEC7396B-F8BE-4B38-194F-3367AD11FD4C}"/>
              </a:ext>
            </a:extLst>
          </p:cNvPr>
          <p:cNvGrpSpPr/>
          <p:nvPr/>
        </p:nvGrpSpPr>
        <p:grpSpPr>
          <a:xfrm>
            <a:off x="621011" y="6970312"/>
            <a:ext cx="5711822" cy="1882648"/>
            <a:chOff x="573089" y="2876945"/>
            <a:chExt cx="5711822" cy="1882648"/>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089" y="2876945"/>
              <a:ext cx="5711822" cy="1882648"/>
            </a:xfrm>
            <a:prstGeom prst="rect">
              <a:avLst/>
            </a:prstGeom>
          </p:spPr>
        </p:pic>
        <p:sp>
          <p:nvSpPr>
            <p:cNvPr id="10" name="TextBox 4"/>
            <p:cNvSpPr txBox="1"/>
            <p:nvPr/>
          </p:nvSpPr>
          <p:spPr>
            <a:xfrm>
              <a:off x="798514" y="3607108"/>
              <a:ext cx="971952"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dirty="0"/>
                <a:t>Introduction</a:t>
              </a:r>
              <a:br>
                <a:rPr lang="en-US" sz="900" dirty="0"/>
              </a:br>
              <a:endParaRPr lang="en-US" sz="900" dirty="0"/>
            </a:p>
          </p:txBody>
        </p:sp>
        <p:sp>
          <p:nvSpPr>
            <p:cNvPr id="11" name="Rectangle 10"/>
            <p:cNvSpPr/>
            <p:nvPr/>
          </p:nvSpPr>
          <p:spPr>
            <a:xfrm>
              <a:off x="1107764" y="3346773"/>
              <a:ext cx="627095" cy="230832"/>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1" dirty="0">
                  <a:solidFill>
                    <a:schemeClr val="bg1"/>
                  </a:solidFill>
                </a:rPr>
                <a:t>Slides 1-3</a:t>
              </a:r>
            </a:p>
          </p:txBody>
        </p:sp>
        <p:sp>
          <p:nvSpPr>
            <p:cNvPr id="12" name="TextBox 10"/>
            <p:cNvSpPr txBox="1"/>
            <p:nvPr/>
          </p:nvSpPr>
          <p:spPr>
            <a:xfrm>
              <a:off x="1829423" y="3537949"/>
              <a:ext cx="1047315" cy="5078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dirty="0"/>
                <a:t>Stigma, It’s Impact, &amp; Tactics</a:t>
              </a:r>
              <a:br>
                <a:rPr lang="en-US" sz="900" b="1" dirty="0"/>
              </a:br>
              <a:endParaRPr lang="en-US" sz="900" dirty="0"/>
            </a:p>
          </p:txBody>
        </p:sp>
        <p:sp>
          <p:nvSpPr>
            <p:cNvPr id="14" name="Rectangle 13"/>
            <p:cNvSpPr/>
            <p:nvPr/>
          </p:nvSpPr>
          <p:spPr>
            <a:xfrm>
              <a:off x="2181072" y="3351006"/>
              <a:ext cx="627095" cy="230832"/>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1" dirty="0">
                  <a:solidFill>
                    <a:schemeClr val="bg1"/>
                  </a:solidFill>
                </a:rPr>
                <a:t>Slides 4-7</a:t>
              </a:r>
            </a:p>
          </p:txBody>
        </p:sp>
        <p:sp>
          <p:nvSpPr>
            <p:cNvPr id="15" name="TextBox 12"/>
            <p:cNvSpPr txBox="1"/>
            <p:nvPr/>
          </p:nvSpPr>
          <p:spPr>
            <a:xfrm>
              <a:off x="2946213" y="3534961"/>
              <a:ext cx="966795"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dirty="0"/>
                <a:t>Practical Exercises</a:t>
              </a:r>
              <a:br>
                <a:rPr lang="en-US" sz="900" dirty="0"/>
              </a:br>
              <a:endParaRPr lang="en-US" sz="900" dirty="0"/>
            </a:p>
            <a:p>
              <a:pPr algn="ctr"/>
              <a:endParaRPr lang="en-US" sz="900" dirty="0"/>
            </a:p>
          </p:txBody>
        </p:sp>
        <p:sp>
          <p:nvSpPr>
            <p:cNvPr id="16" name="Rectangle 15"/>
            <p:cNvSpPr/>
            <p:nvPr/>
          </p:nvSpPr>
          <p:spPr>
            <a:xfrm>
              <a:off x="3221816" y="3352298"/>
              <a:ext cx="684803" cy="230832"/>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1" dirty="0">
                  <a:solidFill>
                    <a:schemeClr val="bg1"/>
                  </a:solidFill>
                </a:rPr>
                <a:t>Slides 8-10</a:t>
              </a:r>
            </a:p>
          </p:txBody>
        </p:sp>
        <p:sp>
          <p:nvSpPr>
            <p:cNvPr id="17" name="TextBox 14"/>
            <p:cNvSpPr txBox="1"/>
            <p:nvPr/>
          </p:nvSpPr>
          <p:spPr>
            <a:xfrm>
              <a:off x="4014606" y="3601303"/>
              <a:ext cx="953501" cy="5078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dirty="0"/>
                <a:t>Application &amp; Closing </a:t>
              </a:r>
              <a:endParaRPr lang="en-US" sz="900" dirty="0"/>
            </a:p>
            <a:p>
              <a:pPr algn="ctr"/>
              <a:endParaRPr lang="en-US" sz="900" dirty="0"/>
            </a:p>
          </p:txBody>
        </p:sp>
        <p:sp>
          <p:nvSpPr>
            <p:cNvPr id="18" name="TextBox 16"/>
            <p:cNvSpPr txBox="1"/>
            <p:nvPr/>
          </p:nvSpPr>
          <p:spPr>
            <a:xfrm>
              <a:off x="5071332" y="3590264"/>
              <a:ext cx="983434"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dirty="0"/>
                <a:t>Training Complete</a:t>
              </a:r>
              <a:endParaRPr lang="en-US" sz="900" dirty="0"/>
            </a:p>
          </p:txBody>
        </p:sp>
        <p:sp>
          <p:nvSpPr>
            <p:cNvPr id="19" name="Rectangle 18"/>
            <p:cNvSpPr/>
            <p:nvPr/>
          </p:nvSpPr>
          <p:spPr>
            <a:xfrm>
              <a:off x="4259479" y="3347759"/>
              <a:ext cx="747842" cy="2308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1" dirty="0">
                  <a:solidFill>
                    <a:schemeClr val="bg1"/>
                  </a:solidFill>
                </a:rPr>
                <a:t>Slides 11-14</a:t>
              </a:r>
            </a:p>
          </p:txBody>
        </p:sp>
      </p:grpSp>
      <p:sp>
        <p:nvSpPr>
          <p:cNvPr id="4" name="TextBox 3">
            <a:extLst>
              <a:ext uri="{FF2B5EF4-FFF2-40B4-BE49-F238E27FC236}">
                <a16:creationId xmlns:a16="http://schemas.microsoft.com/office/drawing/2014/main" id="{CBDD0580-419C-3550-D3A5-A15155B00AC0}"/>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Fighting Stigma Module</a:t>
            </a:r>
          </a:p>
        </p:txBody>
      </p:sp>
      <p:sp>
        <p:nvSpPr>
          <p:cNvPr id="8" name="Notes Placeholder 7">
            <a:extLst>
              <a:ext uri="{FF2B5EF4-FFF2-40B4-BE49-F238E27FC236}">
                <a16:creationId xmlns:a16="http://schemas.microsoft.com/office/drawing/2014/main" id="{4E840D45-90BE-9BCF-144D-16D7B7E87C6F}"/>
              </a:ext>
            </a:extLst>
          </p:cNvPr>
          <p:cNvSpPr txBox="1">
            <a:spLocks/>
          </p:cNvSpPr>
          <p:nvPr/>
        </p:nvSpPr>
        <p:spPr>
          <a:xfrm>
            <a:off x="491099" y="394555"/>
            <a:ext cx="6038037" cy="8395809"/>
          </a:xfrm>
          <a:prstGeom prst="rect">
            <a:avLst/>
          </a:prstGeom>
        </p:spPr>
        <p:txBody>
          <a:bodyPr lIns="95747" tIns="47873" rIns="95747" bIns="47873"/>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u="sng" dirty="0">
                <a:latin typeface="Arial" panose="020B0604020202020204" pitchFamily="34" charset="0"/>
                <a:cs typeface="Arial" panose="020B0604020202020204" pitchFamily="34" charset="0"/>
              </a:rPr>
              <a:t>Training Preparation</a:t>
            </a:r>
            <a:r>
              <a:rPr lang="en-US" b="1"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Content: </a:t>
            </a:r>
            <a:r>
              <a:rPr lang="en-US" dirty="0">
                <a:latin typeface="Arial" panose="020B0604020202020204" pitchFamily="34" charset="0"/>
                <a:cs typeface="Arial" panose="020B0604020202020204" pitchFamily="34" charset="0"/>
              </a:rPr>
              <a:t>ACE Training is the U.S. Army’s annual suicide prevention training, which is mandatory for Soldiers (IAW AR 600-63) and to be made available to Circle of Support members. The material is based on the most current research and academic literature on suicide prevention and follows educational best practices. The training is designed to enable the instructor to successfully lead participants through suicide prevention concepts with interactive activities and discussions to prompt critical thinking. For the training to be most effective, it is advised that instructors review all content in advance. </a:t>
            </a:r>
          </a:p>
          <a:p>
            <a:endParaRPr lang="en-US"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When instructing, follow the content as written. Insert personal stories/examples as appropriate. Prompts are written into the SmartGuide to highlight times when personal stories/examples can be most valuable. There are many benefits of sharing a personal story or example. For instance, stories/examples can help a trainer to capture the audience’s attention, gain common ground with the audience, and engage the audience on a deeper level. Most importantly, effective use of personal stories or examples can help participants gain better contextual understanding of the material being taught.</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following guidelines can help ensure effective use of personal stories and examples. The story/example</a:t>
            </a:r>
          </a:p>
          <a:p>
            <a:pPr marL="685800" indent="-228600">
              <a:buFont typeface="Arial" panose="020B0604020202020204" pitchFamily="34" charset="0"/>
              <a:buChar char="•"/>
            </a:pPr>
            <a:r>
              <a:rPr lang="en-US" sz="1200" dirty="0">
                <a:latin typeface="Arial" panose="020B0604020202020204" pitchFamily="34" charset="0"/>
                <a:cs typeface="Arial" panose="020B0604020202020204" pitchFamily="34" charset="0"/>
              </a:rPr>
              <a:t>serves a clear purpose, specifically it reinforces the training objective/content</a:t>
            </a:r>
          </a:p>
          <a:p>
            <a:pPr marL="685800" indent="-228600">
              <a:buFont typeface="Arial" panose="020B0604020202020204" pitchFamily="34" charset="0"/>
              <a:buChar char="•"/>
            </a:pPr>
            <a:r>
              <a:rPr lang="en-US" sz="1200" dirty="0">
                <a:latin typeface="Arial" panose="020B0604020202020204" pitchFamily="34" charset="0"/>
                <a:cs typeface="Arial" panose="020B0604020202020204" pitchFamily="34" charset="0"/>
              </a:rPr>
              <a:t>helps participants to gain a better contextual understanding about the concepts</a:t>
            </a:r>
          </a:p>
          <a:p>
            <a:pPr marL="685800" indent="-228600">
              <a:buFont typeface="Arial" panose="020B0604020202020204" pitchFamily="34" charset="0"/>
              <a:buChar char="•"/>
            </a:pPr>
            <a:r>
              <a:rPr lang="en-US" sz="1200" dirty="0">
                <a:latin typeface="Arial" panose="020B0604020202020204" pitchFamily="34" charset="0"/>
                <a:cs typeface="Arial" panose="020B0604020202020204" pitchFamily="34" charset="0"/>
              </a:rPr>
              <a:t>does not distract participants from the focus of training (e.g., be mindful of using potentially triggering or traumatizing examples/stories)</a:t>
            </a:r>
          </a:p>
          <a:p>
            <a:pPr marL="685800" indent="-228600">
              <a:buFont typeface="Arial" panose="020B0604020202020204" pitchFamily="34" charset="0"/>
              <a:buChar char="•"/>
            </a:pPr>
            <a:r>
              <a:rPr lang="en-US" sz="1200" dirty="0">
                <a:latin typeface="Arial" panose="020B0604020202020204" pitchFamily="34" charset="0"/>
                <a:cs typeface="Arial" panose="020B0604020202020204" pitchFamily="34" charset="0"/>
              </a:rPr>
              <a:t>is simple, concise, and easy to follow/understand</a:t>
            </a:r>
          </a:p>
          <a:p>
            <a:pPr marL="457200"/>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Remember, sharing your personal stories/examples is to benefit the participant, not yourself. The story/example should highlight the content, not you as a person (e.g., avoid the mistake of making the training about yourself). Lastly, it is highly recommended that you practice your stories/examples before using them in a training session. Rehearsing the story/example can improve effective delivery, especially if the story/example is one that could be emotional for you to share. </a:t>
            </a:r>
          </a:p>
          <a:p>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Flow: </a:t>
            </a:r>
            <a:r>
              <a:rPr lang="en-US" sz="1200" dirty="0">
                <a:latin typeface="Arial" panose="020B0604020202020204" pitchFamily="34" charset="0"/>
                <a:cs typeface="Arial" panose="020B0604020202020204" pitchFamily="34" charset="0"/>
              </a:rPr>
              <a:t>This training module is comprised of four main sections.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7454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iii</a:t>
            </a:r>
            <a:r>
              <a:rPr lang="en-US" sz="1100" i="1" noProof="0" dirty="0">
                <a:solidFill>
                  <a:prstClr val="black"/>
                </a:solidFill>
                <a:latin typeface="Calibri" panose="020F0502020204030204"/>
              </a:rPr>
              <a:t>-B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Notes Placeholder 7"/>
          <p:cNvSpPr txBox="1">
            <a:spLocks/>
          </p:cNvSpPr>
          <p:nvPr/>
        </p:nvSpPr>
        <p:spPr>
          <a:xfrm>
            <a:off x="509337" y="500428"/>
            <a:ext cx="5486400" cy="7658588"/>
          </a:xfrm>
          <a:prstGeom prst="rect">
            <a:avLst/>
          </a:prstGeom>
        </p:spPr>
        <p:txBody>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u="sng" dirty="0">
                <a:latin typeface="Arial" panose="020B0604020202020204" pitchFamily="34" charset="0"/>
                <a:cs typeface="Arial" panose="020B0604020202020204" pitchFamily="34" charset="0"/>
              </a:rPr>
              <a:t>Training Preparation (continued):</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Language: </a:t>
            </a:r>
            <a:r>
              <a:rPr lang="en-US" dirty="0">
                <a:latin typeface="Arial" panose="020B0604020202020204" pitchFamily="34" charset="0"/>
                <a:cs typeface="Arial" panose="020B0604020202020204" pitchFamily="34" charset="0"/>
              </a:rPr>
              <a:t>Suicide can be an uncomfortable topic to discuss, and it can be difficult to find the words to talk about it. As researchers continue to learn more about suicide and those impacted by it, the language used continues to evolve. For example, the term “committed suicide” perpetuates the idea that suicide is a criminal act, which can be stigmatizing. Instead, consider the phrase “died by suicide” or “attempted suicide.”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Participants may unintentionally use stigmatizing language, as not everyone understands the harmful impact of these words. It is recommended that during the training, participants are allowed to use the words they feel comfortable with to promote open conversation; however, it is recommended that the instructor supports participant usage of destigmatized language and use those words themselves.</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Important concepts</a:t>
            </a:r>
            <a:r>
              <a:rPr lang="en-US" dirty="0">
                <a:latin typeface="Arial" panose="020B0604020202020204" pitchFamily="34" charset="0"/>
                <a:cs typeface="Arial" panose="020B0604020202020204" pitchFamily="34" charset="0"/>
              </a:rPr>
              <a:t>: When Soldiers and Circle of Support members collectively implement the ACE process, use Active Listening and intentionally Fight the Stigma, it creates culture of trust and cohesion. Consequently, a culture of trust and cohesion encourages help-seeking behavior; Soldiers and Circle of Support members know that when they need someone, other members of the Army Family (e.g., Soldiers in the unit, Circle of Support members, DA Civilians) will have their back. As the trainer, work to present the material as a facilitated discussion so the participants are learning the material but also learning from one another and potentially growing their support network.</a:t>
            </a:r>
          </a:p>
          <a:p>
            <a:endParaRPr lang="en-US" dirty="0"/>
          </a:p>
        </p:txBody>
      </p:sp>
      <p:sp>
        <p:nvSpPr>
          <p:cNvPr id="8" name="TextBox 7">
            <a:extLst>
              <a:ext uri="{FF2B5EF4-FFF2-40B4-BE49-F238E27FC236}">
                <a16:creationId xmlns:a16="http://schemas.microsoft.com/office/drawing/2014/main" id="{1F5C9464-4CE2-ACDC-FA1C-2FB26EE413F2}"/>
              </a:ext>
            </a:extLst>
          </p:cNvPr>
          <p:cNvSpPr txBox="1"/>
          <p:nvPr/>
        </p:nvSpPr>
        <p:spPr>
          <a:xfrm>
            <a:off x="2489775" y="45758"/>
            <a:ext cx="4417536" cy="282353"/>
          </a:xfrm>
          <a:prstGeom prst="rect">
            <a:avLst/>
          </a:prstGeom>
          <a:noFill/>
        </p:spPr>
        <p:txBody>
          <a:bodyPr wrap="square" lIns="95747" tIns="47873" rIns="95747" bIns="47873" rtlCol="0">
            <a:noAutofit/>
          </a:bodyPr>
          <a:lstStyle/>
          <a:p>
            <a:pPr algn="r"/>
            <a:r>
              <a:rPr lang="en-US" sz="1100" dirty="0">
                <a:latin typeface="Arial" panose="020B0604020202020204" pitchFamily="34" charset="0"/>
                <a:cs typeface="Arial" panose="020B0604020202020204" pitchFamily="34" charset="0"/>
              </a:rPr>
              <a:t>ACE Training for Circle of Support- Fighting Stigma Module</a:t>
            </a:r>
          </a:p>
        </p:txBody>
      </p:sp>
    </p:spTree>
    <p:extLst>
      <p:ext uri="{BB962C8B-B14F-4D97-AF65-F5344CB8AC3E}">
        <p14:creationId xmlns:p14="http://schemas.microsoft.com/office/powerpoint/2010/main" val="3352556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iv-A</a:t>
            </a:r>
          </a:p>
        </p:txBody>
      </p:sp>
      <p:sp>
        <p:nvSpPr>
          <p:cNvPr id="8" name="Notes Placeholder 7"/>
          <p:cNvSpPr>
            <a:spLocks noGrp="1"/>
          </p:cNvSpPr>
          <p:nvPr>
            <p:ph type="body" idx="1"/>
          </p:nvPr>
        </p:nvSpPr>
        <p:spPr>
          <a:xfrm>
            <a:off x="584242" y="420300"/>
            <a:ext cx="5683493" cy="1143351"/>
          </a:xfrm>
          <a:prstGeom prst="rect">
            <a:avLst/>
          </a:prstGeom>
        </p:spPr>
        <p:txBody>
          <a:bodyPr/>
          <a:lstStyle/>
          <a:p>
            <a:r>
              <a:rPr lang="en-US" b="1" u="sng" dirty="0">
                <a:latin typeface="Arial" panose="020B0604020202020204" pitchFamily="34" charset="0"/>
                <a:cs typeface="Arial" panose="020B0604020202020204" pitchFamily="34" charset="0"/>
              </a:rPr>
              <a:t>ACE Training Facilitation Strategies</a:t>
            </a:r>
            <a:r>
              <a:rPr lang="en-US" b="1"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Review the SmartGuide prior to the training session. Take notes on when you may use different facilitation strategies to promote an effective learning experience for participants.</a:t>
            </a: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247517142"/>
              </p:ext>
            </p:extLst>
          </p:nvPr>
        </p:nvGraphicFramePr>
        <p:xfrm>
          <a:off x="614148" y="1493277"/>
          <a:ext cx="5558051" cy="7185981"/>
        </p:xfrm>
        <a:graphic>
          <a:graphicData uri="http://schemas.openxmlformats.org/drawingml/2006/table">
            <a:tbl>
              <a:tblPr firstRow="1" firstCol="1" bandRow="1">
                <a:tableStyleId>{1E171933-4619-4E11-9A3F-F7608DF75F80}</a:tableStyleId>
              </a:tblPr>
              <a:tblGrid>
                <a:gridCol w="2202793">
                  <a:extLst>
                    <a:ext uri="{9D8B030D-6E8A-4147-A177-3AD203B41FA5}">
                      <a16:colId xmlns:a16="http://schemas.microsoft.com/office/drawing/2014/main" val="2703133726"/>
                    </a:ext>
                  </a:extLst>
                </a:gridCol>
                <a:gridCol w="3355258">
                  <a:extLst>
                    <a:ext uri="{9D8B030D-6E8A-4147-A177-3AD203B41FA5}">
                      <a16:colId xmlns:a16="http://schemas.microsoft.com/office/drawing/2014/main" val="3602396697"/>
                    </a:ext>
                  </a:extLst>
                </a:gridCol>
              </a:tblGrid>
              <a:tr h="244448">
                <a:tc>
                  <a:txBody>
                    <a:bodyPr/>
                    <a:lstStyle/>
                    <a:p>
                      <a:pPr marL="0" marR="33655" indent="0" algn="ctr">
                        <a:lnSpc>
                          <a:spcPct val="100000"/>
                        </a:lnSpc>
                        <a:spcBef>
                          <a:spcPts val="600"/>
                        </a:spcBef>
                        <a:spcAft>
                          <a:spcPts val="600"/>
                        </a:spcAft>
                      </a:pPr>
                      <a:r>
                        <a:rPr lang="en-US" sz="1150" dirty="0">
                          <a:solidFill>
                            <a:schemeClr val="tx1"/>
                          </a:solidFill>
                          <a:effectLst/>
                          <a:latin typeface="Arial" panose="020B0604020202020204" pitchFamily="34" charset="0"/>
                          <a:ea typeface="Verdana" panose="020B0604030504040204" pitchFamily="34" charset="0"/>
                          <a:cs typeface="Arial" panose="020B0604020202020204" pitchFamily="34" charset="0"/>
                        </a:rPr>
                        <a:t>Facilitation Strategies </a:t>
                      </a:r>
                    </a:p>
                  </a:txBody>
                  <a:tcPr marL="0" marR="15976" marT="12119" marB="0" anchor="ctr">
                    <a:lnL w="28575" cap="flat" cmpd="sng" algn="ctr">
                      <a:solidFill>
                        <a:srgbClr val="00956F"/>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956F"/>
                      </a:solidFill>
                      <a:prstDash val="solid"/>
                      <a:round/>
                      <a:headEnd type="none" w="med" len="med"/>
                      <a:tailEnd type="none" w="med" len="med"/>
                    </a:lnT>
                    <a:lnB w="28575" cap="flat" cmpd="sng" algn="ctr">
                      <a:solidFill>
                        <a:srgbClr val="00956F"/>
                      </a:solidFill>
                      <a:prstDash val="solid"/>
                      <a:round/>
                      <a:headEnd type="none" w="med" len="med"/>
                      <a:tailEnd type="none" w="med" len="med"/>
                    </a:lnB>
                  </a:tcPr>
                </a:tc>
                <a:tc>
                  <a:txBody>
                    <a:bodyPr/>
                    <a:lstStyle/>
                    <a:p>
                      <a:pPr marL="0" marR="31115" indent="0" algn="ctr">
                        <a:lnSpc>
                          <a:spcPct val="100000"/>
                        </a:lnSpc>
                        <a:spcBef>
                          <a:spcPts val="600"/>
                        </a:spcBef>
                        <a:spcAft>
                          <a:spcPts val="600"/>
                        </a:spcAft>
                      </a:pPr>
                      <a:r>
                        <a:rPr lang="en-US" sz="1150" dirty="0">
                          <a:solidFill>
                            <a:schemeClr val="tx1"/>
                          </a:solidFill>
                          <a:effectLst/>
                          <a:latin typeface="Arial" panose="020B0604020202020204" pitchFamily="34" charset="0"/>
                          <a:ea typeface="Verdana" panose="020B0604030504040204" pitchFamily="34" charset="0"/>
                          <a:cs typeface="Arial" panose="020B0604020202020204" pitchFamily="34" charset="0"/>
                        </a:rPr>
                        <a:t>When/How to Use </a:t>
                      </a:r>
                    </a:p>
                  </a:txBody>
                  <a:tcPr marL="0" marR="15976" marT="12119" marB="0" anchor="ctr">
                    <a:lnL w="12700" cap="flat" cmpd="sng" algn="ctr">
                      <a:noFill/>
                      <a:prstDash val="solid"/>
                      <a:round/>
                      <a:headEnd type="none" w="med" len="med"/>
                      <a:tailEnd type="none" w="med" len="med"/>
                    </a:lnL>
                    <a:lnR w="28575" cap="flat" cmpd="sng" algn="ctr">
                      <a:solidFill>
                        <a:srgbClr val="00956F"/>
                      </a:solidFill>
                      <a:prstDash val="solid"/>
                      <a:round/>
                      <a:headEnd type="none" w="med" len="med"/>
                      <a:tailEnd type="none" w="med" len="med"/>
                    </a:lnR>
                    <a:lnT w="28575" cap="flat" cmpd="sng" algn="ctr">
                      <a:solidFill>
                        <a:srgbClr val="00956F"/>
                      </a:solidFill>
                      <a:prstDash val="solid"/>
                      <a:round/>
                      <a:headEnd type="none" w="med" len="med"/>
                      <a:tailEnd type="none" w="med" len="med"/>
                    </a:lnT>
                    <a:lnB w="28575" cap="flat" cmpd="sng" algn="ctr">
                      <a:solidFill>
                        <a:srgbClr val="00956F"/>
                      </a:solidFill>
                      <a:prstDash val="solid"/>
                      <a:round/>
                      <a:headEnd type="none" w="med" len="med"/>
                      <a:tailEnd type="none" w="med" len="med"/>
                    </a:lnB>
                  </a:tcPr>
                </a:tc>
                <a:extLst>
                  <a:ext uri="{0D108BD9-81ED-4DB2-BD59-A6C34878D82A}">
                    <a16:rowId xmlns:a16="http://schemas.microsoft.com/office/drawing/2014/main" val="4161829511"/>
                  </a:ext>
                </a:extLst>
              </a:tr>
              <a:tr h="1581426">
                <a:tc>
                  <a:txBody>
                    <a:bodyPr/>
                    <a:lstStyle/>
                    <a:p>
                      <a:pPr marL="68580" marR="77470" indent="-635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Asking Quality Questions - </a:t>
                      </a:r>
                      <a:r>
                        <a:rPr lang="en-US" sz="1150" b="0" dirty="0">
                          <a:effectLst/>
                          <a:latin typeface="Arial" panose="020B0604020202020204" pitchFamily="34" charset="0"/>
                          <a:ea typeface="Verdana" panose="020B0604030504040204" pitchFamily="34" charset="0"/>
                          <a:cs typeface="Arial" panose="020B0604020202020204" pitchFamily="34" charset="0"/>
                        </a:rPr>
                        <a:t>Asking quality questions is important for generating participation and group discussions,</a:t>
                      </a:r>
                      <a:r>
                        <a:rPr lang="en-US" sz="1150" b="0" baseline="0" dirty="0">
                          <a:effectLst/>
                          <a:latin typeface="Arial" panose="020B0604020202020204" pitchFamily="34" charset="0"/>
                          <a:ea typeface="Verdana" panose="020B0604030504040204" pitchFamily="34" charset="0"/>
                          <a:cs typeface="Arial" panose="020B0604020202020204" pitchFamily="34" charset="0"/>
                        </a:rPr>
                        <a:t> which is why scripted questions have been included within the material. </a:t>
                      </a:r>
                      <a:endParaRPr lang="en-US" sz="115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R w="12700" cap="flat" cmpd="sng" algn="ctr">
                      <a:solidFill>
                        <a:schemeClr val="accent4"/>
                      </a:solidFill>
                      <a:prstDash val="solid"/>
                      <a:round/>
                      <a:headEnd type="none" w="med" len="med"/>
                      <a:tailEnd type="none" w="med" len="med"/>
                    </a:lnR>
                    <a:lnT w="28575" cap="flat" cmpd="sng" algn="ctr">
                      <a:solidFill>
                        <a:srgbClr val="00956F"/>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77470" indent="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Use closed-ended questions for a check on learning or to get a group consensus. Use open-ended questions when you want to generate discussion. Restate your question when it seems unclear. Poll the audience to get a show of hands, then ask participants to provide examples or explain their rationale. Let participants know, when appropriate, if there is “no right or wrong answer for this question,” which can ease the pressure on the group. </a:t>
                      </a:r>
                      <a:endParaRPr lang="en-US" sz="115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L w="12700" cap="flat" cmpd="sng" algn="ctr">
                      <a:solidFill>
                        <a:schemeClr val="accent4"/>
                      </a:solidFill>
                      <a:prstDash val="solid"/>
                      <a:round/>
                      <a:headEnd type="none" w="med" len="med"/>
                      <a:tailEnd type="none" w="med" len="med"/>
                    </a:lnL>
                    <a:lnT w="28575" cap="flat" cmpd="sng" algn="ctr">
                      <a:solidFill>
                        <a:srgbClr val="00956F"/>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469482824"/>
                  </a:ext>
                </a:extLst>
              </a:tr>
              <a:tr h="1478883">
                <a:tc>
                  <a:txBody>
                    <a:bodyPr/>
                    <a:lstStyle/>
                    <a:p>
                      <a:pPr marL="68580" marR="101600" indent="-635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Efficient Instructions - </a:t>
                      </a:r>
                      <a:r>
                        <a:rPr lang="en-US" sz="1150" b="0" dirty="0">
                          <a:effectLst/>
                          <a:latin typeface="Arial" panose="020B0604020202020204" pitchFamily="34" charset="0"/>
                          <a:ea typeface="Verdana" panose="020B0604030504040204" pitchFamily="34" charset="0"/>
                          <a:cs typeface="Arial" panose="020B0604020202020204" pitchFamily="34" charset="0"/>
                        </a:rPr>
                        <a:t>Efficient instructions for exercises are clear and concise directions resulting in participants' understanding of the intent of the exercise, what actions they need to take, and how long they have to complete the work.</a:t>
                      </a:r>
                      <a:endParaRPr lang="en-US" sz="115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17145" indent="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Include timings in your instructions</a:t>
                      </a:r>
                      <a:r>
                        <a:rPr lang="en-US" sz="1150" baseline="0" dirty="0">
                          <a:effectLst/>
                          <a:latin typeface="Arial" panose="020B0604020202020204" pitchFamily="34" charset="0"/>
                          <a:ea typeface="Verdana" panose="020B0604030504040204" pitchFamily="34" charset="0"/>
                          <a:cs typeface="Arial" panose="020B0604020202020204" pitchFamily="34" charset="0"/>
                        </a:rPr>
                        <a:t> to</a:t>
                      </a:r>
                      <a:r>
                        <a:rPr lang="en-US" sz="1150" dirty="0">
                          <a:effectLst/>
                          <a:latin typeface="Arial" panose="020B0604020202020204" pitchFamily="34" charset="0"/>
                          <a:ea typeface="Verdana" panose="020B0604030504040204" pitchFamily="34" charset="0"/>
                          <a:cs typeface="Arial" panose="020B0604020202020204" pitchFamily="34" charset="0"/>
                        </a:rPr>
                        <a:t> help participants understand how in-depth their discussions should be. Provide time prompts </a:t>
                      </a:r>
                      <a:r>
                        <a:rPr lang="en-US" sz="1150">
                          <a:effectLst/>
                          <a:latin typeface="Arial" panose="020B0604020202020204" pitchFamily="34" charset="0"/>
                          <a:ea typeface="Verdana" panose="020B0604030504040204" pitchFamily="34" charset="0"/>
                          <a:cs typeface="Arial" panose="020B0604020202020204" pitchFamily="34" charset="0"/>
                        </a:rPr>
                        <a:t>such as </a:t>
                      </a:r>
                      <a:r>
                        <a:rPr lang="en-US" sz="1150" dirty="0">
                          <a:effectLst/>
                          <a:latin typeface="Arial" panose="020B0604020202020204" pitchFamily="34" charset="0"/>
                          <a:ea typeface="Verdana" panose="020B0604030504040204" pitchFamily="34" charset="0"/>
                          <a:cs typeface="Arial" panose="020B0604020202020204" pitchFamily="34" charset="0"/>
                        </a:rPr>
                        <a:t>“one minute left,” to keep the group on track during activities. Demonstrate lengthy instructions with another individual.</a:t>
                      </a:r>
                      <a:endParaRPr lang="en-US" sz="115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512061006"/>
                  </a:ext>
                </a:extLst>
              </a:tr>
              <a:tr h="1153959">
                <a:tc>
                  <a:txBody>
                    <a:bodyPr/>
                    <a:lstStyle/>
                    <a:p>
                      <a:pPr marL="68580" marR="0" indent="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Conducting Effective Discussions</a:t>
                      </a:r>
                      <a:r>
                        <a:rPr lang="en-US" sz="1150" baseline="0" dirty="0">
                          <a:effectLst/>
                          <a:latin typeface="Arial" panose="020B0604020202020204" pitchFamily="34" charset="0"/>
                          <a:ea typeface="Verdana" panose="020B0604030504040204" pitchFamily="34" charset="0"/>
                          <a:cs typeface="Arial" panose="020B0604020202020204" pitchFamily="34" charset="0"/>
                        </a:rPr>
                        <a:t> - </a:t>
                      </a:r>
                      <a:r>
                        <a:rPr lang="en-US" sz="1150" b="0" dirty="0">
                          <a:effectLst/>
                          <a:latin typeface="Arial" panose="020B0604020202020204" pitchFamily="34" charset="0"/>
                          <a:ea typeface="Verdana" panose="020B0604030504040204" pitchFamily="34" charset="0"/>
                          <a:cs typeface="Arial" panose="020B0604020202020204" pitchFamily="34" charset="0"/>
                        </a:rPr>
                        <a:t>Discussions can sometimes get off track. It is important to be purposeful when leading a conversation about a particular topic or activity.</a:t>
                      </a:r>
                    </a:p>
                  </a:txBody>
                  <a:tcPr marL="0" marR="15976" marT="12119"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5080" indent="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Effective discussions are learner-centric; keep the conversation moving forward and include a summary with key takeaway points. If restricted in your available</a:t>
                      </a:r>
                      <a:r>
                        <a:rPr lang="en-US" sz="1150" baseline="0" dirty="0">
                          <a:effectLst/>
                          <a:latin typeface="Arial" panose="020B0604020202020204" pitchFamily="34" charset="0"/>
                          <a:ea typeface="Verdana" panose="020B0604030504040204" pitchFamily="34" charset="0"/>
                          <a:cs typeface="Arial" panose="020B0604020202020204" pitchFamily="34" charset="0"/>
                        </a:rPr>
                        <a:t> time, consider having partners/small groups discuss then select a few representatives to share with the larger group.</a:t>
                      </a:r>
                      <a:endParaRPr lang="en-US" sz="115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31272948"/>
                  </a:ext>
                </a:extLst>
              </a:tr>
              <a:tr h="1269775">
                <a:tc>
                  <a:txBody>
                    <a:bodyPr/>
                    <a:lstStyle/>
                    <a:p>
                      <a:pPr marL="68580" marR="276225" indent="-635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Handling Challenges Effectively - </a:t>
                      </a:r>
                      <a:r>
                        <a:rPr lang="en-US" sz="1150" b="0" dirty="0">
                          <a:effectLst/>
                          <a:latin typeface="Arial" panose="020B0604020202020204" pitchFamily="34" charset="0"/>
                          <a:ea typeface="Verdana" panose="020B0604030504040204" pitchFamily="34" charset="0"/>
                          <a:cs typeface="Arial" panose="020B0604020202020204" pitchFamily="34" charset="0"/>
                        </a:rPr>
                        <a:t>There can be many challenges that occur when teaching a class. Having strategies for challenges that are likely to arise can help you be more prepared.</a:t>
                      </a:r>
                      <a:endParaRPr lang="en-US" sz="115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276225" indent="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Be prepared to handle difficult questions, manage emotionally-charged contributions, and allow</a:t>
                      </a:r>
                      <a:r>
                        <a:rPr lang="en-US" sz="1150" baseline="0" dirty="0">
                          <a:effectLst/>
                          <a:latin typeface="Arial" panose="020B0604020202020204" pitchFamily="34" charset="0"/>
                          <a:ea typeface="Verdana" panose="020B0604030504040204" pitchFamily="34" charset="0"/>
                          <a:cs typeface="Arial" panose="020B0604020202020204" pitchFamily="34" charset="0"/>
                        </a:rPr>
                        <a:t> the participants time to process what you have just said or asked (be okay with silence). Utilize on-call resources (e.g., chaplain, Behavioral Health) if/when necessary.</a:t>
                      </a:r>
                      <a:endParaRPr lang="en-US" sz="1150" dirty="0">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69691474"/>
                  </a:ext>
                </a:extLst>
              </a:tr>
              <a:tr h="1019197">
                <a:tc>
                  <a:txBody>
                    <a:bodyPr/>
                    <a:lstStyle/>
                    <a:p>
                      <a:pPr marL="68580" marR="276225" indent="-6350" algn="l">
                        <a:lnSpc>
                          <a:spcPct val="100000"/>
                        </a:lnSpc>
                        <a:spcBef>
                          <a:spcPts val="600"/>
                        </a:spcBef>
                        <a:spcAft>
                          <a:spcPts val="600"/>
                        </a:spcAft>
                      </a:pPr>
                      <a:r>
                        <a:rPr lang="en-US" sz="1150" b="1">
                          <a:solidFill>
                            <a:srgbClr val="000000"/>
                          </a:solidFill>
                          <a:effectLst/>
                          <a:latin typeface="Arial" panose="020B0604020202020204" pitchFamily="34" charset="0"/>
                          <a:ea typeface="Verdana" panose="020B0604030504040204" pitchFamily="34" charset="0"/>
                          <a:cs typeface="Arial" panose="020B0604020202020204" pitchFamily="34" charset="0"/>
                        </a:rPr>
                        <a:t>Be Aware of Timing</a:t>
                      </a:r>
                      <a:r>
                        <a:rPr lang="en-US" sz="1150" b="1" baseline="0">
                          <a:solidFill>
                            <a:srgbClr val="000000"/>
                          </a:solidFill>
                          <a:effectLst/>
                          <a:latin typeface="Arial" panose="020B0604020202020204" pitchFamily="34" charset="0"/>
                          <a:ea typeface="Verdana" panose="020B0604030504040204" pitchFamily="34" charset="0"/>
                          <a:cs typeface="Arial" panose="020B0604020202020204" pitchFamily="34" charset="0"/>
                        </a:rPr>
                        <a:t> </a:t>
                      </a:r>
                      <a:r>
                        <a:rPr lang="en-US" sz="1150" b="1" baseline="0" dirty="0">
                          <a:solidFill>
                            <a:srgbClr val="000000"/>
                          </a:solidFill>
                          <a:effectLst/>
                          <a:latin typeface="Arial" panose="020B0604020202020204" pitchFamily="34" charset="0"/>
                          <a:ea typeface="Verdana" panose="020B0604030504040204" pitchFamily="34" charset="0"/>
                          <a:cs typeface="Arial" panose="020B0604020202020204" pitchFamily="34" charset="0"/>
                        </a:rPr>
                        <a:t>-</a:t>
                      </a:r>
                      <a:r>
                        <a:rPr lang="en-US" sz="1150" b="0" baseline="0" dirty="0">
                          <a:solidFill>
                            <a:srgbClr val="000000"/>
                          </a:solidFill>
                          <a:effectLst/>
                          <a:latin typeface="Arial" panose="020B0604020202020204" pitchFamily="34" charset="0"/>
                          <a:ea typeface="Verdana" panose="020B0604030504040204" pitchFamily="34" charset="0"/>
                          <a:cs typeface="Arial" panose="020B0604020202020204" pitchFamily="34" charset="0"/>
                        </a:rPr>
                        <a:t> Pace yourself to ensure there is sufficient time for practical exercises and group discussion.</a:t>
                      </a:r>
                      <a:endParaRPr lang="en-US" sz="115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tcPr>
                </a:tc>
                <a:tc>
                  <a:txBody>
                    <a:bodyPr/>
                    <a:lstStyle/>
                    <a:p>
                      <a:pPr marL="111125" marR="276225" indent="0" algn="l">
                        <a:lnSpc>
                          <a:spcPct val="100000"/>
                        </a:lnSpc>
                        <a:spcBef>
                          <a:spcPts val="600"/>
                        </a:spcBef>
                        <a:spcAft>
                          <a:spcPts val="600"/>
                        </a:spcAft>
                      </a:pPr>
                      <a:r>
                        <a:rPr lang="en-US" sz="1150" baseline="0" dirty="0">
                          <a:effectLst/>
                          <a:latin typeface="Arial" panose="020B0604020202020204" pitchFamily="34" charset="0"/>
                          <a:ea typeface="Verdana" panose="020B0604030504040204" pitchFamily="34" charset="0"/>
                          <a:cs typeface="Arial" panose="020B0604020202020204" pitchFamily="34" charset="0"/>
                        </a:rPr>
                        <a:t>Leave ample time to review instructions, execute exercises, and hold discussion. If restricted in your available time, consider having volunteers demonstrate an activity for the whole group rather than working in pairs.</a:t>
                      </a:r>
                      <a:endParaRPr lang="en-US" sz="1150" dirty="0">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tcPr>
                </a:tc>
                <a:extLst>
                  <a:ext uri="{0D108BD9-81ED-4DB2-BD59-A6C34878D82A}">
                    <a16:rowId xmlns:a16="http://schemas.microsoft.com/office/drawing/2014/main" val="81627628"/>
                  </a:ext>
                </a:extLst>
              </a:tr>
            </a:tbl>
          </a:graphicData>
        </a:graphic>
      </p:graphicFrame>
      <p:sp>
        <p:nvSpPr>
          <p:cNvPr id="2" name="TextBox 1">
            <a:extLst>
              <a:ext uri="{FF2B5EF4-FFF2-40B4-BE49-F238E27FC236}">
                <a16:creationId xmlns:a16="http://schemas.microsoft.com/office/drawing/2014/main" id="{1B951ED1-5006-FBAA-49CE-CB8735F881BF}"/>
              </a:ext>
            </a:extLst>
          </p:cNvPr>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Fighting Stigma Module</a:t>
            </a:r>
          </a:p>
        </p:txBody>
      </p:sp>
    </p:spTree>
    <p:extLst>
      <p:ext uri="{BB962C8B-B14F-4D97-AF65-F5344CB8AC3E}">
        <p14:creationId xmlns:p14="http://schemas.microsoft.com/office/powerpoint/2010/main" val="233189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algn="ctr"/>
            <a:r>
              <a:rPr lang="en-US" sz="1100" i="1" dirty="0"/>
              <a:t>iv-B</a:t>
            </a:r>
          </a:p>
        </p:txBody>
      </p:sp>
      <p:graphicFrame>
        <p:nvGraphicFramePr>
          <p:cNvPr id="9" name="Table 8"/>
          <p:cNvGraphicFramePr>
            <a:graphicFrameLocks noGrp="1"/>
          </p:cNvGraphicFramePr>
          <p:nvPr>
            <p:extLst>
              <p:ext uri="{D42A27DB-BD31-4B8C-83A1-F6EECF244321}">
                <p14:modId xmlns:p14="http://schemas.microsoft.com/office/powerpoint/2010/main" val="1779144752"/>
              </p:ext>
            </p:extLst>
          </p:nvPr>
        </p:nvGraphicFramePr>
        <p:xfrm>
          <a:off x="655093" y="552485"/>
          <a:ext cx="5732059" cy="8136312"/>
        </p:xfrm>
        <a:graphic>
          <a:graphicData uri="http://schemas.openxmlformats.org/drawingml/2006/table">
            <a:tbl>
              <a:tblPr firstRow="1" bandRow="1">
                <a:tableStyleId>{5C22544A-7EE6-4342-B048-85BDC9FD1C3A}</a:tableStyleId>
              </a:tblPr>
              <a:tblGrid>
                <a:gridCol w="5732059">
                  <a:extLst>
                    <a:ext uri="{9D8B030D-6E8A-4147-A177-3AD203B41FA5}">
                      <a16:colId xmlns:a16="http://schemas.microsoft.com/office/drawing/2014/main" val="20000"/>
                    </a:ext>
                  </a:extLst>
                </a:gridCol>
              </a:tblGrid>
              <a:tr h="7093368">
                <a:tc>
                  <a:txBody>
                    <a:bodyPr/>
                    <a:lstStyle/>
                    <a:p>
                      <a:r>
                        <a:rPr lang="en-US" sz="1200" b="1" u="sng" kern="1200" dirty="0">
                          <a:solidFill>
                            <a:schemeClr val="tx1"/>
                          </a:solidFill>
                          <a:effectLst/>
                          <a:latin typeface="Arial" panose="020B0604020202020204" pitchFamily="34" charset="0"/>
                          <a:ea typeface="+mn-ea"/>
                          <a:cs typeface="Arial" panose="020B0604020202020204" pitchFamily="34" charset="0"/>
                        </a:rPr>
                        <a:t>Instructor SmartGuide Format</a:t>
                      </a:r>
                      <a:r>
                        <a:rPr lang="en-US" sz="1200" b="1" kern="1200" dirty="0">
                          <a:solidFill>
                            <a:schemeClr val="tx1"/>
                          </a:solidFill>
                          <a:effectLst/>
                          <a:latin typeface="Arial" panose="020B0604020202020204" pitchFamily="34" charset="0"/>
                          <a:ea typeface="+mn-ea"/>
                          <a:cs typeface="Arial" panose="020B0604020202020204" pitchFamily="34" charset="0"/>
                        </a:rPr>
                        <a:t>:</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This SmartGuide has been designed to be user-friendly while containing as much information as possible to help you present this suicide prevention training module. </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At the beginning of the module is a very short introduction for the trainer, which explains the intent of the material.</a:t>
                      </a:r>
                    </a:p>
                    <a:p>
                      <a:r>
                        <a:rPr lang="en-US" sz="1200" b="0" kern="1200" dirty="0">
                          <a:solidFill>
                            <a:schemeClr val="tx1"/>
                          </a:solidFill>
                          <a:effectLst/>
                          <a:latin typeface="Arial" panose="020B0604020202020204" pitchFamily="34" charset="0"/>
                          <a:ea typeface="+mn-ea"/>
                          <a:cs typeface="Arial" panose="020B0604020202020204" pitchFamily="34" charset="0"/>
                        </a:rPr>
                        <a:t> </a:t>
                      </a:r>
                    </a:p>
                    <a:p>
                      <a:r>
                        <a:rPr lang="en-US" sz="1200" b="0" kern="1200" dirty="0">
                          <a:solidFill>
                            <a:schemeClr val="tx1"/>
                          </a:solidFill>
                          <a:effectLst/>
                          <a:latin typeface="Arial" panose="020B0604020202020204" pitchFamily="34" charset="0"/>
                          <a:ea typeface="+mn-ea"/>
                          <a:cs typeface="Arial" panose="020B0604020202020204" pitchFamily="34" charset="0"/>
                        </a:rPr>
                        <a:t>When notes pages are printed and the booklet is opened, you will see the format below. On Side A is an image of the slide, a statement of slide intent (i.e., the target), and then key points and sample talking points. Key points and sample talking points may continue on to Side B when necessary.</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The key points are highlighted in yellow and they briefly describe what must be covered to meet the intent of the slide. These are followed by more details or instructions. </a:t>
                      </a:r>
                    </a:p>
                    <a:p>
                      <a:r>
                        <a:rPr lang="en-US" sz="1200" b="0" kern="1200" dirty="0">
                          <a:solidFill>
                            <a:schemeClr val="tx1"/>
                          </a:solidFill>
                          <a:effectLst/>
                          <a:latin typeface="Arial" panose="020B0604020202020204" pitchFamily="34" charset="0"/>
                          <a:ea typeface="+mn-ea"/>
                          <a:cs typeface="Arial" panose="020B0604020202020204" pitchFamily="34" charset="0"/>
                        </a:rPr>
                        <a:t> </a:t>
                      </a:r>
                    </a:p>
                    <a:p>
                      <a:r>
                        <a:rPr lang="en-US" sz="1200" b="0" kern="1200" dirty="0">
                          <a:solidFill>
                            <a:schemeClr val="tx1"/>
                          </a:solidFill>
                          <a:effectLst/>
                          <a:latin typeface="Arial" panose="020B0604020202020204" pitchFamily="34" charset="0"/>
                          <a:ea typeface="+mn-ea"/>
                          <a:cs typeface="Arial" panose="020B0604020202020204" pitchFamily="34" charset="0"/>
                        </a:rPr>
                        <a:t>The key points tell you </a:t>
                      </a:r>
                      <a:r>
                        <a:rPr lang="en-US" sz="1200" b="0" i="1" u="sng" kern="1200" dirty="0">
                          <a:solidFill>
                            <a:schemeClr val="tx1"/>
                          </a:solidFill>
                          <a:effectLst/>
                          <a:latin typeface="Arial" panose="020B0604020202020204" pitchFamily="34" charset="0"/>
                          <a:ea typeface="+mn-ea"/>
                          <a:cs typeface="Arial" panose="020B0604020202020204" pitchFamily="34" charset="0"/>
                        </a:rPr>
                        <a:t>what you need to do</a:t>
                      </a:r>
                      <a:r>
                        <a:rPr lang="en-US" sz="1200" b="0" kern="1200" dirty="0">
                          <a:solidFill>
                            <a:schemeClr val="tx1"/>
                          </a:solidFill>
                          <a:effectLst/>
                          <a:latin typeface="Arial" panose="020B0604020202020204" pitchFamily="34" charset="0"/>
                          <a:ea typeface="+mn-ea"/>
                          <a:cs typeface="Arial" panose="020B0604020202020204" pitchFamily="34" charset="0"/>
                        </a:rPr>
                        <a:t>, while the bulleted notes explain </a:t>
                      </a:r>
                      <a:r>
                        <a:rPr lang="en-US" sz="1200" b="0" i="1" u="sng" kern="1200" dirty="0">
                          <a:solidFill>
                            <a:schemeClr val="tx1"/>
                          </a:solidFill>
                          <a:effectLst/>
                          <a:latin typeface="Arial" panose="020B0604020202020204" pitchFamily="34" charset="0"/>
                          <a:ea typeface="+mn-ea"/>
                          <a:cs typeface="Arial" panose="020B0604020202020204" pitchFamily="34" charset="0"/>
                        </a:rPr>
                        <a:t>how to do it</a:t>
                      </a:r>
                      <a:r>
                        <a:rPr lang="en-US" sz="1200" b="0" kern="1200" dirty="0">
                          <a:solidFill>
                            <a:schemeClr val="tx1"/>
                          </a:solidFill>
                          <a:effectLst/>
                          <a:latin typeface="Arial" panose="020B0604020202020204" pitchFamily="34" charset="0"/>
                          <a:ea typeface="+mn-ea"/>
                          <a:cs typeface="Arial" panose="020B0604020202020204" pitchFamily="34" charset="0"/>
                        </a:rPr>
                        <a:t>. </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When you start preparing to train the module, you should read all of the detailed information. When you become more familiar with the material, the highlighted key points will be enough to remind you how to train each slide effectively.</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2" name="Picture 1"/>
          <p:cNvPicPr>
            <a:picLocks noChangeAspect="1"/>
          </p:cNvPicPr>
          <p:nvPr/>
        </p:nvPicPr>
        <p:blipFill>
          <a:blip r:embed="rId3"/>
          <a:stretch>
            <a:fillRect/>
          </a:stretch>
        </p:blipFill>
        <p:spPr>
          <a:xfrm>
            <a:off x="845794" y="4505282"/>
            <a:ext cx="2523444" cy="3411233"/>
          </a:xfrm>
          <a:prstGeom prst="rect">
            <a:avLst/>
          </a:prstGeom>
          <a:ln>
            <a:solidFill>
              <a:schemeClr val="tx1"/>
            </a:solidFill>
          </a:ln>
        </p:spPr>
      </p:pic>
      <p:pic>
        <p:nvPicPr>
          <p:cNvPr id="3" name="Picture 2"/>
          <p:cNvPicPr>
            <a:picLocks noChangeAspect="1"/>
          </p:cNvPicPr>
          <p:nvPr/>
        </p:nvPicPr>
        <p:blipFill>
          <a:blip r:embed="rId4"/>
          <a:stretch>
            <a:fillRect/>
          </a:stretch>
        </p:blipFill>
        <p:spPr>
          <a:xfrm>
            <a:off x="3536951" y="4505282"/>
            <a:ext cx="2511515" cy="3411233"/>
          </a:xfrm>
          <a:prstGeom prst="rect">
            <a:avLst/>
          </a:prstGeom>
          <a:ln>
            <a:solidFill>
              <a:schemeClr val="tx1"/>
            </a:solidFill>
          </a:ln>
        </p:spPr>
      </p:pic>
      <p:sp>
        <p:nvSpPr>
          <p:cNvPr id="7" name="TextBox 6">
            <a:extLst>
              <a:ext uri="{FF2B5EF4-FFF2-40B4-BE49-F238E27FC236}">
                <a16:creationId xmlns:a16="http://schemas.microsoft.com/office/drawing/2014/main" id="{E444DCDD-2A3B-BA3A-E373-33A259A30799}"/>
              </a:ext>
            </a:extLst>
          </p:cNvPr>
          <p:cNvSpPr txBox="1"/>
          <p:nvPr/>
        </p:nvSpPr>
        <p:spPr>
          <a:xfrm>
            <a:off x="2489775" y="45758"/>
            <a:ext cx="4417536" cy="282353"/>
          </a:xfrm>
          <a:prstGeom prst="rect">
            <a:avLst/>
          </a:prstGeom>
          <a:noFill/>
        </p:spPr>
        <p:txBody>
          <a:bodyPr wrap="square" lIns="95747" tIns="47873" rIns="95747" bIns="47873" rtlCol="0">
            <a:noAutofit/>
          </a:bodyPr>
          <a:lstStyle/>
          <a:p>
            <a:pPr algn="r"/>
            <a:r>
              <a:rPr lang="en-US" sz="1100" dirty="0">
                <a:latin typeface="Arial" panose="020B0604020202020204" pitchFamily="34" charset="0"/>
                <a:cs typeface="Arial" panose="020B0604020202020204" pitchFamily="34" charset="0"/>
              </a:rPr>
              <a:t>ACE Training for Circle of Support- Fighting Stigma Module</a:t>
            </a:r>
          </a:p>
        </p:txBody>
      </p:sp>
    </p:spTree>
    <p:extLst>
      <p:ext uri="{BB962C8B-B14F-4D97-AF65-F5344CB8AC3E}">
        <p14:creationId xmlns:p14="http://schemas.microsoft.com/office/powerpoint/2010/main" val="29998706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2_Title_Slide_Dark">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4000" cy="6872077"/>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10761" t="9448" r="45043" b="9448"/>
          <a:stretch/>
        </p:blipFill>
        <p:spPr>
          <a:xfrm>
            <a:off x="-8021" y="3693897"/>
            <a:ext cx="9152021" cy="1473960"/>
          </a:xfrm>
          <a:prstGeom prst="rect">
            <a:avLst/>
          </a:prstGeom>
        </p:spPr>
      </p:pic>
      <p:pic>
        <p:nvPicPr>
          <p:cNvPr id="15"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l="1660" r="-32"/>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6" name="Text Placeholder 7"/>
          <p:cNvSpPr>
            <a:spLocks noGrp="1"/>
          </p:cNvSpPr>
          <p:nvPr>
            <p:ph type="body" sz="quarter" idx="14"/>
          </p:nvPr>
        </p:nvSpPr>
        <p:spPr>
          <a:xfrm>
            <a:off x="312047" y="4547973"/>
            <a:ext cx="7041254" cy="294268"/>
          </a:xfrm>
          <a:noFill/>
          <a:ln w="9525">
            <a:noFill/>
            <a:miter lim="800000"/>
            <a:headEnd/>
            <a:tailEnd/>
          </a:ln>
        </p:spPr>
        <p:txBody>
          <a:bodyPr/>
          <a:lstStyle>
            <a:lvl1pPr>
              <a:lnSpc>
                <a:spcPts val="2000"/>
              </a:lnSpc>
              <a:defRPr lang="en-US" sz="1600" b="0" kern="1200" cap="all" baseline="0" dirty="0" smtClean="0">
                <a:solidFill>
                  <a:schemeClr val="bg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3" name="Content Placeholder 2"/>
          <p:cNvSpPr>
            <a:spLocks noGrp="1"/>
          </p:cNvSpPr>
          <p:nvPr>
            <p:ph sz="quarter" idx="15"/>
          </p:nvPr>
        </p:nvSpPr>
        <p:spPr>
          <a:xfrm>
            <a:off x="312047" y="3991229"/>
            <a:ext cx="7041253" cy="514035"/>
          </a:xfrm>
        </p:spPr>
        <p:txBody>
          <a:bodyPr/>
          <a:lstStyle>
            <a:lvl1pPr>
              <a:defRPr sz="1600" cap="all" baseline="0">
                <a:solidFill>
                  <a:schemeClr val="bg1"/>
                </a:solidFill>
              </a:defRPr>
            </a:lvl1pPr>
          </a:lstStyle>
          <a:p>
            <a:pPr lvl="0"/>
            <a:endParaRPr lang="en-US" dirty="0"/>
          </a:p>
        </p:txBody>
      </p:sp>
      <p:sp>
        <p:nvSpPr>
          <p:cNvPr id="17" name="Rectangle 16"/>
          <p:cNvSpPr/>
          <p:nvPr userDrawn="1"/>
        </p:nvSpPr>
        <p:spPr>
          <a:xfrm>
            <a:off x="0" y="6475466"/>
            <a:ext cx="9144000" cy="396611"/>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l="2685" r="94877"/>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9980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425566" y="3969"/>
            <a:ext cx="6718434" cy="66278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Tree>
    <p:extLst>
      <p:ext uri="{BB962C8B-B14F-4D97-AF65-F5344CB8AC3E}">
        <p14:creationId xmlns:p14="http://schemas.microsoft.com/office/powerpoint/2010/main" val="2393781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2425566" y="3969"/>
            <a:ext cx="6718434" cy="66278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Tree>
    <p:extLst>
      <p:ext uri="{BB962C8B-B14F-4D97-AF65-F5344CB8AC3E}">
        <p14:creationId xmlns:p14="http://schemas.microsoft.com/office/powerpoint/2010/main" val="3235616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2_Title_Slide_Light">
    <p:spTree>
      <p:nvGrpSpPr>
        <p:cNvPr id="1" name=""/>
        <p:cNvGrpSpPr/>
        <p:nvPr/>
      </p:nvGrpSpPr>
      <p:grpSpPr>
        <a:xfrm>
          <a:off x="0" y="0"/>
          <a:ext cx="0" cy="0"/>
          <a:chOff x="0" y="0"/>
          <a:chExt cx="0" cy="0"/>
        </a:xfrm>
      </p:grpSpPr>
      <p:sp>
        <p:nvSpPr>
          <p:cNvPr id="17" name="Rectangle 16"/>
          <p:cNvSpPr/>
          <p:nvPr userDrawn="1"/>
        </p:nvSpPr>
        <p:spPr>
          <a:xfrm>
            <a:off x="0" y="6475466"/>
            <a:ext cx="9144000" cy="396611"/>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451273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2_Transition_Slide">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00258" y="3384653"/>
            <a:ext cx="7053031" cy="30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Placeholder 1"/>
          <p:cNvSpPr>
            <a:spLocks noGrp="1"/>
          </p:cNvSpPr>
          <p:nvPr>
            <p:ph type="title"/>
          </p:nvPr>
        </p:nvSpPr>
        <p:spPr bwMode="auto">
          <a:xfrm>
            <a:off x="304800" y="2147673"/>
            <a:ext cx="7257923" cy="1285874"/>
          </a:xfrm>
          <a:prstGeom prst="rect">
            <a:avLst/>
          </a:prstGeom>
          <a:noFill/>
          <a:ln w="9525">
            <a:noFill/>
            <a:miter lim="800000"/>
            <a:headEnd/>
            <a:tailEnd/>
          </a:ln>
        </p:spPr>
        <p:txBody>
          <a:bodyPr anchor="b"/>
          <a:lstStyle>
            <a:lvl1pPr>
              <a:defRPr sz="4000" baseline="0">
                <a:solidFill>
                  <a:schemeClr val="tx1"/>
                </a:solidFill>
              </a:defRPr>
            </a:lvl1pPr>
          </a:lstStyle>
          <a:p>
            <a:pPr lvl="0"/>
            <a:r>
              <a:rPr lang="en-US"/>
              <a:t>Click to edit Master title style</a:t>
            </a:r>
            <a:endParaRPr lang="en-US" dirty="0"/>
          </a:p>
        </p:txBody>
      </p:sp>
      <p:sp>
        <p:nvSpPr>
          <p:cNvPr id="6" name="Text Placeholder 5"/>
          <p:cNvSpPr>
            <a:spLocks noGrp="1"/>
          </p:cNvSpPr>
          <p:nvPr>
            <p:ph type="body" sz="quarter" idx="12" hasCustomPrompt="1"/>
          </p:nvPr>
        </p:nvSpPr>
        <p:spPr>
          <a:xfrm>
            <a:off x="304800" y="3693897"/>
            <a:ext cx="7257923" cy="854075"/>
          </a:xfrm>
        </p:spPr>
        <p:txBody>
          <a:bodyPr/>
          <a:lstStyle>
            <a:lvl1pPr>
              <a:defRPr sz="2000" b="0" cap="all" baseline="0"/>
            </a:lvl1pPr>
          </a:lstStyle>
          <a:p>
            <a:pPr lvl="0"/>
            <a:r>
              <a:rPr lang="en-US" dirty="0"/>
              <a:t>CLICK TO EDIT MASTER TEXT STYLES</a:t>
            </a:r>
          </a:p>
        </p:txBody>
      </p:sp>
    </p:spTree>
    <p:extLst>
      <p:ext uri="{BB962C8B-B14F-4D97-AF65-F5344CB8AC3E}">
        <p14:creationId xmlns:p14="http://schemas.microsoft.com/office/powerpoint/2010/main" val="551757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2_TitleAndContent">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78441" y="1205277"/>
            <a:ext cx="8605838" cy="4714874"/>
          </a:xfrm>
          <a:prstGeom prst="rect">
            <a:avLst/>
          </a:prstGeom>
          <a:noFill/>
          <a:ln w="9525">
            <a:noFill/>
            <a:miter lim="800000"/>
            <a:headEnd/>
            <a:tailEnd/>
          </a:ln>
        </p:spPr>
        <p:txBody>
          <a:bodyPr/>
          <a:lstStyle>
            <a:lvl1pPr marL="0" indent="0">
              <a:buNone/>
              <a:defRPr sz="14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itle Placeholder 1"/>
          <p:cNvSpPr>
            <a:spLocks noGrp="1"/>
          </p:cNvSpPr>
          <p:nvPr>
            <p:ph type="title"/>
          </p:nvPr>
        </p:nvSpPr>
        <p:spPr bwMode="auto">
          <a:xfrm>
            <a:off x="993567" y="266263"/>
            <a:ext cx="7175586" cy="457200"/>
          </a:xfrm>
          <a:prstGeom prst="rect">
            <a:avLst/>
          </a:prstGeom>
          <a:noFill/>
          <a:ln w="9525">
            <a:noFill/>
            <a:miter lim="800000"/>
            <a:headEnd/>
            <a:tailEnd/>
          </a:ln>
        </p:spPr>
        <p:txBody>
          <a:bodyPr/>
          <a:lstStyle>
            <a:lvl1pPr>
              <a:defRPr sz="2400"/>
            </a:lvl1pPr>
          </a:lstStyle>
          <a:p>
            <a:pPr lvl="0"/>
            <a:r>
              <a:rPr lang="en-US" dirty="0"/>
              <a:t>Click to edit Master title style</a:t>
            </a:r>
          </a:p>
        </p:txBody>
      </p:sp>
      <p:pic>
        <p:nvPicPr>
          <p:cNvPr id="5"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4279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2_Title_Only">
    <p:spTree>
      <p:nvGrpSpPr>
        <p:cNvPr id="1" name=""/>
        <p:cNvGrpSpPr/>
        <p:nvPr/>
      </p:nvGrpSpPr>
      <p:grpSpPr>
        <a:xfrm>
          <a:off x="0" y="0"/>
          <a:ext cx="0" cy="0"/>
          <a:chOff x="0" y="0"/>
          <a:chExt cx="0" cy="0"/>
        </a:xfrm>
      </p:grpSpPr>
      <p:sp>
        <p:nvSpPr>
          <p:cNvPr id="10" name="Title Placeholder 1"/>
          <p:cNvSpPr>
            <a:spLocks noGrp="1"/>
          </p:cNvSpPr>
          <p:nvPr>
            <p:ph type="title"/>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pic>
        <p:nvPicPr>
          <p:cNvPr id="4"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22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2_Blank_With_Header_and_Footer">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dirty="0"/>
              <a:t>BLANK SLIDE</a:t>
            </a:r>
          </a:p>
        </p:txBody>
      </p:sp>
      <p:pic>
        <p:nvPicPr>
          <p:cNvPr id="4"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6597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R2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4"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tx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dirty="0"/>
          </a:p>
        </p:txBody>
      </p:sp>
    </p:spTree>
    <p:extLst>
      <p:ext uri="{BB962C8B-B14F-4D97-AF65-F5344CB8AC3E}">
        <p14:creationId xmlns:p14="http://schemas.microsoft.com/office/powerpoint/2010/main" val="2744494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idden Slide Layout">
    <p:spTree>
      <p:nvGrpSpPr>
        <p:cNvPr id="1" name=""/>
        <p:cNvGrpSpPr/>
        <p:nvPr/>
      </p:nvGrpSpPr>
      <p:grpSpPr>
        <a:xfrm>
          <a:off x="0" y="0"/>
          <a:ext cx="0" cy="0"/>
          <a:chOff x="0" y="0"/>
          <a:chExt cx="0" cy="0"/>
        </a:xfrm>
      </p:grpSpPr>
      <p:grpSp>
        <p:nvGrpSpPr>
          <p:cNvPr id="5" name="Group 6"/>
          <p:cNvGrpSpPr>
            <a:grpSpLocks/>
          </p:cNvGrpSpPr>
          <p:nvPr userDrawn="1"/>
        </p:nvGrpSpPr>
        <p:grpSpPr bwMode="auto">
          <a:xfrm>
            <a:off x="515938" y="6388100"/>
            <a:ext cx="1487487" cy="334963"/>
            <a:chOff x="584463" y="6287678"/>
            <a:chExt cx="2204673" cy="497413"/>
          </a:xfrm>
        </p:grpSpPr>
        <p:sp>
          <p:nvSpPr>
            <p:cNvPr id="6" name="Rectangle 5"/>
            <p:cNvSpPr/>
            <p:nvPr userDrawn="1"/>
          </p:nvSpPr>
          <p:spPr>
            <a:xfrm>
              <a:off x="584463" y="6287678"/>
              <a:ext cx="2204673" cy="497413"/>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base">
                <a:spcBef>
                  <a:spcPct val="0"/>
                </a:spcBef>
                <a:spcAft>
                  <a:spcPct val="0"/>
                </a:spcAft>
                <a:defRPr/>
              </a:pPr>
              <a:endParaRPr lang="en-US" dirty="0">
                <a:solidFill>
                  <a:prstClr val="black"/>
                </a:solidFill>
              </a:endParaRPr>
            </a:p>
          </p:txBody>
        </p:sp>
        <p:pic>
          <p:nvPicPr>
            <p:cNvPr id="7"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4881" y="6313277"/>
              <a:ext cx="1923837" cy="44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itle 3"/>
          <p:cNvSpPr>
            <a:spLocks noGrp="1"/>
          </p:cNvSpPr>
          <p:nvPr>
            <p:ph type="title"/>
          </p:nvPr>
        </p:nvSpPr>
        <p:spPr>
          <a:xfrm>
            <a:off x="1461406" y="391886"/>
            <a:ext cx="7053943" cy="1071789"/>
          </a:xfrm>
          <a:prstGeom prst="rect">
            <a:avLst/>
          </a:prstGeom>
        </p:spPr>
        <p:txBody>
          <a:bodyPr/>
          <a:lstStyle/>
          <a:p>
            <a:r>
              <a:rPr lang="en-US"/>
              <a:t>Click to edit Master title style</a:t>
            </a:r>
            <a:endParaRPr lang="en-US" dirty="0"/>
          </a:p>
        </p:txBody>
      </p:sp>
      <p:sp>
        <p:nvSpPr>
          <p:cNvPr id="8" name="Content Placeholder 2"/>
          <p:cNvSpPr>
            <a:spLocks noGrp="1"/>
          </p:cNvSpPr>
          <p:nvPr>
            <p:ph idx="1"/>
          </p:nvPr>
        </p:nvSpPr>
        <p:spPr>
          <a:xfrm>
            <a:off x="628650" y="1909011"/>
            <a:ext cx="7886700" cy="4203031"/>
          </a:xfrm>
        </p:spPr>
        <p:txBody>
          <a:bodyPr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4"/>
          <p:cNvSpPr>
            <a:spLocks noGrp="1"/>
          </p:cNvSpPr>
          <p:nvPr>
            <p:ph type="sldNum" sz="quarter" idx="10"/>
          </p:nvPr>
        </p:nvSpPr>
        <p:spPr/>
        <p:txBody>
          <a:bodyPr/>
          <a:lstStyle>
            <a:lvl1pPr>
              <a:defRPr/>
            </a:lvl1pPr>
          </a:lstStyle>
          <a:p>
            <a:pPr>
              <a:defRPr/>
            </a:pPr>
            <a:fld id="{DF44A2C8-B7B8-4D53-B00F-746F93B651D5}" type="slidenum">
              <a:rPr lang="en-US">
                <a:solidFill>
                  <a:srgbClr val="303030"/>
                </a:solidFill>
              </a:rPr>
              <a:pPr>
                <a:defRPr/>
              </a:pPr>
              <a:t>‹#›</a:t>
            </a:fld>
            <a:endParaRPr lang="en-US" dirty="0">
              <a:solidFill>
                <a:srgbClr val="303030"/>
              </a:solidFill>
            </a:endParaRPr>
          </a:p>
        </p:txBody>
      </p:sp>
    </p:spTree>
    <p:extLst>
      <p:ext uri="{BB962C8B-B14F-4D97-AF65-F5344CB8AC3E}">
        <p14:creationId xmlns:p14="http://schemas.microsoft.com/office/powerpoint/2010/main" val="267548270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Tree>
    <p:extLst>
      <p:ext uri="{BB962C8B-B14F-4D97-AF65-F5344CB8AC3E}">
        <p14:creationId xmlns:p14="http://schemas.microsoft.com/office/powerpoint/2010/main" val="618476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0.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 y="-1"/>
            <a:ext cx="9144000" cy="6866021"/>
          </a:xfrm>
          <a:prstGeom prst="rect">
            <a:avLst/>
          </a:prstGeom>
        </p:spPr>
      </p:pic>
      <p:pic>
        <p:nvPicPr>
          <p:cNvPr id="9" name="Picture 8"/>
          <p:cNvPicPr>
            <a:picLocks noChangeAspect="1"/>
          </p:cNvPicPr>
          <p:nvPr userDrawn="1"/>
        </p:nvPicPr>
        <p:blipFill rotWithShape="1">
          <a:blip r:embed="rId11" cstate="print">
            <a:extLst>
              <a:ext uri="{28A0092B-C50C-407E-A947-70E740481C1C}">
                <a14:useLocalDpi xmlns:a14="http://schemas.microsoft.com/office/drawing/2010/main" val="0"/>
              </a:ext>
            </a:extLst>
          </a:blip>
          <a:srcRect l="991" t="83023" r="1032" b="1363"/>
          <a:stretch/>
        </p:blipFill>
        <p:spPr>
          <a:xfrm>
            <a:off x="0" y="5764093"/>
            <a:ext cx="9144000" cy="1101928"/>
          </a:xfrm>
          <a:prstGeom prst="rect">
            <a:avLst/>
          </a:prstGeom>
        </p:spPr>
      </p:pic>
      <p:sp>
        <p:nvSpPr>
          <p:cNvPr id="1027" name="Text Placeholder 2"/>
          <p:cNvSpPr>
            <a:spLocks noGrp="1"/>
          </p:cNvSpPr>
          <p:nvPr>
            <p:ph type="body" idx="1"/>
          </p:nvPr>
        </p:nvSpPr>
        <p:spPr bwMode="auto">
          <a:xfrm>
            <a:off x="304800" y="1228725"/>
            <a:ext cx="861377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 name="Title Placeholder 1"/>
          <p:cNvSpPr>
            <a:spLocks noGrp="1"/>
          </p:cNvSpPr>
          <p:nvPr>
            <p:ph type="title"/>
          </p:nvPr>
        </p:nvSpPr>
        <p:spPr bwMode="auto">
          <a:xfrm>
            <a:off x="1009144" y="234950"/>
            <a:ext cx="6697662" cy="801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text</a:t>
            </a:r>
          </a:p>
        </p:txBody>
      </p:sp>
      <p:sp>
        <p:nvSpPr>
          <p:cNvPr id="2" name="Rectangle 1">
            <a:extLst>
              <a:ext uri="{FF2B5EF4-FFF2-40B4-BE49-F238E27FC236}">
                <a16:creationId xmlns:a16="http://schemas.microsoft.com/office/drawing/2014/main" id="{5BADFF68-B351-1827-21C2-ADFF9FDF50B8}"/>
              </a:ext>
            </a:extLst>
          </p:cNvPr>
          <p:cNvSpPr/>
          <p:nvPr userDrawn="1"/>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spTree>
    <p:extLst>
      <p:ext uri="{BB962C8B-B14F-4D97-AF65-F5344CB8AC3E}">
        <p14:creationId xmlns:p14="http://schemas.microsoft.com/office/powerpoint/2010/main" val="378269369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5" r:id="rId5"/>
    <p:sldLayoutId id="2147483686" r:id="rId6"/>
    <p:sldLayoutId id="2147483687" r:id="rId7"/>
    <p:sldLayoutId id="2147483688" r:id="rId8"/>
  </p:sldLayoutIdLst>
  <p:hf hdr="0" dt="0"/>
  <p:txStyles>
    <p:titleStyle>
      <a:lvl1pPr algn="l" rtl="0" eaLnBrk="0" fontAlgn="base" hangingPunct="0">
        <a:spcBef>
          <a:spcPct val="0"/>
        </a:spcBef>
        <a:spcAft>
          <a:spcPct val="0"/>
        </a:spcAft>
        <a:defRPr sz="20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
        <p:nvSpPr>
          <p:cNvPr id="4" name="Rectangle 3">
            <a:extLst>
              <a:ext uri="{FF2B5EF4-FFF2-40B4-BE49-F238E27FC236}">
                <a16:creationId xmlns:a16="http://schemas.microsoft.com/office/drawing/2014/main" id="{3A4632C6-F90A-A48B-B337-97323E718DC0}"/>
              </a:ext>
            </a:extLst>
          </p:cNvPr>
          <p:cNvSpPr/>
          <p:nvPr userDrawn="1"/>
        </p:nvSpPr>
        <p:spPr>
          <a:xfrm>
            <a:off x="0" y="897491"/>
            <a:ext cx="9143998" cy="114136"/>
          </a:xfrm>
          <a:prstGeom prst="rect">
            <a:avLst/>
          </a:prstGeom>
          <a:solidFill>
            <a:srgbClr val="FCBD30"/>
          </a:solidFill>
          <a:ln w="9525" cap="flat" cmpd="sng" algn="ctr">
            <a:solidFill>
              <a:sysClr val="windowText" lastClr="000000"/>
            </a:solid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C82A4935-FADD-75F0-2A3A-0E3546E19173}"/>
              </a:ext>
            </a:extLst>
          </p:cNvPr>
          <p:cNvSpPr/>
          <p:nvPr userDrawn="1"/>
        </p:nvSpPr>
        <p:spPr>
          <a:xfrm>
            <a:off x="2296886" y="0"/>
            <a:ext cx="6847112" cy="897489"/>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2" name="U.S. Army" descr="U.S. Army">
            <a:extLst>
              <a:ext uri="{FF2B5EF4-FFF2-40B4-BE49-F238E27FC236}">
                <a16:creationId xmlns:a16="http://schemas.microsoft.com/office/drawing/2014/main" id="{3AD19165-9652-D3AB-A69F-50EB129A5491}"/>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t="13881" b="17548"/>
          <a:stretch/>
        </p:blipFill>
        <p:spPr bwMode="black">
          <a:xfrm>
            <a:off x="2" y="0"/>
            <a:ext cx="2296884" cy="618141"/>
          </a:xfrm>
          <a:prstGeom prst="rect">
            <a:avLst/>
          </a:prstGeom>
          <a:solidFill>
            <a:sysClr val="windowText" lastClr="000000"/>
          </a:solidFill>
        </p:spPr>
      </p:pic>
      <p:sp>
        <p:nvSpPr>
          <p:cNvPr id="13" name="Rectangle 12">
            <a:extLst>
              <a:ext uri="{FF2B5EF4-FFF2-40B4-BE49-F238E27FC236}">
                <a16:creationId xmlns:a16="http://schemas.microsoft.com/office/drawing/2014/main" id="{4278205C-A4F7-F1C8-A66A-23FDB981402F}"/>
              </a:ext>
            </a:extLst>
          </p:cNvPr>
          <p:cNvSpPr/>
          <p:nvPr userDrawn="1"/>
        </p:nvSpPr>
        <p:spPr>
          <a:xfrm>
            <a:off x="-1" y="578952"/>
            <a:ext cx="2383277" cy="311285"/>
          </a:xfrm>
          <a:prstGeom prst="rect">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4" name="Picture 13" descr="Logo&#10;&#10;Description automatically generated">
            <a:extLst>
              <a:ext uri="{FF2B5EF4-FFF2-40B4-BE49-F238E27FC236}">
                <a16:creationId xmlns:a16="http://schemas.microsoft.com/office/drawing/2014/main" id="{EF700F6D-E180-031B-16AE-5FC96EE5DE0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2328" y="505351"/>
            <a:ext cx="2058617" cy="418477"/>
          </a:xfrm>
          <a:prstGeom prst="rect">
            <a:avLst/>
          </a:prstGeom>
        </p:spPr>
      </p:pic>
      <p:pic>
        <p:nvPicPr>
          <p:cNvPr id="19" name="Picture 18" descr="Logo&#10;&#10;Description automatically generated">
            <a:extLst>
              <a:ext uri="{FF2B5EF4-FFF2-40B4-BE49-F238E27FC236}">
                <a16:creationId xmlns:a16="http://schemas.microsoft.com/office/drawing/2014/main" id="{7A2AA876-6E55-72FE-2158-7C6D2C92E38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50234" y="80636"/>
            <a:ext cx="736566" cy="736216"/>
          </a:xfrm>
          <a:prstGeom prst="rect">
            <a:avLst/>
          </a:prstGeom>
        </p:spPr>
      </p:pic>
    </p:spTree>
    <p:extLst>
      <p:ext uri="{BB962C8B-B14F-4D97-AF65-F5344CB8AC3E}">
        <p14:creationId xmlns:p14="http://schemas.microsoft.com/office/powerpoint/2010/main" val="291129992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hf hdr="0" ftr="0" dt="0"/>
  <p:txStyles>
    <p:titleStyle>
      <a:lvl1pPr algn="ctr"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6.png"/><Relationship Id="rId7"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6.png"/><Relationship Id="rId4" Type="http://schemas.openxmlformats.org/officeDocument/2006/relationships/image" Target="../media/image37.png"/><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0.png"/><Relationship Id="rId7"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1.png"/><Relationship Id="rId7"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1.png"/><Relationship Id="rId7"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1.png"/><Relationship Id="rId7"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6.png"/><Relationship Id="rId7"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6.png"/><Relationship Id="rId4" Type="http://schemas.openxmlformats.org/officeDocument/2006/relationships/image" Target="../media/image44.png"/><Relationship Id="rId9" Type="http://schemas.openxmlformats.org/officeDocument/2006/relationships/image" Target="../media/image3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32.png"/><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32.pn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wrair.gov1.qualtrics.com/jfe/form/SV_6yVdWD8523bSIvz" TargetMode="External"/><Relationship Id="rId2" Type="http://schemas.openxmlformats.org/officeDocument/2006/relationships/notesSlide" Target="../notesSlides/notesSlide40.xml"/><Relationship Id="rId1" Type="http://schemas.openxmlformats.org/officeDocument/2006/relationships/slideLayout" Target="../slideLayouts/slideLayout10.xml"/><Relationship Id="rId5" Type="http://schemas.openxmlformats.org/officeDocument/2006/relationships/image" Target="../media/image50.png"/><Relationship Id="rId4" Type="http://schemas.openxmlformats.org/officeDocument/2006/relationships/hyperlink" Target="https://wrair.gov1.qualtrics.com/jfe/form/SV_aXFrN0d3WYotIiy"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Font typeface="Arial" panose="020B0604020202020204" pitchFamily="34" charset="0"/>
              <a:buChar char="•"/>
              <a:defRPr sz="2000">
                <a:solidFill>
                  <a:schemeClr val="tx1"/>
                </a:solidFill>
                <a:latin typeface="Franklin Gothic Book" panose="020B0503020102020204" pitchFamily="34" charset="0"/>
              </a:defRPr>
            </a:lvl1pPr>
            <a:lvl2pPr marL="742950" indent="-285750">
              <a:spcBef>
                <a:spcPts val="500"/>
              </a:spcBef>
              <a:buFont typeface="Arial" panose="020B0604020202020204" pitchFamily="34" charset="0"/>
              <a:buChar char="•"/>
              <a:defRPr>
                <a:solidFill>
                  <a:schemeClr val="tx1"/>
                </a:solidFill>
                <a:latin typeface="Franklin Gothic Book" panose="020B0503020102020204" pitchFamily="34" charset="0"/>
              </a:defRPr>
            </a:lvl2pPr>
            <a:lvl3pPr marL="1143000" indent="-228600">
              <a:spcBef>
                <a:spcPts val="500"/>
              </a:spcBef>
              <a:buFont typeface="Arial" panose="020B0604020202020204" pitchFamily="34" charset="0"/>
              <a:buChar char="•"/>
              <a:defRPr sz="1600">
                <a:solidFill>
                  <a:schemeClr val="tx1"/>
                </a:solidFill>
                <a:latin typeface="Franklin Gothic Book" panose="020B0503020102020204" pitchFamily="34" charset="0"/>
              </a:defRPr>
            </a:lvl3pPr>
            <a:lvl4pPr marL="1600200" indent="-228600">
              <a:spcBef>
                <a:spcPts val="500"/>
              </a:spcBef>
              <a:buFont typeface="Arial" panose="020B0604020202020204" pitchFamily="34" charset="0"/>
              <a:buChar char="•"/>
              <a:defRPr sz="1400">
                <a:solidFill>
                  <a:schemeClr val="tx1"/>
                </a:solidFill>
                <a:latin typeface="Franklin Gothic Book" panose="020B0503020102020204" pitchFamily="34" charset="0"/>
              </a:defRPr>
            </a:lvl4pPr>
            <a:lvl5pPr marL="2057400" indent="-228600">
              <a:spcBef>
                <a:spcPts val="500"/>
              </a:spcBef>
              <a:buFont typeface="Arial" panose="020B0604020202020204" pitchFamily="34" charset="0"/>
              <a:buChar char="•"/>
              <a:defRPr sz="1400">
                <a:solidFill>
                  <a:schemeClr val="tx1"/>
                </a:solidFill>
                <a:latin typeface="Franklin Gothic Book" panose="020B0503020102020204" pitchFamily="34" charset="0"/>
              </a:defRPr>
            </a:lvl5pPr>
            <a:lvl6pPr marL="2514600" indent="-228600" eaLnBrk="0" fontAlgn="base" hangingPunct="0">
              <a:spcBef>
                <a:spcPts val="500"/>
              </a:spcBef>
              <a:spcAft>
                <a:spcPct val="0"/>
              </a:spcAft>
              <a:buFont typeface="Arial" panose="020B0604020202020204" pitchFamily="34" charset="0"/>
              <a:buChar char="•"/>
              <a:defRPr sz="1400">
                <a:solidFill>
                  <a:schemeClr val="tx1"/>
                </a:solidFill>
                <a:latin typeface="Franklin Gothic Book" panose="020B0503020102020204" pitchFamily="34" charset="0"/>
              </a:defRPr>
            </a:lvl6pPr>
            <a:lvl7pPr marL="2971800" indent="-228600" eaLnBrk="0" fontAlgn="base" hangingPunct="0">
              <a:spcBef>
                <a:spcPts val="500"/>
              </a:spcBef>
              <a:spcAft>
                <a:spcPct val="0"/>
              </a:spcAft>
              <a:buFont typeface="Arial" panose="020B0604020202020204" pitchFamily="34" charset="0"/>
              <a:buChar char="•"/>
              <a:defRPr sz="1400">
                <a:solidFill>
                  <a:schemeClr val="tx1"/>
                </a:solidFill>
                <a:latin typeface="Franklin Gothic Book" panose="020B0503020102020204" pitchFamily="34" charset="0"/>
              </a:defRPr>
            </a:lvl7pPr>
            <a:lvl8pPr marL="3429000" indent="-228600" eaLnBrk="0" fontAlgn="base" hangingPunct="0">
              <a:spcBef>
                <a:spcPts val="500"/>
              </a:spcBef>
              <a:spcAft>
                <a:spcPct val="0"/>
              </a:spcAft>
              <a:buFont typeface="Arial" panose="020B0604020202020204" pitchFamily="34" charset="0"/>
              <a:buChar char="•"/>
              <a:defRPr sz="1400">
                <a:solidFill>
                  <a:schemeClr val="tx1"/>
                </a:solidFill>
                <a:latin typeface="Franklin Gothic Book" panose="020B0503020102020204" pitchFamily="34" charset="0"/>
              </a:defRPr>
            </a:lvl8pPr>
            <a:lvl9pPr marL="3886200" indent="-228600" eaLnBrk="0" fontAlgn="base" hangingPunct="0">
              <a:spcBef>
                <a:spcPts val="500"/>
              </a:spcBef>
              <a:spcAft>
                <a:spcPct val="0"/>
              </a:spcAft>
              <a:buFont typeface="Arial" panose="020B0604020202020204" pitchFamily="34" charset="0"/>
              <a:buChar char="•"/>
              <a:defRPr sz="1400">
                <a:solidFill>
                  <a:schemeClr val="tx1"/>
                </a:solidFill>
                <a:latin typeface="Franklin Gothic Book" panose="020B0503020102020204" pitchFamily="34" charset="0"/>
              </a:defRPr>
            </a:lvl9pPr>
          </a:lstStyle>
          <a:p>
            <a:pPr>
              <a:spcBef>
                <a:spcPct val="0"/>
              </a:spcBef>
              <a:buFontTx/>
              <a:buNone/>
            </a:pPr>
            <a:endParaRPr lang="en-US" altLang="en-US" sz="1200" dirty="0">
              <a:solidFill>
                <a:srgbClr val="303030"/>
              </a:solidFill>
              <a:latin typeface="Arial" panose="020B0604020202020204" pitchFamily="34" charset="0"/>
            </a:endParaRPr>
          </a:p>
        </p:txBody>
      </p:sp>
      <p:sp>
        <p:nvSpPr>
          <p:cNvPr id="4" name="Title 3">
            <a:extLst>
              <a:ext uri="{FF2B5EF4-FFF2-40B4-BE49-F238E27FC236}">
                <a16:creationId xmlns:a16="http://schemas.microsoft.com/office/drawing/2014/main" id="{59251E37-8F54-49AC-883F-DB9F2249848F}"/>
              </a:ext>
            </a:extLst>
          </p:cNvPr>
          <p:cNvSpPr>
            <a:spLocks noGrp="1"/>
          </p:cNvSpPr>
          <p:nvPr>
            <p:ph type="title"/>
          </p:nvPr>
        </p:nvSpPr>
        <p:spPr/>
        <p:txBody>
          <a:bodyPr/>
          <a:lstStyle/>
          <a:p>
            <a:r>
              <a:rPr lang="en-US" dirty="0"/>
              <a:t>Facilitator Guide: Trainer notes</a:t>
            </a:r>
          </a:p>
        </p:txBody>
      </p:sp>
      <p:pic>
        <p:nvPicPr>
          <p:cNvPr id="9" name="Picture 8">
            <a:extLst>
              <a:ext uri="{FF2B5EF4-FFF2-40B4-BE49-F238E27FC236}">
                <a16:creationId xmlns:a16="http://schemas.microsoft.com/office/drawing/2014/main" id="{2032742E-6BBC-4B68-9ADD-C40E70C9EBA8}"/>
              </a:ext>
            </a:extLst>
          </p:cNvPr>
          <p:cNvPicPr>
            <a:picLocks noChangeAspect="1"/>
          </p:cNvPicPr>
          <p:nvPr/>
        </p:nvPicPr>
        <p:blipFill>
          <a:blip r:embed="rId3">
            <a:extLst>
              <a:ext uri="{28A0092B-C50C-407E-A947-70E740481C1C}">
                <a14:useLocalDpi xmlns:a14="http://schemas.microsoft.com/office/drawing/2010/main" val="0"/>
              </a:ext>
            </a:extLst>
          </a:blip>
          <a:srcRect t="75" b="75"/>
          <a:stretch/>
        </p:blipFill>
        <p:spPr>
          <a:xfrm>
            <a:off x="2554667" y="927893"/>
            <a:ext cx="4354507" cy="5388931"/>
          </a:xfrm>
          <a:prstGeom prst="rect">
            <a:avLst/>
          </a:prstGeom>
        </p:spPr>
      </p:pic>
      <p:pic>
        <p:nvPicPr>
          <p:cNvPr id="2" name="Picture 1" descr="Logo&#10;&#10;Description automatically generated">
            <a:extLst>
              <a:ext uri="{FF2B5EF4-FFF2-40B4-BE49-F238E27FC236}">
                <a16:creationId xmlns:a16="http://schemas.microsoft.com/office/drawing/2014/main" id="{B5E9F33F-1B24-D757-31FA-119280700B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5774" y="80700"/>
            <a:ext cx="947450" cy="948081"/>
          </a:xfrm>
          <a:prstGeom prst="rect">
            <a:avLst/>
          </a:prstGeom>
          <a:gradFill>
            <a:gsLst>
              <a:gs pos="4000">
                <a:srgbClr val="F9F9F9"/>
              </a:gs>
              <a:gs pos="34000">
                <a:srgbClr val="F4F4F4"/>
              </a:gs>
              <a:gs pos="65000">
                <a:srgbClr val="EFEFEF"/>
              </a:gs>
              <a:gs pos="88000">
                <a:srgbClr val="EBEBEB"/>
              </a:gs>
            </a:gsLst>
            <a:lin ang="18900000" scaled="1"/>
          </a:gradFill>
        </p:spPr>
      </p:pic>
      <p:pic>
        <p:nvPicPr>
          <p:cNvPr id="3" name="Picture 2" descr="Logo&#10;&#10;Description automatically generated">
            <a:extLst>
              <a:ext uri="{FF2B5EF4-FFF2-40B4-BE49-F238E27FC236}">
                <a16:creationId xmlns:a16="http://schemas.microsoft.com/office/drawing/2014/main" id="{5D98F859-7760-5E1A-733D-6CBA58022C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776" y="211328"/>
            <a:ext cx="660248" cy="825082"/>
          </a:xfrm>
          <a:prstGeom prst="rect">
            <a:avLst/>
          </a:prstGeom>
          <a:gradFill flip="none" rotWithShape="1">
            <a:gsLst>
              <a:gs pos="0">
                <a:srgbClr val="EBEBEB"/>
              </a:gs>
              <a:gs pos="53000">
                <a:srgbClr val="F1F1F1"/>
              </a:gs>
              <a:gs pos="100000">
                <a:srgbClr val="F6F6F6"/>
              </a:gs>
              <a:gs pos="76000">
                <a:srgbClr val="F3F3F3"/>
              </a:gs>
            </a:gsLst>
            <a:lin ang="2700000" scaled="1"/>
            <a:tileRect/>
          </a:gradFill>
        </p:spPr>
      </p:pic>
    </p:spTree>
    <p:extLst>
      <p:ext uri="{BB962C8B-B14F-4D97-AF65-F5344CB8AC3E}">
        <p14:creationId xmlns:p14="http://schemas.microsoft.com/office/powerpoint/2010/main" val="2433728770"/>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3448420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058861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 y="4087"/>
            <a:ext cx="9143996" cy="6496809"/>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991" t="83023" r="1032" b="1363"/>
          <a:stretch/>
        </p:blipFill>
        <p:spPr>
          <a:xfrm>
            <a:off x="0" y="5764093"/>
            <a:ext cx="9144000" cy="1101928"/>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991" t="83023" r="1032" b="1363"/>
          <a:stretch/>
        </p:blipFill>
        <p:spPr>
          <a:xfrm>
            <a:off x="0" y="5756072"/>
            <a:ext cx="9144000" cy="1101928"/>
          </a:xfrm>
          <a:prstGeom prst="rect">
            <a:avLst/>
          </a:prstGeom>
        </p:spPr>
      </p:pic>
      <p:sp>
        <p:nvSpPr>
          <p:cNvPr id="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TextBox 8"/>
          <p:cNvSpPr txBox="1"/>
          <p:nvPr/>
        </p:nvSpPr>
        <p:spPr>
          <a:xfrm>
            <a:off x="1567016" y="5262071"/>
            <a:ext cx="3968750" cy="369332"/>
          </a:xfrm>
          <a:prstGeom prst="rect">
            <a:avLst/>
          </a:prstGeom>
          <a:noFill/>
          <a:ln>
            <a:noFill/>
          </a:ln>
        </p:spPr>
        <p:txBody>
          <a:bodyPr wrap="square" rtlCol="0">
            <a:spAutoFit/>
          </a:bodyPr>
          <a:lstStyle/>
          <a:p>
            <a:r>
              <a:rPr lang="en-US" b="1" i="1" dirty="0">
                <a:solidFill>
                  <a:schemeClr val="bg1"/>
                </a:solidFill>
              </a:rPr>
              <a:t>Fighting Stigma </a:t>
            </a:r>
            <a:r>
              <a:rPr lang="en-US" i="1" dirty="0">
                <a:solidFill>
                  <a:schemeClr val="bg1"/>
                </a:solidFill>
              </a:rPr>
              <a:t>Module</a:t>
            </a:r>
          </a:p>
        </p:txBody>
      </p:sp>
      <p:sp>
        <p:nvSpPr>
          <p:cNvPr id="10"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a:t>
            </a:r>
          </a:p>
        </p:txBody>
      </p:sp>
      <p:grpSp>
        <p:nvGrpSpPr>
          <p:cNvPr id="2" name="Group 1">
            <a:extLst>
              <a:ext uri="{FF2B5EF4-FFF2-40B4-BE49-F238E27FC236}">
                <a16:creationId xmlns:a16="http://schemas.microsoft.com/office/drawing/2014/main" id="{E2CD1A79-E5A1-0970-D9D9-2C774918A329}"/>
              </a:ext>
            </a:extLst>
          </p:cNvPr>
          <p:cNvGrpSpPr/>
          <p:nvPr/>
        </p:nvGrpSpPr>
        <p:grpSpPr>
          <a:xfrm>
            <a:off x="-892636" y="-576945"/>
            <a:ext cx="10776865" cy="2699659"/>
            <a:chOff x="-892636" y="-576945"/>
            <a:chExt cx="10776865" cy="2699659"/>
          </a:xfrm>
          <a:gradFill flip="none" rotWithShape="1">
            <a:gsLst>
              <a:gs pos="0">
                <a:srgbClr val="B1B0AD"/>
              </a:gs>
              <a:gs pos="22000">
                <a:srgbClr val="C3C1BC"/>
              </a:gs>
              <a:gs pos="65524">
                <a:srgbClr val="C1C0C2"/>
              </a:gs>
              <a:gs pos="76000">
                <a:srgbClr val="C0C0C4"/>
              </a:gs>
              <a:gs pos="93000">
                <a:srgbClr val="E3DAD1"/>
              </a:gs>
            </a:gsLst>
            <a:lin ang="0" scaled="1"/>
            <a:tileRect/>
          </a:gradFill>
        </p:grpSpPr>
        <p:sp>
          <p:nvSpPr>
            <p:cNvPr id="4" name="Rectangle 3">
              <a:extLst>
                <a:ext uri="{FF2B5EF4-FFF2-40B4-BE49-F238E27FC236}">
                  <a16:creationId xmlns:a16="http://schemas.microsoft.com/office/drawing/2014/main" id="{18AA3886-BAA7-EF1C-E166-A0D8EADE3470}"/>
                </a:ext>
              </a:extLst>
            </p:cNvPr>
            <p:cNvSpPr/>
            <p:nvPr/>
          </p:nvSpPr>
          <p:spPr>
            <a:xfrm>
              <a:off x="-892636" y="-576945"/>
              <a:ext cx="2732314" cy="2699659"/>
            </a:xfrm>
            <a:prstGeom prst="rect">
              <a:avLst/>
            </a:prstGeom>
            <a:gradFill flip="none" rotWithShape="1">
              <a:gsLst>
                <a:gs pos="29000">
                  <a:srgbClr val="C1C0C2"/>
                </a:gs>
                <a:gs pos="58000">
                  <a:srgbClr val="EBE8E3"/>
                </a:gs>
                <a:gs pos="79000">
                  <a:srgbClr val="E5DED7"/>
                </a:gs>
              </a:gsLst>
              <a:lin ang="0" scaled="1"/>
              <a:tileRect/>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08BED0A-6082-70C0-FE7D-5E45474DB1F4}"/>
                </a:ext>
              </a:extLst>
            </p:cNvPr>
            <p:cNvSpPr/>
            <p:nvPr/>
          </p:nvSpPr>
          <p:spPr>
            <a:xfrm>
              <a:off x="7151915" y="-446312"/>
              <a:ext cx="2732314" cy="2533904"/>
            </a:xfrm>
            <a:prstGeom prst="rect">
              <a:avLst/>
            </a:prstGeom>
            <a:gradFill flip="none" rotWithShape="1">
              <a:gsLst>
                <a:gs pos="29000">
                  <a:srgbClr val="C1C0C2"/>
                </a:gs>
                <a:gs pos="58000">
                  <a:srgbClr val="EBE8E3"/>
                </a:gs>
                <a:gs pos="79000">
                  <a:srgbClr val="E5DED7"/>
                </a:gs>
              </a:gsLst>
              <a:lin ang="10800000" scaled="1"/>
              <a:tileRect/>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Logo&#10;&#10;Description automatically generated">
              <a:extLst>
                <a:ext uri="{FF2B5EF4-FFF2-40B4-BE49-F238E27FC236}">
                  <a16:creationId xmlns:a16="http://schemas.microsoft.com/office/drawing/2014/main" id="{F1885EB2-7E36-159B-CF82-25317CCCA8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76457" y="80700"/>
              <a:ext cx="1567542" cy="1584815"/>
            </a:xfrm>
            <a:prstGeom prst="rect">
              <a:avLst/>
            </a:prstGeom>
            <a:noFill/>
          </p:spPr>
        </p:pic>
        <p:pic>
          <p:nvPicPr>
            <p:cNvPr id="12" name="Picture 11" descr="Logo&#10;&#10;Description automatically generated">
              <a:extLst>
                <a:ext uri="{FF2B5EF4-FFF2-40B4-BE49-F238E27FC236}">
                  <a16:creationId xmlns:a16="http://schemas.microsoft.com/office/drawing/2014/main" id="{BA0EC1A6-8EDB-251E-520E-903DE4C6E2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775" y="116378"/>
              <a:ext cx="1146249" cy="1432416"/>
            </a:xfrm>
            <a:prstGeom prst="rect">
              <a:avLst/>
            </a:prstGeom>
            <a:noFill/>
          </p:spPr>
        </p:pic>
      </p:grpSp>
      <p:sp>
        <p:nvSpPr>
          <p:cNvPr id="13" name="Rectangle 12">
            <a:extLst>
              <a:ext uri="{FF2B5EF4-FFF2-40B4-BE49-F238E27FC236}">
                <a16:creationId xmlns:a16="http://schemas.microsoft.com/office/drawing/2014/main" id="{62365418-A45E-8924-CB83-B40F1C1F1B5F}"/>
              </a:ext>
            </a:extLst>
          </p:cNvPr>
          <p:cNvSpPr/>
          <p:nvPr/>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spTree>
    <p:extLst>
      <p:ext uri="{BB962C8B-B14F-4D97-AF65-F5344CB8AC3E}">
        <p14:creationId xmlns:p14="http://schemas.microsoft.com/office/powerpoint/2010/main" val="3252444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2824280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5042"/>
            <a:ext cx="9143274" cy="6875742"/>
          </a:xfrm>
          <a:prstGeom prst="rect">
            <a:avLst/>
          </a:prstGeom>
        </p:spPr>
      </p:pic>
      <p:sp>
        <p:nvSpPr>
          <p:cNvPr id="5" name="Content Placeholder 4"/>
          <p:cNvSpPr>
            <a:spLocks noGrp="1"/>
          </p:cNvSpPr>
          <p:nvPr>
            <p:ph idx="1"/>
          </p:nvPr>
        </p:nvSpPr>
        <p:spPr>
          <a:xfrm>
            <a:off x="1059543" y="2181019"/>
            <a:ext cx="5334000" cy="3003732"/>
          </a:xfrm>
        </p:spPr>
        <p:txBody>
          <a:bodyPr/>
          <a:lstStyle/>
          <a:p>
            <a:pPr>
              <a:spcBef>
                <a:spcPts val="600"/>
              </a:spcBef>
            </a:pPr>
            <a:r>
              <a:rPr lang="en-US" sz="2000" dirty="0">
                <a:ea typeface="Cambria" panose="02040503050406030204" pitchFamily="18" charset="0"/>
              </a:rPr>
              <a:t>Many service members who have reported having suicidal thoughts or had a suicide attempt since joining the military have indicated that they </a:t>
            </a:r>
            <a:r>
              <a:rPr lang="en-US" sz="2000" b="1" dirty="0">
                <a:ea typeface="Cambria" panose="02040503050406030204" pitchFamily="18" charset="0"/>
              </a:rPr>
              <a:t>did not </a:t>
            </a:r>
            <a:r>
              <a:rPr lang="en-US" sz="2000" dirty="0">
                <a:ea typeface="Cambria" panose="02040503050406030204" pitchFamily="18" charset="0"/>
              </a:rPr>
              <a:t>talk to anyone or seek help.</a:t>
            </a:r>
          </a:p>
        </p:txBody>
      </p:sp>
      <p:sp>
        <p:nvSpPr>
          <p:cNvPr id="12" name="Footer Placeholder 2"/>
          <p:cNvSpPr txBox="1">
            <a:spLocks/>
          </p:cNvSpPr>
          <p:nvPr/>
        </p:nvSpPr>
        <p:spPr>
          <a:xfrm>
            <a:off x="2967166" y="6532385"/>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1" name="Slide Number Placeholder 5"/>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2</a:t>
            </a:r>
          </a:p>
        </p:txBody>
      </p:sp>
      <p:sp>
        <p:nvSpPr>
          <p:cNvPr id="3" name="Rectangle 2"/>
          <p:cNvSpPr/>
          <p:nvPr/>
        </p:nvSpPr>
        <p:spPr>
          <a:xfrm>
            <a:off x="6009640" y="3786888"/>
            <a:ext cx="2636520" cy="307777"/>
          </a:xfrm>
          <a:prstGeom prst="rect">
            <a:avLst/>
          </a:prstGeom>
        </p:spPr>
        <p:txBody>
          <a:bodyPr wrap="square">
            <a:spAutoFit/>
          </a:bodyPr>
          <a:lstStyle/>
          <a:p>
            <a:pPr lvl="0">
              <a:spcAft>
                <a:spcPts val="600"/>
              </a:spcAft>
              <a:defRPr/>
            </a:pPr>
            <a:endParaRPr lang="en-US" sz="1400" dirty="0"/>
          </a:p>
        </p:txBody>
      </p:sp>
      <p:sp>
        <p:nvSpPr>
          <p:cNvPr id="15" name="Rectangle 14">
            <a:extLst>
              <a:ext uri="{FF2B5EF4-FFF2-40B4-BE49-F238E27FC236}">
                <a16:creationId xmlns:a16="http://schemas.microsoft.com/office/drawing/2014/main" id="{92BF20F5-E176-4F40-B4BB-D8931849A102}"/>
              </a:ext>
            </a:extLst>
          </p:cNvPr>
          <p:cNvSpPr/>
          <p:nvPr/>
        </p:nvSpPr>
        <p:spPr>
          <a:xfrm>
            <a:off x="2763942" y="4094665"/>
            <a:ext cx="3289324" cy="1040057"/>
          </a:xfrm>
          <a:prstGeom prst="rect">
            <a:avLst/>
          </a:prstGeom>
          <a:solidFill>
            <a:schemeClr val="bg1"/>
          </a:solidFill>
          <a:ln>
            <a:solidFill>
              <a:srgbClr val="C2B5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2876162" y="4191763"/>
            <a:ext cx="3133478" cy="830997"/>
          </a:xfrm>
          <a:prstGeom prst="rect">
            <a:avLst/>
          </a:prstGeom>
        </p:spPr>
        <p:txBody>
          <a:bodyPr wrap="square">
            <a:spAutoFit/>
          </a:bodyPr>
          <a:lstStyle/>
          <a:p>
            <a:pPr lvl="0">
              <a:spcAft>
                <a:spcPts val="600"/>
              </a:spcAft>
              <a:defRPr/>
            </a:pPr>
            <a:r>
              <a:rPr lang="en-US" sz="1600" kern="0" dirty="0"/>
              <a:t>What are some reasons that might contribute to a person not reaching out or seeking help?</a:t>
            </a:r>
            <a:endParaRPr lang="en-US" sz="1600" dirty="0"/>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9665" y="3843692"/>
            <a:ext cx="512597" cy="512597"/>
          </a:xfrm>
          <a:prstGeom prst="rect">
            <a:avLst/>
          </a:prstGeom>
        </p:spPr>
      </p:pic>
      <p:sp>
        <p:nvSpPr>
          <p:cNvPr id="2" name="Rectangle 1">
            <a:extLst>
              <a:ext uri="{FF2B5EF4-FFF2-40B4-BE49-F238E27FC236}">
                <a16:creationId xmlns:a16="http://schemas.microsoft.com/office/drawing/2014/main" id="{ABAC2AA8-F516-84EA-6D96-34CFBACDE3DD}"/>
              </a:ext>
            </a:extLst>
          </p:cNvPr>
          <p:cNvSpPr/>
          <p:nvPr/>
        </p:nvSpPr>
        <p:spPr>
          <a:xfrm>
            <a:off x="-59267" y="-45093"/>
            <a:ext cx="9398000" cy="1318721"/>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280D738-0145-B0A0-6647-BBDAF28B6B0A}"/>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Concrete Experience</a:t>
            </a:r>
          </a:p>
        </p:txBody>
      </p:sp>
      <p:grpSp>
        <p:nvGrpSpPr>
          <p:cNvPr id="6" name="Group 5">
            <a:extLst>
              <a:ext uri="{FF2B5EF4-FFF2-40B4-BE49-F238E27FC236}">
                <a16:creationId xmlns:a16="http://schemas.microsoft.com/office/drawing/2014/main" id="{3CB11EC6-9903-C803-9B31-52ECEA36F2B0}"/>
              </a:ext>
            </a:extLst>
          </p:cNvPr>
          <p:cNvGrpSpPr/>
          <p:nvPr/>
        </p:nvGrpSpPr>
        <p:grpSpPr>
          <a:xfrm>
            <a:off x="131197" y="430"/>
            <a:ext cx="9015516" cy="1060759"/>
            <a:chOff x="131197" y="430"/>
            <a:chExt cx="9015516" cy="1060759"/>
          </a:xfrm>
        </p:grpSpPr>
        <p:pic>
          <p:nvPicPr>
            <p:cNvPr id="8" name="Picture 7" descr="Logo&#10;&#10;Description automatically generated">
              <a:extLst>
                <a:ext uri="{FF2B5EF4-FFF2-40B4-BE49-F238E27FC236}">
                  <a16:creationId xmlns:a16="http://schemas.microsoft.com/office/drawing/2014/main" id="{BA13128E-EA60-1010-6A06-D1AE74A533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9" name="Picture 8" descr="Logo&#10;&#10;Description automatically generated">
              <a:extLst>
                <a:ext uri="{FF2B5EF4-FFF2-40B4-BE49-F238E27FC236}">
                  <a16:creationId xmlns:a16="http://schemas.microsoft.com/office/drawing/2014/main" id="{74C64BAA-1F4D-6DA5-8AEB-DD727DEF33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3" name="Picture 8">
            <a:extLst>
              <a:ext uri="{FF2B5EF4-FFF2-40B4-BE49-F238E27FC236}">
                <a16:creationId xmlns:a16="http://schemas.microsoft.com/office/drawing/2014/main" id="{F863B70A-146A-CE38-E1DF-6A7B39E508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9159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735167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344" y="1269498"/>
            <a:ext cx="9137311" cy="5205983"/>
          </a:xfrm>
          <a:prstGeom prst="rect">
            <a:avLst/>
          </a:prstGeom>
        </p:spPr>
      </p:pic>
      <p:sp>
        <p:nvSpPr>
          <p:cNvPr id="10"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3</a:t>
            </a:r>
          </a:p>
        </p:txBody>
      </p:sp>
      <p:sp>
        <p:nvSpPr>
          <p:cNvPr id="13" name="Rectangle 12"/>
          <p:cNvSpPr/>
          <p:nvPr/>
        </p:nvSpPr>
        <p:spPr>
          <a:xfrm>
            <a:off x="5146726" y="2740516"/>
            <a:ext cx="2711330" cy="2062103"/>
          </a:xfrm>
          <a:prstGeom prst="rect">
            <a:avLst/>
          </a:prstGeom>
        </p:spPr>
        <p:txBody>
          <a:bodyPr wrap="square">
            <a:spAutoFit/>
          </a:bodyPr>
          <a:lstStyle/>
          <a:p>
            <a:pPr marL="61635">
              <a:spcBef>
                <a:spcPts val="0"/>
              </a:spcBef>
              <a:spcAft>
                <a:spcPts val="582"/>
              </a:spcAft>
            </a:pPr>
            <a:r>
              <a:rPr lang="en-US" sz="1600" dirty="0">
                <a:solidFill>
                  <a:schemeClr val="bg1"/>
                </a:solidFill>
              </a:rPr>
              <a:t>To enhance Circle of Support members’ ability to recognize and fight stigma and build trust and cohesive relationships to help prevent suicide within their families and communities</a:t>
            </a:r>
          </a:p>
        </p:txBody>
      </p:sp>
      <p:sp>
        <p:nvSpPr>
          <p:cNvPr id="2" name="Rectangle 1">
            <a:extLst>
              <a:ext uri="{FF2B5EF4-FFF2-40B4-BE49-F238E27FC236}">
                <a16:creationId xmlns:a16="http://schemas.microsoft.com/office/drawing/2014/main" id="{14558281-F931-02AA-D34D-EEE30FC4360C}"/>
              </a:ext>
            </a:extLst>
          </p:cNvPr>
          <p:cNvSpPr/>
          <p:nvPr/>
        </p:nvSpPr>
        <p:spPr>
          <a:xfrm>
            <a:off x="-59267" y="-45092"/>
            <a:ext cx="9398000" cy="131459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3">
            <a:extLst>
              <a:ext uri="{FF2B5EF4-FFF2-40B4-BE49-F238E27FC236}">
                <a16:creationId xmlns:a16="http://schemas.microsoft.com/office/drawing/2014/main" id="{F56BB592-6FF0-CD3C-D53D-B25F2F74DAD7}"/>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Training Purpose</a:t>
            </a:r>
          </a:p>
        </p:txBody>
      </p:sp>
      <p:grpSp>
        <p:nvGrpSpPr>
          <p:cNvPr id="5" name="Group 4">
            <a:extLst>
              <a:ext uri="{FF2B5EF4-FFF2-40B4-BE49-F238E27FC236}">
                <a16:creationId xmlns:a16="http://schemas.microsoft.com/office/drawing/2014/main" id="{17C32374-15C9-C266-FDD9-8545534729EC}"/>
              </a:ext>
            </a:extLst>
          </p:cNvPr>
          <p:cNvGrpSpPr/>
          <p:nvPr/>
        </p:nvGrpSpPr>
        <p:grpSpPr>
          <a:xfrm>
            <a:off x="131197" y="430"/>
            <a:ext cx="9015516" cy="1060759"/>
            <a:chOff x="131197" y="430"/>
            <a:chExt cx="9015516" cy="1060759"/>
          </a:xfrm>
        </p:grpSpPr>
        <p:pic>
          <p:nvPicPr>
            <p:cNvPr id="6" name="Picture 5" descr="Logo&#10;&#10;Description automatically generated">
              <a:extLst>
                <a:ext uri="{FF2B5EF4-FFF2-40B4-BE49-F238E27FC236}">
                  <a16:creationId xmlns:a16="http://schemas.microsoft.com/office/drawing/2014/main" id="{FA011D92-1CF3-3E75-AC11-95816497B6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7" name="Picture 6" descr="Logo&#10;&#10;Description automatically generated">
              <a:extLst>
                <a:ext uri="{FF2B5EF4-FFF2-40B4-BE49-F238E27FC236}">
                  <a16:creationId xmlns:a16="http://schemas.microsoft.com/office/drawing/2014/main" id="{8EF2176C-7507-0780-0BB9-5EC4E452DE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8" name="Picture 8">
            <a:extLst>
              <a:ext uri="{FF2B5EF4-FFF2-40B4-BE49-F238E27FC236}">
                <a16:creationId xmlns:a16="http://schemas.microsoft.com/office/drawing/2014/main" id="{0ECA9CBB-4D2E-22BE-99E1-ABF3511C3F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8606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587659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76" y="2762033"/>
            <a:ext cx="8711150" cy="3029167"/>
          </a:xfrm>
          <a:prstGeom prst="rect">
            <a:avLst/>
          </a:prstGeom>
        </p:spPr>
      </p:pic>
      <p:sp>
        <p:nvSpPr>
          <p:cNvPr id="12" name="Footer Placeholder 2"/>
          <p:cNvSpPr txBox="1">
            <a:spLocks/>
          </p:cNvSpPr>
          <p:nvPr/>
        </p:nvSpPr>
        <p:spPr>
          <a:xfrm>
            <a:off x="2967166" y="6532385"/>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1" name="Slide Number Placeholder 5"/>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4</a:t>
            </a:r>
          </a:p>
        </p:txBody>
      </p:sp>
      <p:sp>
        <p:nvSpPr>
          <p:cNvPr id="2" name="Rectangle 1"/>
          <p:cNvSpPr/>
          <p:nvPr/>
        </p:nvSpPr>
        <p:spPr>
          <a:xfrm>
            <a:off x="1107329" y="1521064"/>
            <a:ext cx="6805773" cy="1200329"/>
          </a:xfrm>
          <a:prstGeom prst="rect">
            <a:avLst/>
          </a:prstGeom>
        </p:spPr>
        <p:txBody>
          <a:bodyPr wrap="square">
            <a:spAutoFit/>
          </a:bodyPr>
          <a:lstStyle/>
          <a:p>
            <a:pPr lvl="0" algn="ctr">
              <a:defRPr/>
            </a:pPr>
            <a:r>
              <a:rPr lang="en-US" dirty="0">
                <a:solidFill>
                  <a:schemeClr val="dk1"/>
                </a:solidFill>
                <a:latin typeface="Arial" panose="020B0604020202020204" pitchFamily="34" charset="0"/>
                <a:cs typeface="Arial" panose="020B0604020202020204" pitchFamily="34" charset="0"/>
              </a:rPr>
              <a:t>Stigma is the </a:t>
            </a:r>
            <a:r>
              <a:rPr lang="en-US" b="1" dirty="0">
                <a:solidFill>
                  <a:schemeClr val="dk1"/>
                </a:solidFill>
                <a:latin typeface="Arial" panose="020B0604020202020204" pitchFamily="34" charset="0"/>
                <a:cs typeface="Arial" panose="020B0604020202020204" pitchFamily="34" charset="0"/>
              </a:rPr>
              <a:t>negative attitude </a:t>
            </a:r>
            <a:r>
              <a:rPr lang="en-US" dirty="0">
                <a:solidFill>
                  <a:schemeClr val="dk1"/>
                </a:solidFill>
                <a:latin typeface="Arial" panose="020B0604020202020204" pitchFamily="34" charset="0"/>
                <a:cs typeface="Arial" panose="020B0604020202020204" pitchFamily="34" charset="0"/>
              </a:rPr>
              <a:t>toward people or ideas </a:t>
            </a:r>
            <a:r>
              <a:rPr lang="en-US" b="1" dirty="0">
                <a:solidFill>
                  <a:schemeClr val="dk1"/>
                </a:solidFill>
                <a:latin typeface="Arial" panose="020B0604020202020204" pitchFamily="34" charset="0"/>
                <a:cs typeface="Arial" panose="020B0604020202020204" pitchFamily="34" charset="0"/>
              </a:rPr>
              <a:t>based on certain characteristics</a:t>
            </a:r>
            <a:r>
              <a:rPr lang="en-US" dirty="0">
                <a:solidFill>
                  <a:schemeClr val="dk1"/>
                </a:solidFill>
                <a:latin typeface="Arial" panose="020B0604020202020204" pitchFamily="34" charset="0"/>
                <a:cs typeface="Arial" panose="020B0604020202020204" pitchFamily="34" charset="0"/>
              </a:rPr>
              <a:t> such as one’s mental or physical health or social attributes </a:t>
            </a:r>
            <a:r>
              <a:rPr lang="en-US" b="1" dirty="0">
                <a:solidFill>
                  <a:schemeClr val="dk1"/>
                </a:solidFill>
                <a:latin typeface="Arial" panose="020B0604020202020204" pitchFamily="34" charset="0"/>
                <a:cs typeface="Arial" panose="020B0604020202020204" pitchFamily="34" charset="0"/>
              </a:rPr>
              <a:t>that might distinguish them from others</a:t>
            </a:r>
            <a:r>
              <a:rPr lang="en-US" dirty="0">
                <a:solidFill>
                  <a:schemeClr val="dk1"/>
                </a:solidFill>
                <a:latin typeface="Arial" panose="020B0604020202020204" pitchFamily="34" charset="0"/>
                <a:cs typeface="Arial" panose="020B0604020202020204" pitchFamily="34" charset="0"/>
              </a:rPr>
              <a:t> in the group.</a:t>
            </a:r>
          </a:p>
        </p:txBody>
      </p:sp>
      <p:sp>
        <p:nvSpPr>
          <p:cNvPr id="16" name="TextBox 15"/>
          <p:cNvSpPr txBox="1"/>
          <p:nvPr/>
        </p:nvSpPr>
        <p:spPr>
          <a:xfrm>
            <a:off x="1366299" y="4332688"/>
            <a:ext cx="2714877" cy="830997"/>
          </a:xfrm>
          <a:prstGeom prst="rect">
            <a:avLst/>
          </a:prstGeom>
          <a:noFill/>
        </p:spPr>
        <p:txBody>
          <a:bodyPr wrap="square" rtlCol="0">
            <a:spAutoFit/>
          </a:bodyPr>
          <a:lstStyle/>
          <a:p>
            <a:pPr algn="ctr"/>
            <a:r>
              <a:rPr lang="en-US" sz="1600" dirty="0">
                <a:solidFill>
                  <a:schemeClr val="bg1"/>
                </a:solidFill>
              </a:rPr>
              <a:t>Negative or discriminatory attitudes </a:t>
            </a:r>
            <a:r>
              <a:rPr lang="en-US" sz="1600" u="sng" dirty="0">
                <a:solidFill>
                  <a:schemeClr val="bg1"/>
                </a:solidFill>
              </a:rPr>
              <a:t>others</a:t>
            </a:r>
            <a:r>
              <a:rPr lang="en-US" sz="1600" dirty="0">
                <a:solidFill>
                  <a:schemeClr val="bg1"/>
                </a:solidFill>
              </a:rPr>
              <a:t> hold about certain behaviors or traits</a:t>
            </a:r>
          </a:p>
        </p:txBody>
      </p:sp>
      <p:sp>
        <p:nvSpPr>
          <p:cNvPr id="17" name="TextBox 16"/>
          <p:cNvSpPr txBox="1"/>
          <p:nvPr/>
        </p:nvSpPr>
        <p:spPr>
          <a:xfrm>
            <a:off x="5153091" y="4076810"/>
            <a:ext cx="2714877" cy="1569660"/>
          </a:xfrm>
          <a:prstGeom prst="rect">
            <a:avLst/>
          </a:prstGeom>
          <a:noFill/>
        </p:spPr>
        <p:txBody>
          <a:bodyPr wrap="square" rtlCol="0">
            <a:spAutoFit/>
          </a:bodyPr>
          <a:lstStyle/>
          <a:p>
            <a:pPr algn="ctr"/>
            <a:endParaRPr lang="en-US" sz="1600" dirty="0">
              <a:solidFill>
                <a:schemeClr val="bg2"/>
              </a:solidFill>
            </a:endParaRPr>
          </a:p>
          <a:p>
            <a:pPr algn="ctr"/>
            <a:r>
              <a:rPr lang="en-US" sz="1600" dirty="0">
                <a:solidFill>
                  <a:schemeClr val="bg2"/>
                </a:solidFill>
              </a:rPr>
              <a:t>Negative attitudes about certain behaviors or traits have been internalized; the person adopts a negative view of </a:t>
            </a:r>
            <a:r>
              <a:rPr lang="en-US" sz="1600" u="sng" dirty="0">
                <a:solidFill>
                  <a:schemeClr val="bg2"/>
                </a:solidFill>
              </a:rPr>
              <a:t>themselves</a:t>
            </a:r>
          </a:p>
        </p:txBody>
      </p:sp>
      <p:sp>
        <p:nvSpPr>
          <p:cNvPr id="18" name="TextBox 17"/>
          <p:cNvSpPr txBox="1"/>
          <p:nvPr/>
        </p:nvSpPr>
        <p:spPr>
          <a:xfrm>
            <a:off x="1017367" y="3814592"/>
            <a:ext cx="3410830" cy="369332"/>
          </a:xfrm>
          <a:prstGeom prst="rect">
            <a:avLst/>
          </a:prstGeom>
          <a:noFill/>
        </p:spPr>
        <p:txBody>
          <a:bodyPr wrap="square" rtlCol="0">
            <a:spAutoFit/>
          </a:bodyPr>
          <a:lstStyle/>
          <a:p>
            <a:pPr algn="ctr"/>
            <a:r>
              <a:rPr lang="en-US" b="1" dirty="0">
                <a:solidFill>
                  <a:schemeClr val="bg1"/>
                </a:solidFill>
              </a:rPr>
              <a:t>Public stigma</a:t>
            </a:r>
          </a:p>
        </p:txBody>
      </p:sp>
      <p:sp>
        <p:nvSpPr>
          <p:cNvPr id="19" name="TextBox 18"/>
          <p:cNvSpPr txBox="1"/>
          <p:nvPr/>
        </p:nvSpPr>
        <p:spPr>
          <a:xfrm>
            <a:off x="4831080" y="3808969"/>
            <a:ext cx="3428999" cy="369332"/>
          </a:xfrm>
          <a:prstGeom prst="rect">
            <a:avLst/>
          </a:prstGeom>
          <a:noFill/>
        </p:spPr>
        <p:txBody>
          <a:bodyPr wrap="square" rtlCol="0">
            <a:spAutoFit/>
          </a:bodyPr>
          <a:lstStyle/>
          <a:p>
            <a:pPr algn="ctr"/>
            <a:r>
              <a:rPr lang="en-US" b="1" dirty="0">
                <a:solidFill>
                  <a:schemeClr val="bg1"/>
                </a:solidFill>
              </a:rPr>
              <a:t>Self-stigma</a:t>
            </a:r>
            <a:endParaRPr lang="en-US" dirty="0">
              <a:solidFill>
                <a:schemeClr val="bg1"/>
              </a:solidFill>
            </a:endParaRPr>
          </a:p>
        </p:txBody>
      </p:sp>
      <p:cxnSp>
        <p:nvCxnSpPr>
          <p:cNvPr id="20" name="Straight Connector 19"/>
          <p:cNvCxnSpPr/>
          <p:nvPr/>
        </p:nvCxnSpPr>
        <p:spPr>
          <a:xfrm>
            <a:off x="1390295" y="4276616"/>
            <a:ext cx="265418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153091" y="4276616"/>
            <a:ext cx="2714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7F2363E-078F-E53E-5336-AC8A7BDEB409}"/>
              </a:ext>
            </a:extLst>
          </p:cNvPr>
          <p:cNvSpPr/>
          <p:nvPr/>
        </p:nvSpPr>
        <p:spPr>
          <a:xfrm>
            <a:off x="-59267" y="-45092"/>
            <a:ext cx="9398000" cy="1253406"/>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5EAC05F-7048-1E84-A3E4-E3A71AF82C4A}"/>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What is Stigma?</a:t>
            </a:r>
          </a:p>
        </p:txBody>
      </p:sp>
      <p:grpSp>
        <p:nvGrpSpPr>
          <p:cNvPr id="5" name="Group 4">
            <a:extLst>
              <a:ext uri="{FF2B5EF4-FFF2-40B4-BE49-F238E27FC236}">
                <a16:creationId xmlns:a16="http://schemas.microsoft.com/office/drawing/2014/main" id="{2E5676B6-6FB5-2890-44C6-DC0C2F38491D}"/>
              </a:ext>
            </a:extLst>
          </p:cNvPr>
          <p:cNvGrpSpPr/>
          <p:nvPr/>
        </p:nvGrpSpPr>
        <p:grpSpPr>
          <a:xfrm>
            <a:off x="131197" y="430"/>
            <a:ext cx="9015516" cy="1060759"/>
            <a:chOff x="131197" y="430"/>
            <a:chExt cx="9015516" cy="1060759"/>
          </a:xfrm>
        </p:grpSpPr>
        <p:pic>
          <p:nvPicPr>
            <p:cNvPr id="6" name="Picture 5" descr="Logo&#10;&#10;Description automatically generated">
              <a:extLst>
                <a:ext uri="{FF2B5EF4-FFF2-40B4-BE49-F238E27FC236}">
                  <a16:creationId xmlns:a16="http://schemas.microsoft.com/office/drawing/2014/main" id="{513984AB-82BA-6241-CAFE-61196AF04B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7" name="Picture 6" descr="Logo&#10;&#10;Description automatically generated">
              <a:extLst>
                <a:ext uri="{FF2B5EF4-FFF2-40B4-BE49-F238E27FC236}">
                  <a16:creationId xmlns:a16="http://schemas.microsoft.com/office/drawing/2014/main" id="{F1987079-CD85-A67A-E47D-C9815FDED0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8" name="Picture 8">
            <a:extLst>
              <a:ext uri="{FF2B5EF4-FFF2-40B4-BE49-F238E27FC236}">
                <a16:creationId xmlns:a16="http://schemas.microsoft.com/office/drawing/2014/main" id="{A915B3B2-D369-A327-F271-02C9B842F2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1004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035688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535928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63" y="15240"/>
            <a:ext cx="9129393" cy="6858000"/>
          </a:xfrm>
          <a:prstGeom prst="rect">
            <a:avLst/>
          </a:prstGeom>
        </p:spPr>
      </p:pic>
      <p:sp>
        <p:nvSpPr>
          <p:cNvPr id="12" name="Footer Placeholder 2"/>
          <p:cNvSpPr txBox="1">
            <a:spLocks/>
          </p:cNvSpPr>
          <p:nvPr/>
        </p:nvSpPr>
        <p:spPr>
          <a:xfrm>
            <a:off x="2963804" y="6539330"/>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Slide Number Placeholder 5"/>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5</a:t>
            </a:r>
          </a:p>
        </p:txBody>
      </p:sp>
      <p:sp>
        <p:nvSpPr>
          <p:cNvPr id="33" name="TextBox 32"/>
          <p:cNvSpPr txBox="1"/>
          <p:nvPr/>
        </p:nvSpPr>
        <p:spPr>
          <a:xfrm>
            <a:off x="2133600" y="2149260"/>
            <a:ext cx="5966546" cy="646331"/>
          </a:xfrm>
          <a:prstGeom prst="rect">
            <a:avLst/>
          </a:prstGeom>
          <a:noFill/>
        </p:spPr>
        <p:txBody>
          <a:bodyPr wrap="square" rtlCol="0">
            <a:spAutoFit/>
          </a:bodyPr>
          <a:lstStyle/>
          <a:p>
            <a:pPr lvl="0" defTabSz="914400" eaLnBrk="0" fontAlgn="base" hangingPunct="0">
              <a:spcBef>
                <a:spcPts val="600"/>
              </a:spcBef>
              <a:defRPr/>
            </a:pPr>
            <a:r>
              <a:rPr lang="en-US" dirty="0">
                <a:latin typeface="Arial" panose="020B0604020202020204" pitchFamily="34" charset="0"/>
                <a:cs typeface="Arial" panose="020B0604020202020204" pitchFamily="34" charset="0"/>
              </a:rPr>
              <a:t>What impact does stigma have on Soldiers and Circle of Support members?</a:t>
            </a:r>
          </a:p>
        </p:txBody>
      </p:sp>
      <p:sp>
        <p:nvSpPr>
          <p:cNvPr id="22" name="Title 1"/>
          <p:cNvSpPr txBox="1">
            <a:spLocks/>
          </p:cNvSpPr>
          <p:nvPr/>
        </p:nvSpPr>
        <p:spPr bwMode="auto">
          <a:xfrm>
            <a:off x="924560" y="326156"/>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Impact of Stigma</a:t>
            </a:r>
          </a:p>
        </p:txBody>
      </p:sp>
      <p:sp>
        <p:nvSpPr>
          <p:cNvPr id="2" name="Rectangle 1"/>
          <p:cNvSpPr/>
          <p:nvPr/>
        </p:nvSpPr>
        <p:spPr>
          <a:xfrm>
            <a:off x="2431906" y="3076837"/>
            <a:ext cx="6069837" cy="2369880"/>
          </a:xfrm>
          <a:prstGeom prst="rect">
            <a:avLst/>
          </a:prstGeom>
        </p:spPr>
        <p:txBody>
          <a:bodyPr wrap="square">
            <a:spAutoFit/>
          </a:bodyPr>
          <a:lstStyle/>
          <a:p>
            <a:pPr marL="285750" lvl="0" indent="-285750" defTabSz="914400" eaLnBrk="0" fontAlgn="base" hangingPunct="0">
              <a:spcBef>
                <a:spcPts val="600"/>
              </a:spcBef>
              <a:spcAft>
                <a:spcPts val="600"/>
              </a:spcAft>
              <a:buFont typeface="Arial" panose="020B0604020202020204" pitchFamily="34" charset="0"/>
              <a:buChar char="•"/>
              <a:defRPr/>
            </a:pPr>
            <a:r>
              <a:rPr lang="en-US" sz="1600" dirty="0">
                <a:latin typeface="Arial" panose="020B0604020202020204" pitchFamily="34" charset="0"/>
                <a:cs typeface="Arial" panose="020B0604020202020204" pitchFamily="34" charset="0"/>
              </a:rPr>
              <a:t>Stigma undermines relationships by negatively impacting trust and feelings of psychological safety within the relationship or environment</a:t>
            </a:r>
          </a:p>
          <a:p>
            <a:pPr marL="285750" indent="-285750" defTabSz="914400" eaLnBrk="0" fontAlgn="base" hangingPunct="0">
              <a:spcBef>
                <a:spcPts val="600"/>
              </a:spcBef>
              <a:spcAft>
                <a:spcPts val="600"/>
              </a:spcAft>
              <a:buFont typeface="Arial" panose="020B0604020202020204" pitchFamily="34" charset="0"/>
              <a:buChar char="•"/>
              <a:defRPr/>
            </a:pPr>
            <a:r>
              <a:rPr lang="en-US" sz="1600" dirty="0">
                <a:latin typeface="Arial" panose="020B0604020202020204" pitchFamily="34" charset="0"/>
                <a:cs typeface="Arial" panose="020B0604020202020204" pitchFamily="34" charset="0"/>
              </a:rPr>
              <a:t>Stigma is one of the main barriers for people getting the help and support they need when facing life challenges</a:t>
            </a:r>
          </a:p>
          <a:p>
            <a:pPr marL="285750" indent="-285750" defTabSz="914400" eaLnBrk="0" fontAlgn="base" hangingPunct="0">
              <a:spcBef>
                <a:spcPts val="600"/>
              </a:spcBef>
              <a:spcAft>
                <a:spcPts val="600"/>
              </a:spcAft>
              <a:buFont typeface="Arial" panose="020B0604020202020204" pitchFamily="34" charset="0"/>
              <a:buChar char="•"/>
              <a:defRPr/>
            </a:pPr>
            <a:r>
              <a:rPr lang="en-US" sz="1600" dirty="0">
                <a:latin typeface="Arial" panose="020B0604020202020204" pitchFamily="34" charset="0"/>
                <a:cs typeface="Arial" panose="020B0604020202020204" pitchFamily="34" charset="0"/>
              </a:rPr>
              <a:t>Not seeking help early – or at all – can increase a person’s risk for crisis, and subsequently contribute to a greater risk for suicidal thinking and/or behaviors</a:t>
            </a:r>
          </a:p>
        </p:txBody>
      </p:sp>
      <p:sp>
        <p:nvSpPr>
          <p:cNvPr id="3" name="Rectangle 2">
            <a:extLst>
              <a:ext uri="{FF2B5EF4-FFF2-40B4-BE49-F238E27FC236}">
                <a16:creationId xmlns:a16="http://schemas.microsoft.com/office/drawing/2014/main" id="{BC432F18-111A-2DB9-E325-35303FE3782D}"/>
              </a:ext>
            </a:extLst>
          </p:cNvPr>
          <p:cNvSpPr/>
          <p:nvPr/>
        </p:nvSpPr>
        <p:spPr>
          <a:xfrm>
            <a:off x="-59267" y="-45093"/>
            <a:ext cx="9398000" cy="1590863"/>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37DDB144-25DC-90BD-9741-26E60CC0B25E}"/>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Impact of Stigma</a:t>
            </a:r>
          </a:p>
        </p:txBody>
      </p:sp>
      <p:grpSp>
        <p:nvGrpSpPr>
          <p:cNvPr id="6" name="Group 5">
            <a:extLst>
              <a:ext uri="{FF2B5EF4-FFF2-40B4-BE49-F238E27FC236}">
                <a16:creationId xmlns:a16="http://schemas.microsoft.com/office/drawing/2014/main" id="{EAF1DB02-AAE9-DE95-8ECE-05C19C5DA74F}"/>
              </a:ext>
            </a:extLst>
          </p:cNvPr>
          <p:cNvGrpSpPr/>
          <p:nvPr/>
        </p:nvGrpSpPr>
        <p:grpSpPr>
          <a:xfrm>
            <a:off x="131197" y="430"/>
            <a:ext cx="9015516" cy="1060759"/>
            <a:chOff x="131197" y="430"/>
            <a:chExt cx="9015516" cy="1060759"/>
          </a:xfrm>
        </p:grpSpPr>
        <p:pic>
          <p:nvPicPr>
            <p:cNvPr id="8" name="Picture 7" descr="Logo&#10;&#10;Description automatically generated">
              <a:extLst>
                <a:ext uri="{FF2B5EF4-FFF2-40B4-BE49-F238E27FC236}">
                  <a16:creationId xmlns:a16="http://schemas.microsoft.com/office/drawing/2014/main" id="{0E81C6A2-992D-DF13-3E93-AB87C44AC6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9" name="Picture 8" descr="Logo&#10;&#10;Description automatically generated">
              <a:extLst>
                <a:ext uri="{FF2B5EF4-FFF2-40B4-BE49-F238E27FC236}">
                  <a16:creationId xmlns:a16="http://schemas.microsoft.com/office/drawing/2014/main" id="{EEFDB5C9-B159-1F69-41BA-0D02EC0020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0" name="Picture 8">
            <a:extLst>
              <a:ext uri="{FF2B5EF4-FFF2-40B4-BE49-F238E27FC236}">
                <a16:creationId xmlns:a16="http://schemas.microsoft.com/office/drawing/2014/main" id="{D4609B3B-6322-9999-8C4B-8FB42DD70B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656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776164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2"/>
          <p:cNvSpPr txBox="1">
            <a:spLocks/>
          </p:cNvSpPr>
          <p:nvPr/>
        </p:nvSpPr>
        <p:spPr>
          <a:xfrm>
            <a:off x="2963804" y="6539330"/>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36" name="Group 35"/>
          <p:cNvGrpSpPr/>
          <p:nvPr/>
        </p:nvGrpSpPr>
        <p:grpSpPr>
          <a:xfrm>
            <a:off x="0" y="2217428"/>
            <a:ext cx="7541730" cy="4245757"/>
            <a:chOff x="1" y="2293573"/>
            <a:chExt cx="7541730" cy="4245757"/>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293573"/>
              <a:ext cx="7541730" cy="4245757"/>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573" y="5187264"/>
              <a:ext cx="736097" cy="704994"/>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9339" y="3572397"/>
              <a:ext cx="773657" cy="740967"/>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7974" y="3285401"/>
              <a:ext cx="892736" cy="904504"/>
            </a:xfrm>
            <a:prstGeom prst="rect">
              <a:avLst/>
            </a:prstGeom>
          </p:spPr>
        </p:pic>
        <p:sp>
          <p:nvSpPr>
            <p:cNvPr id="33" name="Rectangle 32"/>
            <p:cNvSpPr/>
            <p:nvPr/>
          </p:nvSpPr>
          <p:spPr>
            <a:xfrm rot="3592984">
              <a:off x="2788853" y="3860408"/>
              <a:ext cx="627095" cy="246221"/>
            </a:xfrm>
            <a:prstGeom prst="rect">
              <a:avLst/>
            </a:prstGeom>
          </p:spPr>
          <p:txBody>
            <a:bodyPr wrap="none">
              <a:spAutoFit/>
            </a:bodyPr>
            <a:lstStyle/>
            <a:p>
              <a:pPr lvl="0"/>
              <a:r>
                <a:rPr lang="en-US" sz="1000" b="1" dirty="0">
                  <a:solidFill>
                    <a:schemeClr val="bg1"/>
                  </a:solidFill>
                </a:rPr>
                <a:t>LEARN</a:t>
              </a:r>
            </a:p>
          </p:txBody>
        </p:sp>
        <p:sp>
          <p:nvSpPr>
            <p:cNvPr id="34" name="Rectangle 33"/>
            <p:cNvSpPr/>
            <p:nvPr/>
          </p:nvSpPr>
          <p:spPr>
            <a:xfrm rot="17934860">
              <a:off x="1368297" y="4047745"/>
              <a:ext cx="982961" cy="246221"/>
            </a:xfrm>
            <a:prstGeom prst="rect">
              <a:avLst/>
            </a:prstGeom>
          </p:spPr>
          <p:txBody>
            <a:bodyPr wrap="none">
              <a:spAutoFit/>
            </a:bodyPr>
            <a:lstStyle/>
            <a:p>
              <a:pPr lvl="0"/>
              <a:r>
                <a:rPr lang="en-US" sz="1000" b="1" dirty="0">
                  <a:solidFill>
                    <a:schemeClr val="bg1"/>
                  </a:solidFill>
                </a:rPr>
                <a:t>CHALLENGE</a:t>
              </a:r>
              <a:endParaRPr lang="en-US" sz="1000" dirty="0">
                <a:solidFill>
                  <a:schemeClr val="bg1"/>
                </a:solidFill>
              </a:endParaRPr>
            </a:p>
          </p:txBody>
        </p:sp>
        <p:sp>
          <p:nvSpPr>
            <p:cNvPr id="35" name="Rectangle 34"/>
            <p:cNvSpPr/>
            <p:nvPr/>
          </p:nvSpPr>
          <p:spPr>
            <a:xfrm>
              <a:off x="2172269" y="5035057"/>
              <a:ext cx="819455" cy="246221"/>
            </a:xfrm>
            <a:prstGeom prst="rect">
              <a:avLst/>
            </a:prstGeom>
          </p:spPr>
          <p:txBody>
            <a:bodyPr wrap="none">
              <a:spAutoFit/>
            </a:bodyPr>
            <a:lstStyle/>
            <a:p>
              <a:pPr lvl="0"/>
              <a:r>
                <a:rPr lang="en-US" sz="1000" b="1" dirty="0">
                  <a:solidFill>
                    <a:schemeClr val="bg1"/>
                  </a:solidFill>
                </a:rPr>
                <a:t>CONNECT</a:t>
              </a:r>
            </a:p>
          </p:txBody>
        </p:sp>
      </p:grpSp>
      <p:sp>
        <p:nvSpPr>
          <p:cNvPr id="7" name="Slide Number Placeholder 5"/>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6</a:t>
            </a:r>
          </a:p>
        </p:txBody>
      </p:sp>
      <p:sp>
        <p:nvSpPr>
          <p:cNvPr id="9" name="Rectangle 8"/>
          <p:cNvSpPr/>
          <p:nvPr/>
        </p:nvSpPr>
        <p:spPr>
          <a:xfrm>
            <a:off x="1411202" y="1283276"/>
            <a:ext cx="6216650" cy="1200329"/>
          </a:xfrm>
          <a:prstGeom prst="rect">
            <a:avLst/>
          </a:prstGeom>
        </p:spPr>
        <p:txBody>
          <a:bodyPr wrap="square">
            <a:spAutoFit/>
          </a:bodyPr>
          <a:lstStyle/>
          <a:p>
            <a:pPr lvl="0" defTabSz="914400" eaLnBrk="0" fontAlgn="base" hangingPunct="0">
              <a:spcBef>
                <a:spcPts val="1200"/>
              </a:spcBef>
              <a:spcAft>
                <a:spcPct val="0"/>
              </a:spcAft>
              <a:defRPr/>
            </a:pPr>
            <a:r>
              <a:rPr lang="en-US" dirty="0">
                <a:latin typeface="Arial" panose="020B0604020202020204" pitchFamily="34" charset="0"/>
                <a:cs typeface="Arial" panose="020B0604020202020204" pitchFamily="34" charset="0"/>
              </a:rPr>
              <a:t>When a person senses others in their environment to be supportive of mental health, then the person is more likely to talk about their problems with others and to seek help from mental health professionals. </a:t>
            </a:r>
          </a:p>
        </p:txBody>
      </p:sp>
      <p:sp>
        <p:nvSpPr>
          <p:cNvPr id="29" name="Rectangle 28">
            <a:extLst>
              <a:ext uri="{FF2B5EF4-FFF2-40B4-BE49-F238E27FC236}">
                <a16:creationId xmlns:a16="http://schemas.microsoft.com/office/drawing/2014/main" id="{92BF20F5-E176-4F40-B4BB-D8931849A102}"/>
              </a:ext>
            </a:extLst>
          </p:cNvPr>
          <p:cNvSpPr/>
          <p:nvPr/>
        </p:nvSpPr>
        <p:spPr>
          <a:xfrm>
            <a:off x="4507506" y="3604972"/>
            <a:ext cx="3592640" cy="984009"/>
          </a:xfrm>
          <a:prstGeom prst="rect">
            <a:avLst/>
          </a:prstGeom>
          <a:solidFill>
            <a:schemeClr val="bg1"/>
          </a:solidFill>
          <a:ln>
            <a:solidFill>
              <a:srgbClr val="C2B5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4614908" y="3672405"/>
            <a:ext cx="3401332" cy="830997"/>
          </a:xfrm>
          <a:prstGeom prst="rect">
            <a:avLst/>
          </a:prstGeom>
        </p:spPr>
        <p:txBody>
          <a:bodyPr wrap="square">
            <a:spAutoFit/>
          </a:bodyPr>
          <a:lstStyle/>
          <a:p>
            <a:pPr defTabSz="914400" eaLnBrk="0" fontAlgn="base" hangingPunct="0">
              <a:spcBef>
                <a:spcPts val="1200"/>
              </a:spcBef>
              <a:spcAft>
                <a:spcPct val="0"/>
              </a:spcAft>
              <a:defRPr/>
            </a:pPr>
            <a:r>
              <a:rPr lang="en-US" sz="1600" kern="0" dirty="0">
                <a:latin typeface="Arial" panose="020B0604020202020204" pitchFamily="34" charset="0"/>
                <a:cs typeface="Arial" panose="020B0604020202020204" pitchFamily="34" charset="0"/>
              </a:rPr>
              <a:t>How have you seen other people in your family, community, or society at large fight against stigma?</a:t>
            </a:r>
            <a:r>
              <a:rPr lang="en-US" sz="1600" dirty="0">
                <a:latin typeface="Arial" panose="020B0604020202020204" pitchFamily="34" charset="0"/>
                <a:cs typeface="Arial" panose="020B0604020202020204" pitchFamily="34" charset="0"/>
              </a:rPr>
              <a:t> </a:t>
            </a:r>
          </a:p>
        </p:txBody>
      </p:sp>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3229" y="3353999"/>
            <a:ext cx="512597" cy="512597"/>
          </a:xfrm>
          <a:prstGeom prst="rect">
            <a:avLst/>
          </a:prstGeom>
        </p:spPr>
      </p:pic>
      <p:sp>
        <p:nvSpPr>
          <p:cNvPr id="11" name="Rectangle 10">
            <a:extLst>
              <a:ext uri="{FF2B5EF4-FFF2-40B4-BE49-F238E27FC236}">
                <a16:creationId xmlns:a16="http://schemas.microsoft.com/office/drawing/2014/main" id="{83EFC972-A7B8-D43D-2F03-198AB5D91786}"/>
              </a:ext>
            </a:extLst>
          </p:cNvPr>
          <p:cNvSpPr/>
          <p:nvPr/>
        </p:nvSpPr>
        <p:spPr>
          <a:xfrm>
            <a:off x="-59267" y="-45092"/>
            <a:ext cx="9398000" cy="1253406"/>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3">
            <a:extLst>
              <a:ext uri="{FF2B5EF4-FFF2-40B4-BE49-F238E27FC236}">
                <a16:creationId xmlns:a16="http://schemas.microsoft.com/office/drawing/2014/main" id="{2461FEDA-4548-2A0C-BCFA-12F6D4213BE8}"/>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Fighting Stigma</a:t>
            </a:r>
          </a:p>
        </p:txBody>
      </p:sp>
      <p:grpSp>
        <p:nvGrpSpPr>
          <p:cNvPr id="14" name="Group 13">
            <a:extLst>
              <a:ext uri="{FF2B5EF4-FFF2-40B4-BE49-F238E27FC236}">
                <a16:creationId xmlns:a16="http://schemas.microsoft.com/office/drawing/2014/main" id="{2CC03867-97F0-BF16-2C63-4E337718414A}"/>
              </a:ext>
            </a:extLst>
          </p:cNvPr>
          <p:cNvGrpSpPr/>
          <p:nvPr/>
        </p:nvGrpSpPr>
        <p:grpSpPr>
          <a:xfrm>
            <a:off x="131197" y="430"/>
            <a:ext cx="9015516" cy="1060759"/>
            <a:chOff x="131197" y="430"/>
            <a:chExt cx="9015516" cy="1060759"/>
          </a:xfrm>
        </p:grpSpPr>
        <p:pic>
          <p:nvPicPr>
            <p:cNvPr id="15" name="Picture 14" descr="Logo&#10;&#10;Description automatically generated">
              <a:extLst>
                <a:ext uri="{FF2B5EF4-FFF2-40B4-BE49-F238E27FC236}">
                  <a16:creationId xmlns:a16="http://schemas.microsoft.com/office/drawing/2014/main" id="{A009807F-756C-3A08-CEE2-A8E3E822F3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6" name="Picture 15" descr="Logo&#10;&#10;Description automatically generated">
              <a:extLst>
                <a:ext uri="{FF2B5EF4-FFF2-40B4-BE49-F238E27FC236}">
                  <a16:creationId xmlns:a16="http://schemas.microsoft.com/office/drawing/2014/main" id="{0258C31A-D489-154A-0007-93B5042AF6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7" name="Picture 8">
            <a:extLst>
              <a:ext uri="{FF2B5EF4-FFF2-40B4-BE49-F238E27FC236}">
                <a16:creationId xmlns:a16="http://schemas.microsoft.com/office/drawing/2014/main" id="{1034E3B2-9FB5-6B04-4F86-D067C8918B4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083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4200868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98FD05-6652-5009-AACB-7CDC4283FD41}"/>
              </a:ext>
            </a:extLst>
          </p:cNvPr>
          <p:cNvSpPr/>
          <p:nvPr/>
        </p:nvSpPr>
        <p:spPr>
          <a:xfrm>
            <a:off x="675281" y="5232826"/>
            <a:ext cx="7837714" cy="784813"/>
          </a:xfrm>
          <a:prstGeom prst="rect">
            <a:avLst/>
          </a:prstGeom>
          <a:solidFill>
            <a:schemeClr val="tx2">
              <a:lumMod val="20000"/>
              <a:lumOff val="8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141" y="1045587"/>
            <a:ext cx="7244664" cy="4078519"/>
          </a:xfrm>
          <a:prstGeom prst="rect">
            <a:avLst/>
          </a:prstGeom>
        </p:spPr>
      </p:pic>
      <p:sp>
        <p:nvSpPr>
          <p:cNvPr id="12" name="Footer Placeholder 2"/>
          <p:cNvSpPr txBox="1">
            <a:spLocks/>
          </p:cNvSpPr>
          <p:nvPr/>
        </p:nvSpPr>
        <p:spPr>
          <a:xfrm>
            <a:off x="2963804" y="6539330"/>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Slide Number Placeholder 5"/>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7</a:t>
            </a:r>
          </a:p>
        </p:txBody>
      </p:sp>
      <p:sp>
        <p:nvSpPr>
          <p:cNvPr id="9" name="Rectangle 8"/>
          <p:cNvSpPr/>
          <p:nvPr/>
        </p:nvSpPr>
        <p:spPr>
          <a:xfrm>
            <a:off x="4786142" y="3965644"/>
            <a:ext cx="3314004" cy="738664"/>
          </a:xfrm>
          <a:prstGeom prst="rect">
            <a:avLst/>
          </a:prstGeom>
        </p:spPr>
        <p:txBody>
          <a:bodyPr wrap="square">
            <a:spAutoFit/>
          </a:bodyPr>
          <a:lstStyle/>
          <a:p>
            <a:r>
              <a:rPr lang="en-US" sz="1400" b="1" dirty="0">
                <a:solidFill>
                  <a:srgbClr val="333C31"/>
                </a:solidFill>
              </a:rPr>
              <a:t>CHALLENGE</a:t>
            </a:r>
            <a:r>
              <a:rPr lang="en-US" sz="1400" dirty="0">
                <a:solidFill>
                  <a:srgbClr val="333C31"/>
                </a:solidFill>
              </a:rPr>
              <a:t> - </a:t>
            </a:r>
            <a:r>
              <a:rPr lang="en-US" sz="1400" dirty="0"/>
              <a:t>Make on-the-spot corrections, challenge self-beliefs, and lead by example with your actions.</a:t>
            </a:r>
          </a:p>
        </p:txBody>
      </p:sp>
      <p:sp>
        <p:nvSpPr>
          <p:cNvPr id="15" name="Rectangle 14"/>
          <p:cNvSpPr/>
          <p:nvPr/>
        </p:nvSpPr>
        <p:spPr>
          <a:xfrm>
            <a:off x="4775224" y="1288102"/>
            <a:ext cx="3324922" cy="1169551"/>
          </a:xfrm>
          <a:prstGeom prst="rect">
            <a:avLst/>
          </a:prstGeom>
        </p:spPr>
        <p:txBody>
          <a:bodyPr wrap="square">
            <a:spAutoFit/>
          </a:bodyPr>
          <a:lstStyle/>
          <a:p>
            <a:r>
              <a:rPr lang="en-US" sz="1400" b="1" dirty="0">
                <a:solidFill>
                  <a:srgbClr val="C3B5A3"/>
                </a:solidFill>
              </a:rPr>
              <a:t>LEARN</a:t>
            </a:r>
            <a:r>
              <a:rPr lang="en-US" sz="1400" dirty="0">
                <a:solidFill>
                  <a:srgbClr val="C3B5A3"/>
                </a:solidFill>
              </a:rPr>
              <a:t> - </a:t>
            </a:r>
            <a:r>
              <a:rPr lang="en-US" sz="1400" dirty="0"/>
              <a:t>Be open to learn, take initiative to educate yourself about people and experiences different than your own to gain a deeper understanding.</a:t>
            </a:r>
          </a:p>
        </p:txBody>
      </p:sp>
      <p:pic>
        <p:nvPicPr>
          <p:cNvPr id="41" name="Picture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1173" y="3817865"/>
            <a:ext cx="736097" cy="704994"/>
          </a:xfrm>
          <a:prstGeom prst="rect">
            <a:avLst/>
          </a:prstGeom>
        </p:spPr>
      </p:pic>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039" y="2317298"/>
            <a:ext cx="773657" cy="740967"/>
          </a:xfrm>
          <a:prstGeom prst="rect">
            <a:avLst/>
          </a:prstGeom>
        </p:spPr>
      </p:pic>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6674" y="2030302"/>
            <a:ext cx="892736" cy="904504"/>
          </a:xfrm>
          <a:prstGeom prst="rect">
            <a:avLst/>
          </a:prstGeom>
        </p:spPr>
      </p:pic>
      <p:sp>
        <p:nvSpPr>
          <p:cNvPr id="46" name="Rectangle 45"/>
          <p:cNvSpPr/>
          <p:nvPr/>
        </p:nvSpPr>
        <p:spPr>
          <a:xfrm rot="3592984">
            <a:off x="2547553" y="2605309"/>
            <a:ext cx="627095" cy="246221"/>
          </a:xfrm>
          <a:prstGeom prst="rect">
            <a:avLst/>
          </a:prstGeom>
        </p:spPr>
        <p:txBody>
          <a:bodyPr wrap="none">
            <a:spAutoFit/>
          </a:bodyPr>
          <a:lstStyle/>
          <a:p>
            <a:pPr lvl="0"/>
            <a:r>
              <a:rPr lang="en-US" sz="1000" b="1" dirty="0">
                <a:solidFill>
                  <a:schemeClr val="bg1"/>
                </a:solidFill>
              </a:rPr>
              <a:t>LEARN</a:t>
            </a:r>
          </a:p>
        </p:txBody>
      </p:sp>
      <p:sp>
        <p:nvSpPr>
          <p:cNvPr id="47" name="Rectangle 46"/>
          <p:cNvSpPr/>
          <p:nvPr/>
        </p:nvSpPr>
        <p:spPr>
          <a:xfrm rot="17934860">
            <a:off x="1126997" y="2792646"/>
            <a:ext cx="982961" cy="246221"/>
          </a:xfrm>
          <a:prstGeom prst="rect">
            <a:avLst/>
          </a:prstGeom>
        </p:spPr>
        <p:txBody>
          <a:bodyPr wrap="none">
            <a:spAutoFit/>
          </a:bodyPr>
          <a:lstStyle/>
          <a:p>
            <a:pPr lvl="0"/>
            <a:r>
              <a:rPr lang="en-US" sz="1000" b="1" dirty="0">
                <a:solidFill>
                  <a:schemeClr val="bg1"/>
                </a:solidFill>
              </a:rPr>
              <a:t>CHALLENGE</a:t>
            </a:r>
            <a:endParaRPr lang="en-US" sz="1000" dirty="0">
              <a:solidFill>
                <a:schemeClr val="bg1"/>
              </a:solidFill>
            </a:endParaRPr>
          </a:p>
        </p:txBody>
      </p:sp>
      <p:sp>
        <p:nvSpPr>
          <p:cNvPr id="48" name="Rectangle 47"/>
          <p:cNvSpPr/>
          <p:nvPr/>
        </p:nvSpPr>
        <p:spPr>
          <a:xfrm>
            <a:off x="1892869" y="3665658"/>
            <a:ext cx="819455" cy="246221"/>
          </a:xfrm>
          <a:prstGeom prst="rect">
            <a:avLst/>
          </a:prstGeom>
        </p:spPr>
        <p:txBody>
          <a:bodyPr wrap="none">
            <a:spAutoFit/>
          </a:bodyPr>
          <a:lstStyle/>
          <a:p>
            <a:pPr lvl="0"/>
            <a:r>
              <a:rPr lang="en-US" sz="1000" b="1" dirty="0">
                <a:solidFill>
                  <a:schemeClr val="bg1"/>
                </a:solidFill>
              </a:rPr>
              <a:t>CONNECT</a:t>
            </a:r>
          </a:p>
        </p:txBody>
      </p:sp>
      <p:sp>
        <p:nvSpPr>
          <p:cNvPr id="10" name="Rectangle 9"/>
          <p:cNvSpPr/>
          <p:nvPr/>
        </p:nvSpPr>
        <p:spPr>
          <a:xfrm>
            <a:off x="5140409" y="2622240"/>
            <a:ext cx="3085552" cy="1169551"/>
          </a:xfrm>
          <a:prstGeom prst="rect">
            <a:avLst/>
          </a:prstGeom>
        </p:spPr>
        <p:txBody>
          <a:bodyPr wrap="square">
            <a:spAutoFit/>
          </a:bodyPr>
          <a:lstStyle/>
          <a:p>
            <a:r>
              <a:rPr lang="en-US" sz="1400" b="1" dirty="0">
                <a:solidFill>
                  <a:srgbClr val="727365"/>
                </a:solidFill>
              </a:rPr>
              <a:t>CONNECT</a:t>
            </a:r>
            <a:r>
              <a:rPr lang="en-US" sz="1400" dirty="0">
                <a:solidFill>
                  <a:srgbClr val="727365"/>
                </a:solidFill>
              </a:rPr>
              <a:t> - </a:t>
            </a:r>
            <a:r>
              <a:rPr lang="en-US" sz="1400" b="0" dirty="0">
                <a:solidFill>
                  <a:schemeClr val="tx1"/>
                </a:solidFill>
                <a:latin typeface="Arial" panose="020B0604020202020204" pitchFamily="34" charset="0"/>
                <a:cs typeface="Arial" panose="020B0604020202020204" pitchFamily="34" charset="0"/>
              </a:rPr>
              <a:t>Be a reliable community member,</a:t>
            </a:r>
            <a:r>
              <a:rPr lang="en-US" sz="1400" dirty="0">
                <a:latin typeface="Arial" panose="020B0604020202020204" pitchFamily="34" charset="0"/>
                <a:cs typeface="Arial" panose="020B0604020202020204" pitchFamily="34" charset="0"/>
              </a:rPr>
              <a:t> </a:t>
            </a:r>
            <a:r>
              <a:rPr lang="en-US" sz="1400" b="0" dirty="0">
                <a:solidFill>
                  <a:schemeClr val="tx1"/>
                </a:solidFill>
                <a:latin typeface="Arial" panose="020B0604020202020204" pitchFamily="34" charset="0"/>
                <a:cs typeface="Arial" panose="020B0604020202020204" pitchFamily="34" charset="0"/>
              </a:rPr>
              <a:t>promote strong peer bonds and a sense of team unity, and demonstrate concern for each other</a:t>
            </a:r>
            <a:r>
              <a:rPr lang="en-US" sz="1400" dirty="0"/>
              <a:t>.</a:t>
            </a:r>
          </a:p>
        </p:txBody>
      </p:sp>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4138" y="2866355"/>
            <a:ext cx="483364" cy="462940"/>
          </a:xfrm>
          <a:prstGeom prst="rect">
            <a:avLst/>
          </a:prstGeom>
        </p:spPr>
      </p:pic>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2629" y="4096719"/>
            <a:ext cx="465422" cy="445756"/>
          </a:xfrm>
          <a:prstGeom prst="rect">
            <a:avLst/>
          </a:prstGeom>
        </p:spPr>
      </p:pic>
      <p:pic>
        <p:nvPicPr>
          <p:cNvPr id="51" name="Picture 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4512" y="1590427"/>
            <a:ext cx="557989" cy="565344"/>
          </a:xfrm>
          <a:prstGeom prst="rect">
            <a:avLst/>
          </a:prstGeom>
        </p:spPr>
      </p:pic>
      <p:sp>
        <p:nvSpPr>
          <p:cNvPr id="4" name="Content Placeholder 3">
            <a:extLst>
              <a:ext uri="{FF2B5EF4-FFF2-40B4-BE49-F238E27FC236}">
                <a16:creationId xmlns:a16="http://schemas.microsoft.com/office/drawing/2014/main" id="{F2AD0D28-C2C8-B257-8D6B-B8C288124216}"/>
              </a:ext>
            </a:extLst>
          </p:cNvPr>
          <p:cNvSpPr>
            <a:spLocks noGrp="1"/>
          </p:cNvSpPr>
          <p:nvPr>
            <p:ph idx="1"/>
          </p:nvPr>
        </p:nvSpPr>
        <p:spPr>
          <a:xfrm>
            <a:off x="675281" y="5301980"/>
            <a:ext cx="7837714" cy="653743"/>
          </a:xfrm>
        </p:spPr>
        <p:txBody>
          <a:bodyPr/>
          <a:lstStyle/>
          <a:p>
            <a:pPr marR="0" lvl="0" algn="l" defTabSz="914400" rtl="0" eaLnBrk="0" fontAlgn="base" latinLnBrk="0" hangingPunct="0">
              <a:lnSpc>
                <a:spcPct val="100000"/>
              </a:lnSpc>
              <a:spcBef>
                <a:spcPct val="0"/>
              </a:spcBef>
              <a:spcAft>
                <a:spcPts val="600"/>
              </a:spcAft>
              <a:buClrTx/>
              <a:buSzTx/>
              <a:tabLst/>
              <a:defRPr/>
            </a:pPr>
            <a: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You can tap into other tactics and/or draw upon personal values to help you overcome potential discomfort in using one of the stigma-fighting tactics.</a:t>
            </a:r>
          </a:p>
        </p:txBody>
      </p:sp>
      <p:sp>
        <p:nvSpPr>
          <p:cNvPr id="2" name="Rectangle 1">
            <a:extLst>
              <a:ext uri="{FF2B5EF4-FFF2-40B4-BE49-F238E27FC236}">
                <a16:creationId xmlns:a16="http://schemas.microsoft.com/office/drawing/2014/main" id="{F792454D-022E-545B-4F9F-449C047621F4}"/>
              </a:ext>
            </a:extLst>
          </p:cNvPr>
          <p:cNvSpPr/>
          <p:nvPr/>
        </p:nvSpPr>
        <p:spPr>
          <a:xfrm>
            <a:off x="-59267" y="-45092"/>
            <a:ext cx="9398000" cy="1253406"/>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CB884F7E-DA95-482B-2CEA-6FB6D1B938B0}"/>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Tactics to Fighting Stigma</a:t>
            </a:r>
          </a:p>
        </p:txBody>
      </p:sp>
      <p:grpSp>
        <p:nvGrpSpPr>
          <p:cNvPr id="8" name="Group 7">
            <a:extLst>
              <a:ext uri="{FF2B5EF4-FFF2-40B4-BE49-F238E27FC236}">
                <a16:creationId xmlns:a16="http://schemas.microsoft.com/office/drawing/2014/main" id="{6F7BD675-D48C-C9E3-F620-869339B4522F}"/>
              </a:ext>
            </a:extLst>
          </p:cNvPr>
          <p:cNvGrpSpPr/>
          <p:nvPr/>
        </p:nvGrpSpPr>
        <p:grpSpPr>
          <a:xfrm>
            <a:off x="131197" y="430"/>
            <a:ext cx="9015516" cy="1060759"/>
            <a:chOff x="131197" y="430"/>
            <a:chExt cx="9015516" cy="1060759"/>
          </a:xfrm>
        </p:grpSpPr>
        <p:pic>
          <p:nvPicPr>
            <p:cNvPr id="11" name="Picture 10" descr="Logo&#10;&#10;Description automatically generated">
              <a:extLst>
                <a:ext uri="{FF2B5EF4-FFF2-40B4-BE49-F238E27FC236}">
                  <a16:creationId xmlns:a16="http://schemas.microsoft.com/office/drawing/2014/main" id="{C009575D-3155-D89C-086C-3C70FA4A8A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3" name="Picture 12" descr="Logo&#10;&#10;Description automatically generated">
              <a:extLst>
                <a:ext uri="{FF2B5EF4-FFF2-40B4-BE49-F238E27FC236}">
                  <a16:creationId xmlns:a16="http://schemas.microsoft.com/office/drawing/2014/main" id="{E334F45C-00F6-1F61-B2B3-0558470F54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4" name="Picture 8">
            <a:extLst>
              <a:ext uri="{FF2B5EF4-FFF2-40B4-BE49-F238E27FC236}">
                <a16:creationId xmlns:a16="http://schemas.microsoft.com/office/drawing/2014/main" id="{7E31CCBD-BC55-51F3-9DF4-AC59D4F8AE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0757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38722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2"/>
          <p:cNvSpPr txBox="1">
            <a:spLocks/>
          </p:cNvSpPr>
          <p:nvPr/>
        </p:nvSpPr>
        <p:spPr>
          <a:xfrm>
            <a:off x="2963804" y="6539330"/>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Slide Number Placeholder 5"/>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8</a:t>
            </a:r>
          </a:p>
        </p:txBody>
      </p:sp>
      <p:pic>
        <p:nvPicPr>
          <p:cNvPr id="10" name="Picture 9">
            <a:extLst>
              <a:ext uri="{FF2B5EF4-FFF2-40B4-BE49-F238E27FC236}">
                <a16:creationId xmlns:a16="http://schemas.microsoft.com/office/drawing/2014/main" id="{4CAAA3D0-0879-47FA-9AC2-4BCC8EA880D9}"/>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401" y="1242879"/>
            <a:ext cx="9150750" cy="5227769"/>
          </a:xfrm>
          <a:prstGeom prst="rect">
            <a:avLst/>
          </a:prstGeom>
          <a:noFill/>
          <a:ln>
            <a:noFill/>
          </a:ln>
        </p:spPr>
      </p:pic>
      <p:sp>
        <p:nvSpPr>
          <p:cNvPr id="15" name="Rectangle 4"/>
          <p:cNvSpPr/>
          <p:nvPr/>
        </p:nvSpPr>
        <p:spPr>
          <a:xfrm>
            <a:off x="1082513" y="2224613"/>
            <a:ext cx="1432088" cy="446309"/>
          </a:xfrm>
          <a:custGeom>
            <a:avLst/>
            <a:gdLst>
              <a:gd name="connsiteX0" fmla="*/ 0 w 2114550"/>
              <a:gd name="connsiteY0" fmla="*/ 0 h 446309"/>
              <a:gd name="connsiteX1" fmla="*/ 2114550 w 2114550"/>
              <a:gd name="connsiteY1" fmla="*/ 0 h 446309"/>
              <a:gd name="connsiteX2" fmla="*/ 2114550 w 2114550"/>
              <a:gd name="connsiteY2" fmla="*/ 446309 h 446309"/>
              <a:gd name="connsiteX3" fmla="*/ 0 w 2114550"/>
              <a:gd name="connsiteY3" fmla="*/ 446309 h 446309"/>
              <a:gd name="connsiteX4" fmla="*/ 0 w 2114550"/>
              <a:gd name="connsiteY4" fmla="*/ 0 h 446309"/>
              <a:gd name="connsiteX0" fmla="*/ 0 w 2114550"/>
              <a:gd name="connsiteY0" fmla="*/ 0 h 446309"/>
              <a:gd name="connsiteX1" fmla="*/ 2114550 w 2114550"/>
              <a:gd name="connsiteY1" fmla="*/ 0 h 446309"/>
              <a:gd name="connsiteX2" fmla="*/ 1898650 w 2114550"/>
              <a:gd name="connsiteY2" fmla="*/ 433609 h 446309"/>
              <a:gd name="connsiteX3" fmla="*/ 0 w 2114550"/>
              <a:gd name="connsiteY3" fmla="*/ 446309 h 446309"/>
              <a:gd name="connsiteX4" fmla="*/ 0 w 2114550"/>
              <a:gd name="connsiteY4" fmla="*/ 0 h 446309"/>
              <a:gd name="connsiteX0" fmla="*/ 0 w 2318745"/>
              <a:gd name="connsiteY0" fmla="*/ 0 h 446309"/>
              <a:gd name="connsiteX1" fmla="*/ 2318745 w 2318745"/>
              <a:gd name="connsiteY1" fmla="*/ 0 h 446309"/>
              <a:gd name="connsiteX2" fmla="*/ 1898650 w 2318745"/>
              <a:gd name="connsiteY2" fmla="*/ 433609 h 446309"/>
              <a:gd name="connsiteX3" fmla="*/ 0 w 2318745"/>
              <a:gd name="connsiteY3" fmla="*/ 446309 h 446309"/>
              <a:gd name="connsiteX4" fmla="*/ 0 w 2318745"/>
              <a:gd name="connsiteY4" fmla="*/ 0 h 446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745" h="446309">
                <a:moveTo>
                  <a:pt x="0" y="0"/>
                </a:moveTo>
                <a:lnTo>
                  <a:pt x="2318745" y="0"/>
                </a:lnTo>
                <a:lnTo>
                  <a:pt x="1898650" y="433609"/>
                </a:lnTo>
                <a:lnTo>
                  <a:pt x="0" y="446309"/>
                </a:lnTo>
                <a:lnTo>
                  <a:pt x="0" y="0"/>
                </a:lnTo>
                <a:close/>
              </a:path>
            </a:pathLst>
          </a:custGeom>
          <a:solidFill>
            <a:srgbClr val="6B6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233696" y="2247712"/>
            <a:ext cx="981359" cy="400110"/>
          </a:xfrm>
          <a:prstGeom prst="rect">
            <a:avLst/>
          </a:prstGeom>
        </p:spPr>
        <p:txBody>
          <a:bodyPr wrap="none">
            <a:spAutoFit/>
          </a:bodyPr>
          <a:lstStyle/>
          <a:p>
            <a:r>
              <a:rPr lang="en-US" sz="2000" b="1" dirty="0">
                <a:solidFill>
                  <a:schemeClr val="bg1"/>
                </a:solidFill>
              </a:rPr>
              <a:t>Part 1:</a:t>
            </a:r>
            <a:endParaRPr lang="en-US" sz="2000" dirty="0">
              <a:solidFill>
                <a:schemeClr val="bg1"/>
              </a:solidFill>
            </a:endParaRPr>
          </a:p>
        </p:txBody>
      </p:sp>
      <p:sp>
        <p:nvSpPr>
          <p:cNvPr id="17" name="Rectangle 16"/>
          <p:cNvSpPr/>
          <p:nvPr/>
        </p:nvSpPr>
        <p:spPr>
          <a:xfrm>
            <a:off x="2497092" y="2372139"/>
            <a:ext cx="5229860" cy="2031325"/>
          </a:xfrm>
          <a:prstGeom prst="rect">
            <a:avLst/>
          </a:prstGeom>
        </p:spPr>
        <p:txBody>
          <a:bodyPr wrap="square">
            <a:spAutoFit/>
          </a:bodyPr>
          <a:lstStyle/>
          <a:p>
            <a:pPr>
              <a:spcBef>
                <a:spcPts val="600"/>
              </a:spcBef>
            </a:pPr>
            <a:r>
              <a:rPr lang="en-US" sz="1800" kern="1200" dirty="0">
                <a:solidFill>
                  <a:schemeClr val="dk1"/>
                </a:solidFill>
                <a:effectLst/>
                <a:latin typeface="Arial" panose="020B0604020202020204" pitchFamily="34" charset="0"/>
                <a:ea typeface="+mn-ea"/>
                <a:cs typeface="Arial" panose="020B0604020202020204" pitchFamily="34" charset="0"/>
              </a:rPr>
              <a:t>While attending a local BBQ, you are sitting at a picnic table with several of your friends. The conversation turns onto the topic of a local teenager who attempted suicide. It starts out as being compassionate, but changes to be about how weak and selfish a person must be to try something so awful.</a:t>
            </a:r>
          </a:p>
        </p:txBody>
      </p:sp>
      <p:sp>
        <p:nvSpPr>
          <p:cNvPr id="36" name="Rectangle 35"/>
          <p:cNvSpPr/>
          <p:nvPr/>
        </p:nvSpPr>
        <p:spPr>
          <a:xfrm>
            <a:off x="2590389" y="4678936"/>
            <a:ext cx="4049442" cy="1563109"/>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ntent Placeholder 3"/>
          <p:cNvSpPr>
            <a:spLocks noGrp="1"/>
          </p:cNvSpPr>
          <p:nvPr>
            <p:ph idx="1"/>
          </p:nvPr>
        </p:nvSpPr>
        <p:spPr>
          <a:xfrm>
            <a:off x="3406722" y="4773996"/>
            <a:ext cx="3068220" cy="1449645"/>
          </a:xfrm>
        </p:spPr>
        <p:txBody>
          <a:bodyPr/>
          <a:lstStyle/>
          <a:p>
            <a:pPr marR="0" lvl="0" algn="l" defTabSz="914400" rtl="0" eaLnBrk="0" fontAlgn="base" latinLnBrk="0" hangingPunct="0">
              <a:lnSpc>
                <a:spcPct val="100000"/>
              </a:lnSpc>
              <a:spcBef>
                <a:spcPct val="0"/>
              </a:spcBef>
              <a:spcAft>
                <a:spcPts val="600"/>
              </a:spcAft>
              <a:buClrTx/>
              <a:buSzTx/>
              <a:tabLst/>
              <a:defRPr/>
            </a:pPr>
            <a: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What might a person with your knowledge of stigma and suicide prevention and intervention do in this situation? </a:t>
            </a:r>
          </a:p>
        </p:txBody>
      </p:sp>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4551" y="4696494"/>
            <a:ext cx="706004" cy="706004"/>
          </a:xfrm>
          <a:prstGeom prst="rect">
            <a:avLst/>
          </a:prstGeom>
        </p:spPr>
      </p:pic>
      <p:sp>
        <p:nvSpPr>
          <p:cNvPr id="13" name="Rectangle 12">
            <a:extLst>
              <a:ext uri="{FF2B5EF4-FFF2-40B4-BE49-F238E27FC236}">
                <a16:creationId xmlns:a16="http://schemas.microsoft.com/office/drawing/2014/main" id="{544C9062-FD03-FB9D-61B5-1026D3200277}"/>
              </a:ext>
            </a:extLst>
          </p:cNvPr>
          <p:cNvSpPr/>
          <p:nvPr/>
        </p:nvSpPr>
        <p:spPr>
          <a:xfrm>
            <a:off x="-59267" y="-45093"/>
            <a:ext cx="9398000" cy="1310858"/>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3">
            <a:extLst>
              <a:ext uri="{FF2B5EF4-FFF2-40B4-BE49-F238E27FC236}">
                <a16:creationId xmlns:a16="http://schemas.microsoft.com/office/drawing/2014/main" id="{290C9DB7-5D46-3B93-C137-6223810EB1F8}"/>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Fighting Stigma: Practical Exercise 1</a:t>
            </a:r>
          </a:p>
        </p:txBody>
      </p:sp>
      <p:grpSp>
        <p:nvGrpSpPr>
          <p:cNvPr id="18" name="Group 17">
            <a:extLst>
              <a:ext uri="{FF2B5EF4-FFF2-40B4-BE49-F238E27FC236}">
                <a16:creationId xmlns:a16="http://schemas.microsoft.com/office/drawing/2014/main" id="{C82D5CE1-67F0-2879-E155-73B981B85C88}"/>
              </a:ext>
            </a:extLst>
          </p:cNvPr>
          <p:cNvGrpSpPr/>
          <p:nvPr/>
        </p:nvGrpSpPr>
        <p:grpSpPr>
          <a:xfrm>
            <a:off x="131197" y="430"/>
            <a:ext cx="9015516" cy="1060759"/>
            <a:chOff x="131197" y="430"/>
            <a:chExt cx="9015516" cy="1060759"/>
          </a:xfrm>
        </p:grpSpPr>
        <p:pic>
          <p:nvPicPr>
            <p:cNvPr id="19" name="Picture 18" descr="Logo&#10;&#10;Description automatically generated">
              <a:extLst>
                <a:ext uri="{FF2B5EF4-FFF2-40B4-BE49-F238E27FC236}">
                  <a16:creationId xmlns:a16="http://schemas.microsoft.com/office/drawing/2014/main" id="{48A93796-9B14-D412-495C-A713BA0604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21" name="Picture 20" descr="Logo&#10;&#10;Description automatically generated">
              <a:extLst>
                <a:ext uri="{FF2B5EF4-FFF2-40B4-BE49-F238E27FC236}">
                  <a16:creationId xmlns:a16="http://schemas.microsoft.com/office/drawing/2014/main" id="{55F80384-A8F9-5A65-6CC4-342DC31675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22" name="Picture 8">
            <a:extLst>
              <a:ext uri="{FF2B5EF4-FFF2-40B4-BE49-F238E27FC236}">
                <a16:creationId xmlns:a16="http://schemas.microsoft.com/office/drawing/2014/main" id="{97769DCA-C323-8CA2-59D1-F76B69BD0A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A8ABE220-63C1-0D98-F324-1512A3F88674}"/>
              </a:ext>
            </a:extLst>
          </p:cNvPr>
          <p:cNvPicPr>
            <a:picLocks noChangeAspect="1"/>
          </p:cNvPicPr>
          <p:nvPr/>
        </p:nvPicPr>
        <p:blipFill>
          <a:blip r:embed="rId8"/>
          <a:stretch>
            <a:fillRect/>
          </a:stretch>
        </p:blipFill>
        <p:spPr>
          <a:xfrm>
            <a:off x="6689830" y="4221029"/>
            <a:ext cx="2316681" cy="2249619"/>
          </a:xfrm>
          <a:prstGeom prst="rect">
            <a:avLst/>
          </a:prstGeom>
        </p:spPr>
      </p:pic>
    </p:spTree>
    <p:extLst>
      <p:ext uri="{BB962C8B-B14F-4D97-AF65-F5344CB8AC3E}">
        <p14:creationId xmlns:p14="http://schemas.microsoft.com/office/powerpoint/2010/main" val="10653919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9701367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2"/>
          <p:cNvSpPr txBox="1">
            <a:spLocks/>
          </p:cNvSpPr>
          <p:nvPr/>
        </p:nvSpPr>
        <p:spPr>
          <a:xfrm>
            <a:off x="2963804" y="6539330"/>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Slide Number Placeholder 5"/>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9</a:t>
            </a:r>
          </a:p>
        </p:txBody>
      </p:sp>
      <p:pic>
        <p:nvPicPr>
          <p:cNvPr id="8" name="Picture 7">
            <a:extLst>
              <a:ext uri="{FF2B5EF4-FFF2-40B4-BE49-F238E27FC236}">
                <a16:creationId xmlns:a16="http://schemas.microsoft.com/office/drawing/2014/main" id="{4CAAA3D0-0879-47FA-9AC2-4BCC8EA880D9}"/>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0" y="1257046"/>
            <a:ext cx="9150750" cy="5227769"/>
          </a:xfrm>
          <a:prstGeom prst="rect">
            <a:avLst/>
          </a:prstGeom>
          <a:noFill/>
          <a:ln>
            <a:noFill/>
          </a:ln>
        </p:spPr>
      </p:pic>
      <p:sp>
        <p:nvSpPr>
          <p:cNvPr id="9" name="Rectangle 4"/>
          <p:cNvSpPr/>
          <p:nvPr/>
        </p:nvSpPr>
        <p:spPr>
          <a:xfrm>
            <a:off x="1082513" y="2224613"/>
            <a:ext cx="1432088" cy="446309"/>
          </a:xfrm>
          <a:custGeom>
            <a:avLst/>
            <a:gdLst>
              <a:gd name="connsiteX0" fmla="*/ 0 w 2114550"/>
              <a:gd name="connsiteY0" fmla="*/ 0 h 446309"/>
              <a:gd name="connsiteX1" fmla="*/ 2114550 w 2114550"/>
              <a:gd name="connsiteY1" fmla="*/ 0 h 446309"/>
              <a:gd name="connsiteX2" fmla="*/ 2114550 w 2114550"/>
              <a:gd name="connsiteY2" fmla="*/ 446309 h 446309"/>
              <a:gd name="connsiteX3" fmla="*/ 0 w 2114550"/>
              <a:gd name="connsiteY3" fmla="*/ 446309 h 446309"/>
              <a:gd name="connsiteX4" fmla="*/ 0 w 2114550"/>
              <a:gd name="connsiteY4" fmla="*/ 0 h 446309"/>
              <a:gd name="connsiteX0" fmla="*/ 0 w 2114550"/>
              <a:gd name="connsiteY0" fmla="*/ 0 h 446309"/>
              <a:gd name="connsiteX1" fmla="*/ 2114550 w 2114550"/>
              <a:gd name="connsiteY1" fmla="*/ 0 h 446309"/>
              <a:gd name="connsiteX2" fmla="*/ 1898650 w 2114550"/>
              <a:gd name="connsiteY2" fmla="*/ 433609 h 446309"/>
              <a:gd name="connsiteX3" fmla="*/ 0 w 2114550"/>
              <a:gd name="connsiteY3" fmla="*/ 446309 h 446309"/>
              <a:gd name="connsiteX4" fmla="*/ 0 w 2114550"/>
              <a:gd name="connsiteY4" fmla="*/ 0 h 446309"/>
              <a:gd name="connsiteX0" fmla="*/ 0 w 2318745"/>
              <a:gd name="connsiteY0" fmla="*/ 0 h 446309"/>
              <a:gd name="connsiteX1" fmla="*/ 2318745 w 2318745"/>
              <a:gd name="connsiteY1" fmla="*/ 0 h 446309"/>
              <a:gd name="connsiteX2" fmla="*/ 1898650 w 2318745"/>
              <a:gd name="connsiteY2" fmla="*/ 433609 h 446309"/>
              <a:gd name="connsiteX3" fmla="*/ 0 w 2318745"/>
              <a:gd name="connsiteY3" fmla="*/ 446309 h 446309"/>
              <a:gd name="connsiteX4" fmla="*/ 0 w 2318745"/>
              <a:gd name="connsiteY4" fmla="*/ 0 h 446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745" h="446309">
                <a:moveTo>
                  <a:pt x="0" y="0"/>
                </a:moveTo>
                <a:lnTo>
                  <a:pt x="2318745" y="0"/>
                </a:lnTo>
                <a:lnTo>
                  <a:pt x="1898650" y="433609"/>
                </a:lnTo>
                <a:lnTo>
                  <a:pt x="0" y="446309"/>
                </a:lnTo>
                <a:lnTo>
                  <a:pt x="0" y="0"/>
                </a:lnTo>
                <a:close/>
              </a:path>
            </a:pathLst>
          </a:custGeom>
          <a:solidFill>
            <a:srgbClr val="6B6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233696" y="2247712"/>
            <a:ext cx="981359" cy="400110"/>
          </a:xfrm>
          <a:prstGeom prst="rect">
            <a:avLst/>
          </a:prstGeom>
        </p:spPr>
        <p:txBody>
          <a:bodyPr wrap="none">
            <a:spAutoFit/>
          </a:bodyPr>
          <a:lstStyle/>
          <a:p>
            <a:r>
              <a:rPr lang="en-US" sz="2000" b="1" dirty="0">
                <a:solidFill>
                  <a:schemeClr val="bg1"/>
                </a:solidFill>
              </a:rPr>
              <a:t>Part 2:</a:t>
            </a:r>
            <a:endParaRPr lang="en-US" sz="2000" dirty="0">
              <a:solidFill>
                <a:schemeClr val="bg1"/>
              </a:solidFill>
            </a:endParaRPr>
          </a:p>
        </p:txBody>
      </p:sp>
      <p:sp>
        <p:nvSpPr>
          <p:cNvPr id="11" name="Rectangle 10"/>
          <p:cNvSpPr/>
          <p:nvPr/>
        </p:nvSpPr>
        <p:spPr>
          <a:xfrm>
            <a:off x="2385881" y="2325916"/>
            <a:ext cx="6559676" cy="2308324"/>
          </a:xfrm>
          <a:prstGeom prst="rect">
            <a:avLst/>
          </a:prstGeom>
        </p:spPr>
        <p:txBody>
          <a:bodyPr wrap="square">
            <a:spAutoFit/>
          </a:bodyPr>
          <a:lstStyle/>
          <a:p>
            <a:pPr lvl="0" defTabSz="914400" eaLnBrk="0" fontAlgn="base" hangingPunct="0">
              <a:spcBef>
                <a:spcPct val="0"/>
              </a:spcBef>
              <a:spcAft>
                <a:spcPts val="600"/>
              </a:spcAft>
              <a:defRPr/>
            </a:pPr>
            <a:r>
              <a:rPr lang="en-US" dirty="0">
                <a:latin typeface="Arial" panose="020B0604020202020204" pitchFamily="34" charset="0"/>
                <a:cs typeface="Arial" panose="020B0604020202020204" pitchFamily="34" charset="0"/>
              </a:rPr>
              <a:t>A few moments after you speak up to educate, challenge, and connect with the people at the table on what can bring a person to a suicide attempt, people naturally get up from the table and go their separate ways. In the moment, it seemed that everyone was accepting of your comments and have gone on with the BBQ and all its activities, but you notice that one individual, Sam, has returned to the table and is looking off into the distance away from the gathering. </a:t>
            </a:r>
          </a:p>
        </p:txBody>
      </p:sp>
      <p:sp>
        <p:nvSpPr>
          <p:cNvPr id="13" name="Rectangle 12"/>
          <p:cNvSpPr/>
          <p:nvPr/>
        </p:nvSpPr>
        <p:spPr>
          <a:xfrm>
            <a:off x="2479178" y="4848588"/>
            <a:ext cx="4452963" cy="1089058"/>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3"/>
          <p:cNvSpPr>
            <a:spLocks noGrp="1"/>
          </p:cNvSpPr>
          <p:nvPr>
            <p:ph idx="1"/>
          </p:nvPr>
        </p:nvSpPr>
        <p:spPr>
          <a:xfrm>
            <a:off x="3184300" y="5043091"/>
            <a:ext cx="3846696" cy="716755"/>
          </a:xfrm>
        </p:spPr>
        <p:txBody>
          <a:bodyPr/>
          <a:lstStyle/>
          <a:p>
            <a:pPr lvl="0">
              <a:spcBef>
                <a:spcPct val="0"/>
              </a:spcBef>
              <a:spcAft>
                <a:spcPts val="600"/>
              </a:spcAft>
              <a:defRPr/>
            </a:pPr>
            <a:r>
              <a:rPr lang="en-US" sz="1800" dirty="0"/>
              <a:t>How could a person use the steps of </a:t>
            </a:r>
            <a:r>
              <a:rPr lang="en-US" sz="1800" b="1" dirty="0"/>
              <a:t>ACE</a:t>
            </a:r>
            <a:r>
              <a:rPr lang="en-US" sz="1800" dirty="0"/>
              <a:t> to check in on Sam?</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8384" y="5032944"/>
            <a:ext cx="706004" cy="706004"/>
          </a:xfrm>
          <a:prstGeom prst="rect">
            <a:avLst/>
          </a:prstGeom>
        </p:spPr>
      </p:pic>
      <p:sp>
        <p:nvSpPr>
          <p:cNvPr id="19" name="Rectangle 18">
            <a:extLst>
              <a:ext uri="{FF2B5EF4-FFF2-40B4-BE49-F238E27FC236}">
                <a16:creationId xmlns:a16="http://schemas.microsoft.com/office/drawing/2014/main" id="{CB3D389E-42CA-C95E-8CEC-9E4FA92BD300}"/>
              </a:ext>
            </a:extLst>
          </p:cNvPr>
          <p:cNvSpPr/>
          <p:nvPr/>
        </p:nvSpPr>
        <p:spPr>
          <a:xfrm>
            <a:off x="-59267" y="-45093"/>
            <a:ext cx="9398000" cy="1310858"/>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3">
            <a:extLst>
              <a:ext uri="{FF2B5EF4-FFF2-40B4-BE49-F238E27FC236}">
                <a16:creationId xmlns:a16="http://schemas.microsoft.com/office/drawing/2014/main" id="{521C8A92-3C3A-87BC-B693-DC439CE785AD}"/>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Fighting Stigma: Practical Exercise 2</a:t>
            </a:r>
          </a:p>
        </p:txBody>
      </p:sp>
      <p:grpSp>
        <p:nvGrpSpPr>
          <p:cNvPr id="22" name="Group 21">
            <a:extLst>
              <a:ext uri="{FF2B5EF4-FFF2-40B4-BE49-F238E27FC236}">
                <a16:creationId xmlns:a16="http://schemas.microsoft.com/office/drawing/2014/main" id="{8ACF57E5-3DEA-790A-D39E-5E071A4EB90B}"/>
              </a:ext>
            </a:extLst>
          </p:cNvPr>
          <p:cNvGrpSpPr/>
          <p:nvPr/>
        </p:nvGrpSpPr>
        <p:grpSpPr>
          <a:xfrm>
            <a:off x="131197" y="430"/>
            <a:ext cx="9015516" cy="1060759"/>
            <a:chOff x="131197" y="430"/>
            <a:chExt cx="9015516" cy="1060759"/>
          </a:xfrm>
        </p:grpSpPr>
        <p:pic>
          <p:nvPicPr>
            <p:cNvPr id="23" name="Picture 22" descr="Logo&#10;&#10;Description automatically generated">
              <a:extLst>
                <a:ext uri="{FF2B5EF4-FFF2-40B4-BE49-F238E27FC236}">
                  <a16:creationId xmlns:a16="http://schemas.microsoft.com/office/drawing/2014/main" id="{4BED25AA-F8D8-71FE-08CC-8501463633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24" name="Picture 23" descr="Logo&#10;&#10;Description automatically generated">
              <a:extLst>
                <a:ext uri="{FF2B5EF4-FFF2-40B4-BE49-F238E27FC236}">
                  <a16:creationId xmlns:a16="http://schemas.microsoft.com/office/drawing/2014/main" id="{2B80E552-6393-465C-733E-DCF6F1C2FA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25" name="Picture 8">
            <a:extLst>
              <a:ext uri="{FF2B5EF4-FFF2-40B4-BE49-F238E27FC236}">
                <a16:creationId xmlns:a16="http://schemas.microsoft.com/office/drawing/2014/main" id="{1475454E-434F-787F-F409-F771FA282A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E8FE1297-D171-F327-2533-6007BC82C13D}"/>
              </a:ext>
            </a:extLst>
          </p:cNvPr>
          <p:cNvPicPr>
            <a:picLocks noChangeAspect="1"/>
          </p:cNvPicPr>
          <p:nvPr/>
        </p:nvPicPr>
        <p:blipFill>
          <a:blip r:embed="rId8"/>
          <a:stretch>
            <a:fillRect/>
          </a:stretch>
        </p:blipFill>
        <p:spPr>
          <a:xfrm>
            <a:off x="6689830" y="4221029"/>
            <a:ext cx="2316681" cy="2249619"/>
          </a:xfrm>
          <a:prstGeom prst="rect">
            <a:avLst/>
          </a:prstGeom>
        </p:spPr>
      </p:pic>
    </p:spTree>
    <p:extLst>
      <p:ext uri="{BB962C8B-B14F-4D97-AF65-F5344CB8AC3E}">
        <p14:creationId xmlns:p14="http://schemas.microsoft.com/office/powerpoint/2010/main" val="3588464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727046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81491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10</a:t>
            </a:r>
          </a:p>
        </p:txBody>
      </p:sp>
      <p:pic>
        <p:nvPicPr>
          <p:cNvPr id="8" name="Picture 7">
            <a:extLst>
              <a:ext uri="{FF2B5EF4-FFF2-40B4-BE49-F238E27FC236}">
                <a16:creationId xmlns:a16="http://schemas.microsoft.com/office/drawing/2014/main" id="{4CAAA3D0-0879-47FA-9AC2-4BCC8EA880D9}"/>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401" y="1242879"/>
            <a:ext cx="9150750" cy="5227769"/>
          </a:xfrm>
          <a:prstGeom prst="rect">
            <a:avLst/>
          </a:prstGeom>
          <a:noFill/>
          <a:ln>
            <a:noFill/>
          </a:ln>
        </p:spPr>
      </p:pic>
      <p:sp>
        <p:nvSpPr>
          <p:cNvPr id="9" name="Rectangle 4"/>
          <p:cNvSpPr/>
          <p:nvPr/>
        </p:nvSpPr>
        <p:spPr>
          <a:xfrm>
            <a:off x="1082513" y="2224613"/>
            <a:ext cx="1432088" cy="446309"/>
          </a:xfrm>
          <a:custGeom>
            <a:avLst/>
            <a:gdLst>
              <a:gd name="connsiteX0" fmla="*/ 0 w 2114550"/>
              <a:gd name="connsiteY0" fmla="*/ 0 h 446309"/>
              <a:gd name="connsiteX1" fmla="*/ 2114550 w 2114550"/>
              <a:gd name="connsiteY1" fmla="*/ 0 h 446309"/>
              <a:gd name="connsiteX2" fmla="*/ 2114550 w 2114550"/>
              <a:gd name="connsiteY2" fmla="*/ 446309 h 446309"/>
              <a:gd name="connsiteX3" fmla="*/ 0 w 2114550"/>
              <a:gd name="connsiteY3" fmla="*/ 446309 h 446309"/>
              <a:gd name="connsiteX4" fmla="*/ 0 w 2114550"/>
              <a:gd name="connsiteY4" fmla="*/ 0 h 446309"/>
              <a:gd name="connsiteX0" fmla="*/ 0 w 2114550"/>
              <a:gd name="connsiteY0" fmla="*/ 0 h 446309"/>
              <a:gd name="connsiteX1" fmla="*/ 2114550 w 2114550"/>
              <a:gd name="connsiteY1" fmla="*/ 0 h 446309"/>
              <a:gd name="connsiteX2" fmla="*/ 1898650 w 2114550"/>
              <a:gd name="connsiteY2" fmla="*/ 433609 h 446309"/>
              <a:gd name="connsiteX3" fmla="*/ 0 w 2114550"/>
              <a:gd name="connsiteY3" fmla="*/ 446309 h 446309"/>
              <a:gd name="connsiteX4" fmla="*/ 0 w 2114550"/>
              <a:gd name="connsiteY4" fmla="*/ 0 h 446309"/>
              <a:gd name="connsiteX0" fmla="*/ 0 w 2318745"/>
              <a:gd name="connsiteY0" fmla="*/ 0 h 446309"/>
              <a:gd name="connsiteX1" fmla="*/ 2318745 w 2318745"/>
              <a:gd name="connsiteY1" fmla="*/ 0 h 446309"/>
              <a:gd name="connsiteX2" fmla="*/ 1898650 w 2318745"/>
              <a:gd name="connsiteY2" fmla="*/ 433609 h 446309"/>
              <a:gd name="connsiteX3" fmla="*/ 0 w 2318745"/>
              <a:gd name="connsiteY3" fmla="*/ 446309 h 446309"/>
              <a:gd name="connsiteX4" fmla="*/ 0 w 2318745"/>
              <a:gd name="connsiteY4" fmla="*/ 0 h 446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745" h="446309">
                <a:moveTo>
                  <a:pt x="0" y="0"/>
                </a:moveTo>
                <a:lnTo>
                  <a:pt x="2318745" y="0"/>
                </a:lnTo>
                <a:lnTo>
                  <a:pt x="1898650" y="433609"/>
                </a:lnTo>
                <a:lnTo>
                  <a:pt x="0" y="446309"/>
                </a:lnTo>
                <a:lnTo>
                  <a:pt x="0" y="0"/>
                </a:lnTo>
                <a:close/>
              </a:path>
            </a:pathLst>
          </a:custGeom>
          <a:solidFill>
            <a:srgbClr val="6B6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233696" y="2247712"/>
            <a:ext cx="981359" cy="400110"/>
          </a:xfrm>
          <a:prstGeom prst="rect">
            <a:avLst/>
          </a:prstGeom>
        </p:spPr>
        <p:txBody>
          <a:bodyPr wrap="none">
            <a:spAutoFit/>
          </a:bodyPr>
          <a:lstStyle/>
          <a:p>
            <a:r>
              <a:rPr lang="en-US" sz="2000" b="1" dirty="0">
                <a:solidFill>
                  <a:schemeClr val="bg1"/>
                </a:solidFill>
              </a:rPr>
              <a:t>Part 3:</a:t>
            </a:r>
            <a:endParaRPr lang="en-US" sz="2000" dirty="0">
              <a:solidFill>
                <a:schemeClr val="bg1"/>
              </a:solidFill>
            </a:endParaRPr>
          </a:p>
        </p:txBody>
      </p:sp>
      <p:sp>
        <p:nvSpPr>
          <p:cNvPr id="11" name="Rectangle 10"/>
          <p:cNvSpPr/>
          <p:nvPr/>
        </p:nvSpPr>
        <p:spPr>
          <a:xfrm>
            <a:off x="2336471" y="2600593"/>
            <a:ext cx="6208363" cy="1477328"/>
          </a:xfrm>
          <a:prstGeom prst="rect">
            <a:avLst/>
          </a:prstGeom>
        </p:spPr>
        <p:txBody>
          <a:bodyPr wrap="square">
            <a:spAutoFit/>
          </a:bodyPr>
          <a:lstStyle/>
          <a:p>
            <a:r>
              <a:rPr lang="en-US" dirty="0"/>
              <a:t>Using the concepts of ACE, through asking questions and actively listening to Sam, you discover that Sam is friends with the teenager’s family. The views spoken by the people at the table have caused Sam to re-experience the anguish from learning about the attempt.</a:t>
            </a:r>
          </a:p>
        </p:txBody>
      </p:sp>
      <p:sp>
        <p:nvSpPr>
          <p:cNvPr id="13" name="Rectangle 12"/>
          <p:cNvSpPr/>
          <p:nvPr/>
        </p:nvSpPr>
        <p:spPr>
          <a:xfrm>
            <a:off x="2417394" y="4594590"/>
            <a:ext cx="3859838" cy="1089058"/>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3"/>
          <p:cNvSpPr>
            <a:spLocks noGrp="1"/>
          </p:cNvSpPr>
          <p:nvPr>
            <p:ph idx="1"/>
          </p:nvPr>
        </p:nvSpPr>
        <p:spPr>
          <a:xfrm>
            <a:off x="3197387" y="4707865"/>
            <a:ext cx="2962506" cy="907256"/>
          </a:xfrm>
        </p:spPr>
        <p:txBody>
          <a:bodyPr/>
          <a:lstStyle/>
          <a:p>
            <a:pPr>
              <a:spcAft>
                <a:spcPts val="800"/>
              </a:spcAft>
            </a:pPr>
            <a:r>
              <a:rPr lang="en-US" sz="1800" dirty="0">
                <a:latin typeface="+mj-lt"/>
                <a:ea typeface="Calibri" panose="020F0502020204030204" pitchFamily="34" charset="0"/>
                <a:cs typeface="Times New Roman" panose="02020603050405020304" pitchFamily="18" charset="0"/>
              </a:rPr>
              <a:t>What actions might a person take next to best support Sam?</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6600" y="4778946"/>
            <a:ext cx="706004" cy="706004"/>
          </a:xfrm>
          <a:prstGeom prst="rect">
            <a:avLst/>
          </a:prstGeom>
        </p:spPr>
      </p:pic>
      <p:sp>
        <p:nvSpPr>
          <p:cNvPr id="19" name="Rectangle 18">
            <a:extLst>
              <a:ext uri="{FF2B5EF4-FFF2-40B4-BE49-F238E27FC236}">
                <a16:creationId xmlns:a16="http://schemas.microsoft.com/office/drawing/2014/main" id="{D5D0AB7C-0089-4633-6488-C32792581471}"/>
              </a:ext>
            </a:extLst>
          </p:cNvPr>
          <p:cNvSpPr/>
          <p:nvPr/>
        </p:nvSpPr>
        <p:spPr>
          <a:xfrm>
            <a:off x="-59267" y="-45093"/>
            <a:ext cx="9398000" cy="1310858"/>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3">
            <a:extLst>
              <a:ext uri="{FF2B5EF4-FFF2-40B4-BE49-F238E27FC236}">
                <a16:creationId xmlns:a16="http://schemas.microsoft.com/office/drawing/2014/main" id="{C0224766-2C12-EE04-AD67-3280ADD9B819}"/>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Fighting Stigma: Practical Exercise 3</a:t>
            </a:r>
          </a:p>
        </p:txBody>
      </p:sp>
      <p:grpSp>
        <p:nvGrpSpPr>
          <p:cNvPr id="22" name="Group 21">
            <a:extLst>
              <a:ext uri="{FF2B5EF4-FFF2-40B4-BE49-F238E27FC236}">
                <a16:creationId xmlns:a16="http://schemas.microsoft.com/office/drawing/2014/main" id="{3D0C8015-4846-4BDD-1DD4-5FBB48E4DE19}"/>
              </a:ext>
            </a:extLst>
          </p:cNvPr>
          <p:cNvGrpSpPr/>
          <p:nvPr/>
        </p:nvGrpSpPr>
        <p:grpSpPr>
          <a:xfrm>
            <a:off x="131197" y="430"/>
            <a:ext cx="9015516" cy="1060759"/>
            <a:chOff x="131197" y="430"/>
            <a:chExt cx="9015516" cy="1060759"/>
          </a:xfrm>
        </p:grpSpPr>
        <p:pic>
          <p:nvPicPr>
            <p:cNvPr id="23" name="Picture 22" descr="Logo&#10;&#10;Description automatically generated">
              <a:extLst>
                <a:ext uri="{FF2B5EF4-FFF2-40B4-BE49-F238E27FC236}">
                  <a16:creationId xmlns:a16="http://schemas.microsoft.com/office/drawing/2014/main" id="{A8A11C0C-0CC3-9C45-0A0B-062943687D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24" name="Picture 23" descr="Logo&#10;&#10;Description automatically generated">
              <a:extLst>
                <a:ext uri="{FF2B5EF4-FFF2-40B4-BE49-F238E27FC236}">
                  <a16:creationId xmlns:a16="http://schemas.microsoft.com/office/drawing/2014/main" id="{720E5169-4719-CC84-7C0D-E03E129569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25" name="Picture 8">
            <a:extLst>
              <a:ext uri="{FF2B5EF4-FFF2-40B4-BE49-F238E27FC236}">
                <a16:creationId xmlns:a16="http://schemas.microsoft.com/office/drawing/2014/main" id="{8D47B13C-5953-867F-1B8F-B283CA027C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3EC27CDF-0EE2-0A44-24DF-7AD8B7B18E0B}"/>
              </a:ext>
            </a:extLst>
          </p:cNvPr>
          <p:cNvPicPr>
            <a:picLocks noChangeAspect="1"/>
          </p:cNvPicPr>
          <p:nvPr/>
        </p:nvPicPr>
        <p:blipFill>
          <a:blip r:embed="rId8"/>
          <a:stretch>
            <a:fillRect/>
          </a:stretch>
        </p:blipFill>
        <p:spPr>
          <a:xfrm>
            <a:off x="6689830" y="4221029"/>
            <a:ext cx="2316681" cy="2249619"/>
          </a:xfrm>
          <a:prstGeom prst="rect">
            <a:avLst/>
          </a:prstGeom>
        </p:spPr>
      </p:pic>
    </p:spTree>
    <p:extLst>
      <p:ext uri="{BB962C8B-B14F-4D97-AF65-F5344CB8AC3E}">
        <p14:creationId xmlns:p14="http://schemas.microsoft.com/office/powerpoint/2010/main" val="3590466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3219518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2"/>
          <p:cNvSpPr txBox="1">
            <a:spLocks/>
          </p:cNvSpPr>
          <p:nvPr/>
        </p:nvSpPr>
        <p:spPr>
          <a:xfrm>
            <a:off x="2967166" y="6532385"/>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Slide Number Placeholder 5"/>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11</a:t>
            </a:r>
          </a:p>
        </p:txBody>
      </p:sp>
      <p:sp>
        <p:nvSpPr>
          <p:cNvPr id="3" name="Rectangle 2"/>
          <p:cNvSpPr/>
          <p:nvPr/>
        </p:nvSpPr>
        <p:spPr>
          <a:xfrm>
            <a:off x="4125660" y="1811339"/>
            <a:ext cx="4220296" cy="923330"/>
          </a:xfrm>
          <a:prstGeom prst="rect">
            <a:avLst/>
          </a:prstGeom>
        </p:spPr>
        <p:txBody>
          <a:bodyPr wrap="square">
            <a:spAutoFit/>
          </a:bodyPr>
          <a:lstStyle/>
          <a:p>
            <a:pPr lvl="0" defTabSz="914400" eaLnBrk="0" fontAlgn="base" hangingPunct="0">
              <a:spcBef>
                <a:spcPct val="0"/>
              </a:spcBef>
              <a:spcAft>
                <a:spcPts val="600"/>
              </a:spcAft>
              <a:defRPr/>
            </a:pPr>
            <a:r>
              <a:rPr lang="en-US" b="1" dirty="0">
                <a:latin typeface="Arial" panose="020B0604020202020204" pitchFamily="34" charset="0"/>
                <a:cs typeface="Arial" panose="020B0604020202020204" pitchFamily="34" charset="0"/>
              </a:rPr>
              <a:t>What specific actions will you take to fight stigma within your family or local community?</a:t>
            </a:r>
          </a:p>
        </p:txBody>
      </p:sp>
      <p:sp>
        <p:nvSpPr>
          <p:cNvPr id="4" name="Rectangle 3"/>
          <p:cNvSpPr/>
          <p:nvPr/>
        </p:nvSpPr>
        <p:spPr>
          <a:xfrm>
            <a:off x="4510216" y="2869541"/>
            <a:ext cx="4035267" cy="2215991"/>
          </a:xfrm>
          <a:prstGeom prst="rect">
            <a:avLst/>
          </a:prstGeom>
        </p:spPr>
        <p:txBody>
          <a:bodyPr wrap="square">
            <a:spAutoFit/>
          </a:bodyPr>
          <a:lstStyle/>
          <a:p>
            <a:pPr marL="285750" indent="-285750">
              <a:spcBef>
                <a:spcPts val="1200"/>
              </a:spcBef>
              <a:buFont typeface="Arial" panose="020B0604020202020204" pitchFamily="34" charset="0"/>
              <a:buChar char="•"/>
            </a:pPr>
            <a:r>
              <a:rPr lang="en-US" sz="1600" dirty="0">
                <a:solidFill>
                  <a:schemeClr val="dk1"/>
                </a:solidFill>
                <a:latin typeface="Arial" panose="020B0604020202020204" pitchFamily="34" charset="0"/>
                <a:ea typeface="Verdana" panose="020B0604030504040204" pitchFamily="34" charset="0"/>
                <a:cs typeface="Arial" panose="020B0604020202020204" pitchFamily="34" charset="0"/>
              </a:rPr>
              <a:t>Fighting stigma within one’s family or fighting public stigma often starts with taking a pause to look inward.</a:t>
            </a:r>
          </a:p>
          <a:p>
            <a:pPr marL="285750" indent="-285750">
              <a:spcBef>
                <a:spcPts val="1200"/>
              </a:spcBef>
              <a:buFont typeface="Arial" panose="020B0604020202020204" pitchFamily="34" charset="0"/>
              <a:buChar char="•"/>
            </a:pPr>
            <a:r>
              <a:rPr lang="en-US" sz="1600" dirty="0">
                <a:solidFill>
                  <a:schemeClr val="dk1"/>
                </a:solidFill>
                <a:latin typeface="Arial" panose="020B0604020202020204" pitchFamily="34" charset="0"/>
                <a:ea typeface="Verdana" panose="020B0604030504040204" pitchFamily="34" charset="0"/>
                <a:cs typeface="Arial" panose="020B0604020202020204" pitchFamily="34" charset="0"/>
              </a:rPr>
              <a:t>During challenging times, draw on your personal values (or Army Values) for motivation to engage in stigma-reducing behaviors and in the ACE process.</a:t>
            </a:r>
            <a:endParaRPr lang="en-US" sz="1600" dirty="0"/>
          </a:p>
        </p:txBody>
      </p:sp>
      <p:grpSp>
        <p:nvGrpSpPr>
          <p:cNvPr id="10" name="Group 9"/>
          <p:cNvGrpSpPr/>
          <p:nvPr/>
        </p:nvGrpSpPr>
        <p:grpSpPr>
          <a:xfrm>
            <a:off x="-234949" y="1377716"/>
            <a:ext cx="7541730" cy="4245757"/>
            <a:chOff x="1" y="2293573"/>
            <a:chExt cx="7541730" cy="4245757"/>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293573"/>
              <a:ext cx="7541730" cy="4245757"/>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573" y="5187264"/>
              <a:ext cx="736097" cy="704994"/>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9339" y="3572397"/>
              <a:ext cx="773657" cy="740967"/>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7974" y="3285401"/>
              <a:ext cx="892736" cy="904504"/>
            </a:xfrm>
            <a:prstGeom prst="rect">
              <a:avLst/>
            </a:prstGeom>
          </p:spPr>
        </p:pic>
        <p:sp>
          <p:nvSpPr>
            <p:cNvPr id="18" name="Rectangle 17"/>
            <p:cNvSpPr/>
            <p:nvPr/>
          </p:nvSpPr>
          <p:spPr>
            <a:xfrm rot="3592984">
              <a:off x="2788853" y="3860408"/>
              <a:ext cx="627095" cy="246221"/>
            </a:xfrm>
            <a:prstGeom prst="rect">
              <a:avLst/>
            </a:prstGeom>
          </p:spPr>
          <p:txBody>
            <a:bodyPr wrap="none">
              <a:spAutoFit/>
            </a:bodyPr>
            <a:lstStyle/>
            <a:p>
              <a:pPr lvl="0"/>
              <a:r>
                <a:rPr lang="en-US" sz="1000" b="1" dirty="0">
                  <a:solidFill>
                    <a:schemeClr val="bg1"/>
                  </a:solidFill>
                </a:rPr>
                <a:t>LEARN</a:t>
              </a:r>
            </a:p>
          </p:txBody>
        </p:sp>
        <p:sp>
          <p:nvSpPr>
            <p:cNvPr id="19" name="Rectangle 18"/>
            <p:cNvSpPr/>
            <p:nvPr/>
          </p:nvSpPr>
          <p:spPr>
            <a:xfrm rot="17934860">
              <a:off x="1368297" y="4047745"/>
              <a:ext cx="982961" cy="246221"/>
            </a:xfrm>
            <a:prstGeom prst="rect">
              <a:avLst/>
            </a:prstGeom>
          </p:spPr>
          <p:txBody>
            <a:bodyPr wrap="none">
              <a:spAutoFit/>
            </a:bodyPr>
            <a:lstStyle/>
            <a:p>
              <a:pPr lvl="0"/>
              <a:r>
                <a:rPr lang="en-US" sz="1000" b="1" dirty="0">
                  <a:solidFill>
                    <a:schemeClr val="bg1"/>
                  </a:solidFill>
                </a:rPr>
                <a:t>CHALLENGE</a:t>
              </a:r>
              <a:endParaRPr lang="en-US" sz="1000" dirty="0">
                <a:solidFill>
                  <a:schemeClr val="bg1"/>
                </a:solidFill>
              </a:endParaRPr>
            </a:p>
          </p:txBody>
        </p:sp>
        <p:sp>
          <p:nvSpPr>
            <p:cNvPr id="20" name="Rectangle 19"/>
            <p:cNvSpPr/>
            <p:nvPr/>
          </p:nvSpPr>
          <p:spPr>
            <a:xfrm>
              <a:off x="2172269" y="5035057"/>
              <a:ext cx="819455" cy="246221"/>
            </a:xfrm>
            <a:prstGeom prst="rect">
              <a:avLst/>
            </a:prstGeom>
          </p:spPr>
          <p:txBody>
            <a:bodyPr wrap="none">
              <a:spAutoFit/>
            </a:bodyPr>
            <a:lstStyle/>
            <a:p>
              <a:pPr lvl="0"/>
              <a:r>
                <a:rPr lang="en-US" sz="1000" b="1" dirty="0">
                  <a:solidFill>
                    <a:schemeClr val="bg1"/>
                  </a:solidFill>
                </a:rPr>
                <a:t>CONNECT</a:t>
              </a:r>
            </a:p>
          </p:txBody>
        </p:sp>
      </p:grpSp>
      <p:sp>
        <p:nvSpPr>
          <p:cNvPr id="2" name="Rectangle 1">
            <a:extLst>
              <a:ext uri="{FF2B5EF4-FFF2-40B4-BE49-F238E27FC236}">
                <a16:creationId xmlns:a16="http://schemas.microsoft.com/office/drawing/2014/main" id="{6DD84703-8C4B-CEC1-3B75-501895E2B43B}"/>
              </a:ext>
            </a:extLst>
          </p:cNvPr>
          <p:cNvSpPr/>
          <p:nvPr/>
        </p:nvSpPr>
        <p:spPr>
          <a:xfrm>
            <a:off x="-59267" y="-45092"/>
            <a:ext cx="9398000" cy="1106281"/>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F45F50F3-EF71-4AD1-865B-1CFF2DBC5C87}"/>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Practical Application</a:t>
            </a:r>
          </a:p>
        </p:txBody>
      </p:sp>
      <p:grpSp>
        <p:nvGrpSpPr>
          <p:cNvPr id="6" name="Group 5">
            <a:extLst>
              <a:ext uri="{FF2B5EF4-FFF2-40B4-BE49-F238E27FC236}">
                <a16:creationId xmlns:a16="http://schemas.microsoft.com/office/drawing/2014/main" id="{EF131B83-BBFB-CCEF-4FF3-6924E6CAFA9D}"/>
              </a:ext>
            </a:extLst>
          </p:cNvPr>
          <p:cNvGrpSpPr/>
          <p:nvPr/>
        </p:nvGrpSpPr>
        <p:grpSpPr>
          <a:xfrm>
            <a:off x="131197" y="430"/>
            <a:ext cx="9015516" cy="1060759"/>
            <a:chOff x="131197" y="430"/>
            <a:chExt cx="9015516" cy="1060759"/>
          </a:xfrm>
        </p:grpSpPr>
        <p:pic>
          <p:nvPicPr>
            <p:cNvPr id="7" name="Picture 6" descr="Logo&#10;&#10;Description automatically generated">
              <a:extLst>
                <a:ext uri="{FF2B5EF4-FFF2-40B4-BE49-F238E27FC236}">
                  <a16:creationId xmlns:a16="http://schemas.microsoft.com/office/drawing/2014/main" id="{CB04B0A8-4983-976A-1137-C22BE0E6D8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8" name="Picture 7" descr="Logo&#10;&#10;Description automatically generated">
              <a:extLst>
                <a:ext uri="{FF2B5EF4-FFF2-40B4-BE49-F238E27FC236}">
                  <a16:creationId xmlns:a16="http://schemas.microsoft.com/office/drawing/2014/main" id="{AD574F89-5E2B-D7DC-5710-2C0ED7B1DE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9" name="Picture 8">
            <a:extLst>
              <a:ext uri="{FF2B5EF4-FFF2-40B4-BE49-F238E27FC236}">
                <a16:creationId xmlns:a16="http://schemas.microsoft.com/office/drawing/2014/main" id="{A0931B49-2FA7-5261-D622-E95742F705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946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473607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2"/>
          <p:cNvSpPr txBox="1">
            <a:spLocks/>
          </p:cNvSpPr>
          <p:nvPr/>
        </p:nvSpPr>
        <p:spPr>
          <a:xfrm>
            <a:off x="2963804" y="6539330"/>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Slide Number Placeholder 5"/>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12</a:t>
            </a:r>
          </a:p>
        </p:txBody>
      </p:sp>
      <p:sp>
        <p:nvSpPr>
          <p:cNvPr id="34" name="TextBox 33"/>
          <p:cNvSpPr txBox="1"/>
          <p:nvPr/>
        </p:nvSpPr>
        <p:spPr>
          <a:xfrm>
            <a:off x="1752600" y="1523975"/>
            <a:ext cx="5593080" cy="872034"/>
          </a:xfrm>
          <a:prstGeom prst="rect">
            <a:avLst/>
          </a:prstGeom>
          <a:noFill/>
        </p:spPr>
        <p:txBody>
          <a:bodyPr wrap="square" rtlCol="0">
            <a:spAutoFit/>
          </a:bodyPr>
          <a:lstStyle/>
          <a:p>
            <a:pPr algn="ctr">
              <a:lnSpc>
                <a:spcPct val="150000"/>
              </a:lnSpc>
            </a:pPr>
            <a:r>
              <a:rPr lang="en-US" b="1" dirty="0"/>
              <a:t>Fighting stigma helps to lower the risk of suicide;</a:t>
            </a:r>
          </a:p>
          <a:p>
            <a:pPr algn="ctr">
              <a:lnSpc>
                <a:spcPct val="150000"/>
              </a:lnSpc>
            </a:pPr>
            <a:r>
              <a:rPr lang="en-US" b="1" dirty="0"/>
              <a:t>it shows you CARE!</a:t>
            </a:r>
          </a:p>
        </p:txBody>
      </p:sp>
      <p:grpSp>
        <p:nvGrpSpPr>
          <p:cNvPr id="20" name="5"/>
          <p:cNvGrpSpPr/>
          <p:nvPr/>
        </p:nvGrpSpPr>
        <p:grpSpPr>
          <a:xfrm>
            <a:off x="-5080" y="1684800"/>
            <a:ext cx="9144000" cy="4992736"/>
            <a:chOff x="-5080" y="1684800"/>
            <a:chExt cx="9144000" cy="4992736"/>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 y="1684800"/>
              <a:ext cx="9144000" cy="4992736"/>
            </a:xfrm>
            <a:prstGeom prst="rect">
              <a:avLst/>
            </a:prstGeom>
          </p:spPr>
        </p:pic>
        <p:sp>
          <p:nvSpPr>
            <p:cNvPr id="16" name="TextBox 15"/>
            <p:cNvSpPr txBox="1"/>
            <p:nvPr/>
          </p:nvSpPr>
          <p:spPr>
            <a:xfrm>
              <a:off x="6868352" y="3449515"/>
              <a:ext cx="1834717" cy="523220"/>
            </a:xfrm>
            <a:prstGeom prst="rect">
              <a:avLst/>
            </a:prstGeom>
            <a:noFill/>
          </p:spPr>
          <p:txBody>
            <a:bodyPr wrap="square" rtlCol="0">
              <a:spAutoFit/>
            </a:bodyPr>
            <a:lstStyle/>
            <a:p>
              <a:pPr algn="ctr"/>
              <a:r>
                <a:rPr lang="en-US" sz="1400" b="1" dirty="0"/>
                <a:t>Lower</a:t>
              </a:r>
            </a:p>
            <a:p>
              <a:pPr algn="ctr"/>
              <a:r>
                <a:rPr lang="en-US" sz="1400" b="1" dirty="0"/>
                <a:t>Suicide Risk</a:t>
              </a:r>
            </a:p>
          </p:txBody>
        </p:sp>
        <p:sp>
          <p:nvSpPr>
            <p:cNvPr id="27" name="Down Arrow 26"/>
            <p:cNvSpPr/>
            <p:nvPr/>
          </p:nvSpPr>
          <p:spPr>
            <a:xfrm>
              <a:off x="7609539" y="3972588"/>
              <a:ext cx="352342" cy="424697"/>
            </a:xfrm>
            <a:prstGeom prst="downArrow">
              <a:avLst/>
            </a:prstGeom>
            <a:solidFill>
              <a:srgbClr val="C2B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2B5A3"/>
                </a:solidFill>
              </a:endParaRPr>
            </a:p>
          </p:txBody>
        </p:sp>
      </p:grpSp>
      <p:grpSp>
        <p:nvGrpSpPr>
          <p:cNvPr id="19" name="4"/>
          <p:cNvGrpSpPr/>
          <p:nvPr/>
        </p:nvGrpSpPr>
        <p:grpSpPr>
          <a:xfrm>
            <a:off x="-5080" y="1689880"/>
            <a:ext cx="9144000" cy="4992736"/>
            <a:chOff x="-5080" y="1689880"/>
            <a:chExt cx="9144000" cy="4992736"/>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 y="1689880"/>
              <a:ext cx="9144000" cy="4992736"/>
            </a:xfrm>
            <a:prstGeom prst="rect">
              <a:avLst/>
            </a:prstGeom>
          </p:spPr>
        </p:pic>
        <p:sp>
          <p:nvSpPr>
            <p:cNvPr id="15" name="TextBox 14"/>
            <p:cNvSpPr txBox="1"/>
            <p:nvPr/>
          </p:nvSpPr>
          <p:spPr>
            <a:xfrm>
              <a:off x="5316334" y="3865010"/>
              <a:ext cx="1678021" cy="523220"/>
            </a:xfrm>
            <a:prstGeom prst="rect">
              <a:avLst/>
            </a:prstGeom>
            <a:noFill/>
          </p:spPr>
          <p:txBody>
            <a:bodyPr wrap="square" rtlCol="0">
              <a:spAutoFit/>
            </a:bodyPr>
            <a:lstStyle/>
            <a:p>
              <a:pPr algn="ctr"/>
              <a:r>
                <a:rPr lang="en-US" sz="1400" b="1" dirty="0"/>
                <a:t>Increase</a:t>
              </a:r>
            </a:p>
            <a:p>
              <a:pPr algn="ctr"/>
              <a:r>
                <a:rPr lang="en-US" sz="1400" b="1" dirty="0"/>
                <a:t>Help-Seeking</a:t>
              </a:r>
            </a:p>
          </p:txBody>
        </p:sp>
        <p:sp>
          <p:nvSpPr>
            <p:cNvPr id="30" name="Down Arrow 29"/>
            <p:cNvSpPr/>
            <p:nvPr/>
          </p:nvSpPr>
          <p:spPr>
            <a:xfrm rot="10800000">
              <a:off x="5979173" y="3461296"/>
              <a:ext cx="352342" cy="424697"/>
            </a:xfrm>
            <a:prstGeom prst="downArrow">
              <a:avLst/>
            </a:prstGeom>
            <a:solidFill>
              <a:srgbClr val="C2B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3"/>
          <p:cNvGrpSpPr/>
          <p:nvPr/>
        </p:nvGrpSpPr>
        <p:grpSpPr>
          <a:xfrm>
            <a:off x="-5080" y="1684800"/>
            <a:ext cx="9144000" cy="4992736"/>
            <a:chOff x="-5080" y="1684800"/>
            <a:chExt cx="9144000" cy="4992736"/>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0" y="1684800"/>
              <a:ext cx="9144000" cy="4992736"/>
            </a:xfrm>
            <a:prstGeom prst="rect">
              <a:avLst/>
            </a:prstGeom>
          </p:spPr>
        </p:pic>
        <p:sp>
          <p:nvSpPr>
            <p:cNvPr id="29" name="Down Arrow 28"/>
            <p:cNvSpPr/>
            <p:nvPr/>
          </p:nvSpPr>
          <p:spPr>
            <a:xfrm rot="10800000">
              <a:off x="4474019" y="3442246"/>
              <a:ext cx="352342" cy="424697"/>
            </a:xfrm>
            <a:prstGeom prst="downArrow">
              <a:avLst/>
            </a:prstGeom>
            <a:solidFill>
              <a:srgbClr val="C2B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3685093" y="3874065"/>
              <a:ext cx="1834717" cy="523220"/>
            </a:xfrm>
            <a:prstGeom prst="rect">
              <a:avLst/>
            </a:prstGeom>
            <a:noFill/>
          </p:spPr>
          <p:txBody>
            <a:bodyPr wrap="square" rtlCol="0">
              <a:spAutoFit/>
            </a:bodyPr>
            <a:lstStyle/>
            <a:p>
              <a:pPr algn="ctr"/>
              <a:r>
                <a:rPr lang="en-US" sz="1400" b="1" dirty="0"/>
                <a:t>Improve</a:t>
              </a:r>
            </a:p>
            <a:p>
              <a:pPr algn="ctr"/>
              <a:r>
                <a:rPr lang="en-US" sz="1400" b="1" dirty="0"/>
                <a:t>Cohesion</a:t>
              </a:r>
            </a:p>
          </p:txBody>
        </p:sp>
      </p:grpSp>
      <p:grpSp>
        <p:nvGrpSpPr>
          <p:cNvPr id="10" name="2"/>
          <p:cNvGrpSpPr/>
          <p:nvPr/>
        </p:nvGrpSpPr>
        <p:grpSpPr>
          <a:xfrm>
            <a:off x="0" y="1684800"/>
            <a:ext cx="9144000" cy="4992736"/>
            <a:chOff x="0" y="1684800"/>
            <a:chExt cx="9144000" cy="4992736"/>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84800"/>
              <a:ext cx="9144000" cy="4992736"/>
            </a:xfrm>
            <a:prstGeom prst="rect">
              <a:avLst/>
            </a:prstGeom>
          </p:spPr>
        </p:pic>
        <p:sp>
          <p:nvSpPr>
            <p:cNvPr id="28" name="Down Arrow 27"/>
            <p:cNvSpPr/>
            <p:nvPr/>
          </p:nvSpPr>
          <p:spPr>
            <a:xfrm rot="10800000">
              <a:off x="2886749" y="3416847"/>
              <a:ext cx="352342" cy="424697"/>
            </a:xfrm>
            <a:prstGeom prst="downArrow">
              <a:avLst/>
            </a:prstGeom>
            <a:solidFill>
              <a:srgbClr val="C2B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2145560" y="3885994"/>
              <a:ext cx="1834717" cy="523220"/>
            </a:xfrm>
            <a:prstGeom prst="rect">
              <a:avLst/>
            </a:prstGeom>
            <a:noFill/>
          </p:spPr>
          <p:txBody>
            <a:bodyPr wrap="square" rtlCol="0">
              <a:spAutoFit/>
            </a:bodyPr>
            <a:lstStyle/>
            <a:p>
              <a:pPr algn="ctr"/>
              <a:r>
                <a:rPr lang="en-US" sz="1400" b="1" dirty="0"/>
                <a:t>Improve</a:t>
              </a:r>
            </a:p>
            <a:p>
              <a:pPr algn="ctr"/>
              <a:r>
                <a:rPr lang="en-US" sz="1400" b="1" dirty="0"/>
                <a:t>Trust</a:t>
              </a:r>
            </a:p>
          </p:txBody>
        </p:sp>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684800"/>
            <a:ext cx="9144000" cy="4992736"/>
          </a:xfrm>
          <a:prstGeom prst="rect">
            <a:avLst/>
          </a:prstGeom>
        </p:spPr>
      </p:pic>
      <p:sp>
        <p:nvSpPr>
          <p:cNvPr id="14" name="TextBox 13"/>
          <p:cNvSpPr txBox="1"/>
          <p:nvPr/>
        </p:nvSpPr>
        <p:spPr>
          <a:xfrm>
            <a:off x="526016" y="3868213"/>
            <a:ext cx="1834716" cy="523220"/>
          </a:xfrm>
          <a:prstGeom prst="rect">
            <a:avLst/>
          </a:prstGeom>
          <a:noFill/>
        </p:spPr>
        <p:txBody>
          <a:bodyPr wrap="square" rtlCol="0">
            <a:spAutoFit/>
          </a:bodyPr>
          <a:lstStyle/>
          <a:p>
            <a:pPr algn="ctr"/>
            <a:r>
              <a:rPr lang="en-US" sz="1400" b="1" dirty="0"/>
              <a:t>Fight</a:t>
            </a:r>
          </a:p>
          <a:p>
            <a:pPr algn="ctr"/>
            <a:r>
              <a:rPr lang="en-US" sz="1400" b="1" dirty="0"/>
              <a:t>Stigma</a:t>
            </a:r>
          </a:p>
        </p:txBody>
      </p:sp>
      <p:sp>
        <p:nvSpPr>
          <p:cNvPr id="25" name="Down Arrow 24"/>
          <p:cNvSpPr/>
          <p:nvPr/>
        </p:nvSpPr>
        <p:spPr>
          <a:xfrm rot="10800000">
            <a:off x="1267203" y="3419880"/>
            <a:ext cx="352342" cy="418632"/>
          </a:xfrm>
          <a:prstGeom prst="downArrow">
            <a:avLst/>
          </a:prstGeom>
          <a:solidFill>
            <a:srgbClr val="C2B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2B5A3"/>
              </a:solidFill>
            </a:endParaRPr>
          </a:p>
        </p:txBody>
      </p:sp>
      <p:sp>
        <p:nvSpPr>
          <p:cNvPr id="6" name="Rectangle 5">
            <a:extLst>
              <a:ext uri="{FF2B5EF4-FFF2-40B4-BE49-F238E27FC236}">
                <a16:creationId xmlns:a16="http://schemas.microsoft.com/office/drawing/2014/main" id="{E7941878-A0B3-5334-D6CE-3D0F31941E76}"/>
              </a:ext>
            </a:extLst>
          </p:cNvPr>
          <p:cNvSpPr/>
          <p:nvPr/>
        </p:nvSpPr>
        <p:spPr>
          <a:xfrm>
            <a:off x="-59267" y="-45092"/>
            <a:ext cx="9398000" cy="1073739"/>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5572491D-4BE3-69CF-5B3A-012F51B940F3}"/>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Fighting Stigma and Suicide Prevention</a:t>
            </a:r>
          </a:p>
        </p:txBody>
      </p:sp>
      <p:grpSp>
        <p:nvGrpSpPr>
          <p:cNvPr id="18" name="Group 17">
            <a:extLst>
              <a:ext uri="{FF2B5EF4-FFF2-40B4-BE49-F238E27FC236}">
                <a16:creationId xmlns:a16="http://schemas.microsoft.com/office/drawing/2014/main" id="{272DD0DF-E525-8CD1-46A4-82F2AB75F0FB}"/>
              </a:ext>
            </a:extLst>
          </p:cNvPr>
          <p:cNvGrpSpPr/>
          <p:nvPr/>
        </p:nvGrpSpPr>
        <p:grpSpPr>
          <a:xfrm>
            <a:off x="131197" y="430"/>
            <a:ext cx="9015516" cy="1060759"/>
            <a:chOff x="131197" y="430"/>
            <a:chExt cx="9015516" cy="1060759"/>
          </a:xfrm>
        </p:grpSpPr>
        <p:pic>
          <p:nvPicPr>
            <p:cNvPr id="21" name="Picture 20" descr="Logo&#10;&#10;Description automatically generated">
              <a:extLst>
                <a:ext uri="{FF2B5EF4-FFF2-40B4-BE49-F238E27FC236}">
                  <a16:creationId xmlns:a16="http://schemas.microsoft.com/office/drawing/2014/main" id="{842438FB-5DD6-6C6C-EC1C-54BE5BE8A2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23" name="Picture 22" descr="Logo&#10;&#10;Description automatically generated">
              <a:extLst>
                <a:ext uri="{FF2B5EF4-FFF2-40B4-BE49-F238E27FC236}">
                  <a16:creationId xmlns:a16="http://schemas.microsoft.com/office/drawing/2014/main" id="{4AD6FB00-69EA-E393-9114-AD61EF421F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24" name="Picture 8">
            <a:extLst>
              <a:ext uri="{FF2B5EF4-FFF2-40B4-BE49-F238E27FC236}">
                <a16:creationId xmlns:a16="http://schemas.microsoft.com/office/drawing/2014/main" id="{B30FBB8B-2AB8-DA35-D891-02BD603F30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397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3029729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2"/>
          <p:cNvSpPr txBox="1">
            <a:spLocks/>
          </p:cNvSpPr>
          <p:nvPr/>
        </p:nvSpPr>
        <p:spPr>
          <a:xfrm>
            <a:off x="2963804" y="6539330"/>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7" name="Slide Number Placeholder 5"/>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13</a:t>
            </a:r>
          </a:p>
        </p:txBody>
      </p:sp>
      <p:sp>
        <p:nvSpPr>
          <p:cNvPr id="18" name="TextBox 17">
            <a:extLst>
              <a:ext uri="{FF2B5EF4-FFF2-40B4-BE49-F238E27FC236}">
                <a16:creationId xmlns:a16="http://schemas.microsoft.com/office/drawing/2014/main" id="{7444E307-874B-8D4E-ACE6-6CE39980E0B5}"/>
              </a:ext>
            </a:extLst>
          </p:cNvPr>
          <p:cNvSpPr txBox="1"/>
          <p:nvPr/>
        </p:nvSpPr>
        <p:spPr>
          <a:xfrm>
            <a:off x="2393844" y="5531738"/>
            <a:ext cx="5991899" cy="369332"/>
          </a:xfrm>
          <a:prstGeom prst="rect">
            <a:avLst/>
          </a:prstGeom>
          <a:noFill/>
        </p:spPr>
        <p:txBody>
          <a:bodyPr wrap="square">
            <a:spAutoFit/>
          </a:bodyPr>
          <a:lstStyle/>
          <a:p>
            <a:pPr>
              <a:spcBef>
                <a:spcPts val="1200"/>
              </a:spcBef>
              <a:spcAft>
                <a:spcPts val="600"/>
              </a:spcAft>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Preventing suicide requires taking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proactive steps</a:t>
            </a:r>
            <a:endParaRPr lang="en-US" sz="1800" b="1" dirty="0">
              <a:latin typeface="+mj-lt"/>
              <a:ea typeface="Cambria" panose="02040503050406030204" pitchFamily="18" charset="0"/>
            </a:endParaRPr>
          </a:p>
        </p:txBody>
      </p:sp>
      <p:sp>
        <p:nvSpPr>
          <p:cNvPr id="21" name="TextBox 20">
            <a:extLst>
              <a:ext uri="{FF2B5EF4-FFF2-40B4-BE49-F238E27FC236}">
                <a16:creationId xmlns:a16="http://schemas.microsoft.com/office/drawing/2014/main" id="{8407DD8D-37EE-3B96-AB0F-D76586568C02}"/>
              </a:ext>
            </a:extLst>
          </p:cNvPr>
          <p:cNvSpPr txBox="1"/>
          <p:nvPr/>
        </p:nvSpPr>
        <p:spPr>
          <a:xfrm>
            <a:off x="2519067" y="1385091"/>
            <a:ext cx="5847559" cy="923330"/>
          </a:xfrm>
          <a:prstGeom prst="rect">
            <a:avLst/>
          </a:prstGeom>
          <a:noFill/>
        </p:spPr>
        <p:txBody>
          <a:bodyPr wrap="square" rtlCol="0">
            <a:spAutoFit/>
          </a:bodyPr>
          <a:lstStyle/>
          <a:p>
            <a:pPr lvl="0">
              <a:spcAft>
                <a:spcPts val="600"/>
              </a:spcAft>
              <a:defRPr/>
            </a:pP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What is </a:t>
            </a:r>
            <a:r>
              <a:rPr lang="en-US" b="1" dirty="0">
                <a:solidFill>
                  <a:schemeClr val="dk1"/>
                </a:solidFill>
                <a:latin typeface="Arial" panose="020B0604020202020204" pitchFamily="34" charset="0"/>
                <a:ea typeface="Verdana" panose="020B0604030504040204" pitchFamily="34" charset="0"/>
                <a:cs typeface="Arial" panose="020B0604020202020204" pitchFamily="34" charset="0"/>
              </a:rPr>
              <a:t>one thing </a:t>
            </a: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you plan to do within the next week or two </a:t>
            </a:r>
            <a:r>
              <a:rPr lang="en-US" b="1" dirty="0">
                <a:solidFill>
                  <a:schemeClr val="dk1"/>
                </a:solidFill>
                <a:latin typeface="Arial" panose="020B0604020202020204" pitchFamily="34" charset="0"/>
                <a:ea typeface="Verdana" panose="020B0604030504040204" pitchFamily="34" charset="0"/>
                <a:cs typeface="Arial" panose="020B0604020202020204" pitchFamily="34" charset="0"/>
              </a:rPr>
              <a:t>that can help lower the risk of suicide </a:t>
            </a: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of those in your Circle of Support?</a:t>
            </a:r>
          </a:p>
        </p:txBody>
      </p:sp>
      <p:sp>
        <p:nvSpPr>
          <p:cNvPr id="23" name="Rectangle 22">
            <a:extLst>
              <a:ext uri="{FF2B5EF4-FFF2-40B4-BE49-F238E27FC236}">
                <a16:creationId xmlns:a16="http://schemas.microsoft.com/office/drawing/2014/main" id="{82528FB9-E405-66F5-2557-E35CC286E4AE}"/>
              </a:ext>
            </a:extLst>
          </p:cNvPr>
          <p:cNvSpPr/>
          <p:nvPr/>
        </p:nvSpPr>
        <p:spPr>
          <a:xfrm>
            <a:off x="0" y="1574800"/>
            <a:ext cx="1894840" cy="49072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C31ABF40-C613-6D24-8512-FFE24DC248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433561" y="2782656"/>
            <a:ext cx="3725941" cy="24915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C5EF22D-2B01-94CE-A53A-823DA948731A}"/>
              </a:ext>
            </a:extLst>
          </p:cNvPr>
          <p:cNvSpPr/>
          <p:nvPr/>
        </p:nvSpPr>
        <p:spPr>
          <a:xfrm>
            <a:off x="-59267" y="-45092"/>
            <a:ext cx="9398000" cy="1060759"/>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3">
            <a:extLst>
              <a:ext uri="{FF2B5EF4-FFF2-40B4-BE49-F238E27FC236}">
                <a16:creationId xmlns:a16="http://schemas.microsoft.com/office/drawing/2014/main" id="{212A1140-F9DC-46C0-5159-B8F2191D4AB7}"/>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Next Steps: Plan to Implement</a:t>
            </a:r>
          </a:p>
        </p:txBody>
      </p:sp>
      <p:grpSp>
        <p:nvGrpSpPr>
          <p:cNvPr id="4" name="Group 3">
            <a:extLst>
              <a:ext uri="{FF2B5EF4-FFF2-40B4-BE49-F238E27FC236}">
                <a16:creationId xmlns:a16="http://schemas.microsoft.com/office/drawing/2014/main" id="{79BA18E7-9819-22A6-69AA-25CA5AF96384}"/>
              </a:ext>
            </a:extLst>
          </p:cNvPr>
          <p:cNvGrpSpPr/>
          <p:nvPr/>
        </p:nvGrpSpPr>
        <p:grpSpPr>
          <a:xfrm>
            <a:off x="131197" y="430"/>
            <a:ext cx="9015516" cy="1060759"/>
            <a:chOff x="131197" y="430"/>
            <a:chExt cx="9015516" cy="1060759"/>
          </a:xfrm>
        </p:grpSpPr>
        <p:pic>
          <p:nvPicPr>
            <p:cNvPr id="5" name="Picture 4" descr="Logo&#10;&#10;Description automatically generated">
              <a:extLst>
                <a:ext uri="{FF2B5EF4-FFF2-40B4-BE49-F238E27FC236}">
                  <a16:creationId xmlns:a16="http://schemas.microsoft.com/office/drawing/2014/main" id="{8B8BF42D-21DA-A815-9E18-073E2C6EAE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8" name="Picture 7" descr="Logo&#10;&#10;Description automatically generated">
              <a:extLst>
                <a:ext uri="{FF2B5EF4-FFF2-40B4-BE49-F238E27FC236}">
                  <a16:creationId xmlns:a16="http://schemas.microsoft.com/office/drawing/2014/main" id="{19C768D8-5871-A4E6-D8D1-18982E24C0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9" name="Picture 8">
            <a:extLst>
              <a:ext uri="{FF2B5EF4-FFF2-40B4-BE49-F238E27FC236}">
                <a16:creationId xmlns:a16="http://schemas.microsoft.com/office/drawing/2014/main" id="{B0AF8767-ECF3-8648-CFB6-92C84D2D68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75729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4462132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036" y="1269619"/>
            <a:ext cx="9145701" cy="5210762"/>
          </a:xfrm>
          <a:prstGeom prst="rect">
            <a:avLst/>
          </a:prstGeom>
        </p:spPr>
      </p:pic>
      <p:sp>
        <p:nvSpPr>
          <p:cNvPr id="14"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Slide Number Placeholder 5"/>
          <p:cNvSpPr txBox="1">
            <a:spLocks/>
          </p:cNvSpPr>
          <p:nvPr/>
        </p:nvSpPr>
        <p:spPr>
          <a:xfrm>
            <a:off x="8743281"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14</a:t>
            </a:r>
          </a:p>
        </p:txBody>
      </p:sp>
      <p:sp>
        <p:nvSpPr>
          <p:cNvPr id="17" name="Content Placeholder 2"/>
          <p:cNvSpPr txBox="1">
            <a:spLocks/>
          </p:cNvSpPr>
          <p:nvPr/>
        </p:nvSpPr>
        <p:spPr bwMode="auto">
          <a:xfrm>
            <a:off x="5212080" y="1838616"/>
            <a:ext cx="2585720" cy="454818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spcAft>
                <a:spcPts val="1200"/>
              </a:spcAft>
            </a:pPr>
            <a:r>
              <a:rPr lang="en-US" sz="1600" dirty="0">
                <a:solidFill>
                  <a:schemeClr val="bg1"/>
                </a:solidFill>
              </a:rPr>
              <a:t>You are now armed with tactics to fight against stigma and aid the suicide prevention efforts of your family, community, and the Army.</a:t>
            </a:r>
          </a:p>
          <a:p>
            <a:pPr>
              <a:spcBef>
                <a:spcPts val="600"/>
              </a:spcBef>
              <a:spcAft>
                <a:spcPts val="1200"/>
              </a:spcAft>
            </a:pPr>
            <a:r>
              <a:rPr lang="en-US" sz="1600" dirty="0">
                <a:solidFill>
                  <a:schemeClr val="bg1"/>
                </a:solidFill>
              </a:rPr>
              <a:t>Army policies are changing to be more supportive of Soldiers seeking help, but true change happens at the personal level.</a:t>
            </a:r>
          </a:p>
          <a:p>
            <a:pPr>
              <a:spcBef>
                <a:spcPts val="600"/>
              </a:spcBef>
              <a:spcAft>
                <a:spcPts val="1200"/>
              </a:spcAft>
            </a:pPr>
            <a:r>
              <a:rPr lang="en-US" sz="1600" dirty="0">
                <a:solidFill>
                  <a:schemeClr val="bg1"/>
                </a:solidFill>
              </a:rPr>
              <a:t>Thank You!</a:t>
            </a:r>
          </a:p>
        </p:txBody>
      </p:sp>
      <p:sp>
        <p:nvSpPr>
          <p:cNvPr id="4" name="Rectangle 3">
            <a:extLst>
              <a:ext uri="{FF2B5EF4-FFF2-40B4-BE49-F238E27FC236}">
                <a16:creationId xmlns:a16="http://schemas.microsoft.com/office/drawing/2014/main" id="{1AB6B98A-36B4-6E6B-2288-371F2212C63A}"/>
              </a:ext>
            </a:extLst>
          </p:cNvPr>
          <p:cNvSpPr/>
          <p:nvPr/>
        </p:nvSpPr>
        <p:spPr>
          <a:xfrm>
            <a:off x="-59267" y="-45092"/>
            <a:ext cx="9398000" cy="131452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FBD6B415-F741-371B-076A-899BCB958095}"/>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Fighting Stigma Makes a Difference</a:t>
            </a:r>
          </a:p>
        </p:txBody>
      </p:sp>
      <p:grpSp>
        <p:nvGrpSpPr>
          <p:cNvPr id="6" name="Group 5">
            <a:extLst>
              <a:ext uri="{FF2B5EF4-FFF2-40B4-BE49-F238E27FC236}">
                <a16:creationId xmlns:a16="http://schemas.microsoft.com/office/drawing/2014/main" id="{DC0E8544-307D-CEB3-F41E-A992C84EBC03}"/>
              </a:ext>
            </a:extLst>
          </p:cNvPr>
          <p:cNvGrpSpPr/>
          <p:nvPr/>
        </p:nvGrpSpPr>
        <p:grpSpPr>
          <a:xfrm>
            <a:off x="131197" y="430"/>
            <a:ext cx="9015516" cy="1060759"/>
            <a:chOff x="131197" y="430"/>
            <a:chExt cx="9015516" cy="1060759"/>
          </a:xfrm>
        </p:grpSpPr>
        <p:pic>
          <p:nvPicPr>
            <p:cNvPr id="7" name="Picture 6" descr="Logo&#10;&#10;Description automatically generated">
              <a:extLst>
                <a:ext uri="{FF2B5EF4-FFF2-40B4-BE49-F238E27FC236}">
                  <a16:creationId xmlns:a16="http://schemas.microsoft.com/office/drawing/2014/main" id="{3894CF02-F547-DB21-AE07-319D0B0C6F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0" name="Picture 9" descr="Logo&#10;&#10;Description automatically generated">
              <a:extLst>
                <a:ext uri="{FF2B5EF4-FFF2-40B4-BE49-F238E27FC236}">
                  <a16:creationId xmlns:a16="http://schemas.microsoft.com/office/drawing/2014/main" id="{2FEEDD87-DF3B-FD79-826B-F76713FA73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1" name="Picture 8">
            <a:extLst>
              <a:ext uri="{FF2B5EF4-FFF2-40B4-BE49-F238E27FC236}">
                <a16:creationId xmlns:a16="http://schemas.microsoft.com/office/drawing/2014/main" id="{B8B137C6-4E27-DC8D-D309-4E9659C801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61910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174500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5716545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31766" y="1437162"/>
            <a:ext cx="6753947" cy="4590919"/>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0">
            <a:schemeClr val="lt1">
              <a:hueOff val="0"/>
              <a:satOff val="0"/>
              <a:lumOff val="0"/>
              <a:alphaOff val="0"/>
            </a:schemeClr>
          </a:lnRef>
          <a:fillRef idx="3">
            <a:schemeClr val="accent4">
              <a:shade val="80000"/>
              <a:hueOff val="0"/>
              <a:satOff val="0"/>
              <a:lumOff val="0"/>
              <a:alphaOff val="0"/>
            </a:schemeClr>
          </a:fillRef>
          <a:effectRef idx="3">
            <a:schemeClr val="accent4">
              <a:shade val="80000"/>
              <a:hueOff val="0"/>
              <a:satOff val="0"/>
              <a:lumOff val="0"/>
              <a:alphaOff val="0"/>
            </a:schemeClr>
          </a:effectRef>
          <a:fontRef idx="minor">
            <a:schemeClr val="lt1"/>
          </a:fontRef>
        </p:style>
        <p:txBody>
          <a:bodyPr spcFirstLastPara="0" vert="horz" wrap="square" lIns="66563" tIns="0" rIns="66563" bIns="66563" numCol="1" spcCol="1270" anchor="ctr" anchorCtr="0">
            <a:noAutofit/>
          </a:bodyPr>
          <a:lstStyle/>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8DC765"/>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r>
              <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4"/>
              </a:rPr>
              <a:t>https://wrair.gov1.qualtrics.com/jfe/form/SV_aXFrN0d3WYotIiy</a:t>
            </a: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600"/>
              </a:spcAft>
              <a:buClrTx/>
              <a:buSzTx/>
              <a:buFontTx/>
              <a:buNone/>
              <a:tabLst>
                <a:tab pos="2528888" algn="l"/>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Participants: You have just completed </a:t>
            </a:r>
          </a:p>
          <a:p>
            <a:pPr marL="0" marR="0" lvl="0" indent="88106" algn="ctr" defTabSz="873686" rtl="0" eaLnBrk="1" fontAlgn="base" latinLnBrk="0" hangingPunct="1">
              <a:lnSpc>
                <a:spcPct val="100000"/>
              </a:lnSpc>
              <a:spcBef>
                <a:spcPct val="0"/>
              </a:spcBef>
              <a:spcAft>
                <a:spcPts val="600"/>
              </a:spcAft>
              <a:buClrTx/>
              <a:buSzTx/>
              <a:buFontTx/>
              <a:buNone/>
              <a:tabLst>
                <a:tab pos="2528888" algn="l"/>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US" sz="2400" b="1" i="0" u="sng"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ACE Fighting Stigma</a:t>
            </a:r>
            <a:r>
              <a:rPr kumimoji="0" lang="en-US" sz="1500" b="0"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module.</a:t>
            </a:r>
            <a:endParaRPr kumimoji="0" lang="en-US" sz="1500" b="0"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r>
              <a:rPr kumimoji="0" lang="en-US" sz="15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p:txBody>
      </p:sp>
      <p:sp>
        <p:nvSpPr>
          <p:cNvPr id="7" name="Title 1">
            <a:extLst>
              <a:ext uri="{FF2B5EF4-FFF2-40B4-BE49-F238E27FC236}">
                <a16:creationId xmlns:a16="http://schemas.microsoft.com/office/drawing/2014/main" id="{BC6B0CC1-97F7-E267-9101-0EDDDAE07919}"/>
              </a:ext>
            </a:extLst>
          </p:cNvPr>
          <p:cNvSpPr>
            <a:spLocks noGrp="1"/>
          </p:cNvSpPr>
          <p:nvPr>
            <p:ph type="title"/>
          </p:nvPr>
        </p:nvSpPr>
        <p:spPr>
          <a:xfrm>
            <a:off x="2373807" y="159246"/>
            <a:ext cx="5458978" cy="662781"/>
          </a:xfrm>
        </p:spPr>
        <p:txBody>
          <a:bodyPr>
            <a:normAutofit/>
          </a:bodyPr>
          <a:lstStyle/>
          <a:p>
            <a:pPr algn="l"/>
            <a:r>
              <a:rPr lang="en-US" sz="2000" u="none" dirty="0">
                <a:solidFill>
                  <a:schemeClr val="bg1"/>
                </a:solidFill>
              </a:rPr>
              <a:t>Post-Training Survey</a:t>
            </a:r>
          </a:p>
        </p:txBody>
      </p:sp>
      <p:pic>
        <p:nvPicPr>
          <p:cNvPr id="8" name="Picture 7">
            <a:extLst>
              <a:ext uri="{FF2B5EF4-FFF2-40B4-BE49-F238E27FC236}">
                <a16:creationId xmlns:a16="http://schemas.microsoft.com/office/drawing/2014/main" id="{C969AFFF-DB75-4C8F-BA87-939CB9A1195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96106" y="1588795"/>
            <a:ext cx="1785938" cy="1785938"/>
          </a:xfrm>
          <a:prstGeom prst="rect">
            <a:avLst/>
          </a:prstGeom>
        </p:spPr>
      </p:pic>
      <p:sp>
        <p:nvSpPr>
          <p:cNvPr id="2" name="TextBox 1">
            <a:extLst>
              <a:ext uri="{FF2B5EF4-FFF2-40B4-BE49-F238E27FC236}">
                <a16:creationId xmlns:a16="http://schemas.microsoft.com/office/drawing/2014/main" id="{7A17E45F-15A5-93F2-54D0-5B8F203636D5}"/>
              </a:ext>
            </a:extLst>
          </p:cNvPr>
          <p:cNvSpPr txBox="1"/>
          <p:nvPr/>
        </p:nvSpPr>
        <p:spPr>
          <a:xfrm>
            <a:off x="1834551" y="4766197"/>
            <a:ext cx="5474898" cy="7386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Completing the survey will assist the DPRR in determining the effectiveness of training and will inform curriculum revisions during the next update cycle</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p>
        </p:txBody>
      </p:sp>
      <p:sp>
        <p:nvSpPr>
          <p:cNvPr id="3" name="TextBox 2">
            <a:extLst>
              <a:ext uri="{FF2B5EF4-FFF2-40B4-BE49-F238E27FC236}">
                <a16:creationId xmlns:a16="http://schemas.microsoft.com/office/drawing/2014/main" id="{4457E24C-AC3B-EF98-1052-A4F5465A3681}"/>
              </a:ext>
            </a:extLst>
          </p:cNvPr>
          <p:cNvSpPr txBox="1"/>
          <p:nvPr/>
        </p:nvSpPr>
        <p:spPr>
          <a:xfrm>
            <a:off x="1131766" y="5488133"/>
            <a:ext cx="6780299"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Arial" panose="020B0604020202020204" pitchFamily="34" charset="0"/>
                <a:ea typeface="Verdana" panose="020B0604030504040204" pitchFamily="34" charset="0"/>
                <a:cs typeface="Arial" panose="020B0604020202020204" pitchFamily="34" charset="0"/>
              </a:rPr>
              <a:t>If you received the Base module prior to this module, please select the </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Arial" panose="020B0604020202020204" pitchFamily="34" charset="0"/>
                <a:ea typeface="Verdana" panose="020B0604030504040204" pitchFamily="34" charset="0"/>
                <a:cs typeface="Arial" panose="020B0604020202020204" pitchFamily="34" charset="0"/>
              </a:rPr>
              <a:t>Base + Fighting Stigma option on the survey</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Verdana" panose="020B0604030504040204" pitchFamily="34" charset="0"/>
                <a:cs typeface="Arial" panose="020B0604020202020204" pitchFamily="34" charset="0"/>
              </a:rPr>
              <a:t>.</a:t>
            </a:r>
          </a:p>
        </p:txBody>
      </p:sp>
    </p:spTree>
    <p:extLst>
      <p:ext uri="{BB962C8B-B14F-4D97-AF65-F5344CB8AC3E}">
        <p14:creationId xmlns:p14="http://schemas.microsoft.com/office/powerpoint/2010/main" val="17617034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6046468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4688732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679132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569531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843779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66943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2143251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3645359554"/>
      </p:ext>
    </p:extLst>
  </p:cSld>
  <p:clrMapOvr>
    <a:masterClrMapping/>
  </p:clrMapOvr>
</p:sld>
</file>

<file path=ppt/theme/theme1.xml><?xml version="1.0" encoding="utf-8"?>
<a:theme xmlns:a="http://schemas.openxmlformats.org/drawingml/2006/main" name="R2_Master_Template">
  <a:themeElements>
    <a:clrScheme name="R2 Color Palette">
      <a:dk1>
        <a:srgbClr val="000000"/>
      </a:dk1>
      <a:lt1>
        <a:srgbClr val="FFFFFF"/>
      </a:lt1>
      <a:dk2>
        <a:srgbClr val="77797B"/>
      </a:dk2>
      <a:lt2>
        <a:srgbClr val="FFFFFF"/>
      </a:lt2>
      <a:accent1>
        <a:srgbClr val="F4B71A"/>
      </a:accent1>
      <a:accent2>
        <a:srgbClr val="246199"/>
      </a:accent2>
      <a:accent3>
        <a:srgbClr val="622E71"/>
      </a:accent3>
      <a:accent4>
        <a:srgbClr val="7A993D"/>
      </a:accent4>
      <a:accent5>
        <a:srgbClr val="ED7C23"/>
      </a:accent5>
      <a:accent6>
        <a:srgbClr val="D8D8D8"/>
      </a:accent6>
      <a:hlink>
        <a:srgbClr val="005878"/>
      </a:hlink>
      <a:folHlink>
        <a:srgbClr val="00B0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ctive_Army_Dual-Situ_PowerPoint_Template" id="{119FEBCA-574F-464C-BDBF-00251169DA99}" vid="{756AE2AD-0DF1-4349-A1DA-9E22D0902ED3}"/>
    </a:ext>
  </a:extLst>
</a:theme>
</file>

<file path=ppt/theme/theme2.xml><?xml version="1.0" encoding="utf-8"?>
<a:theme xmlns:a="http://schemas.openxmlformats.org/drawingml/2006/main" name="OCPA Standard">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PA Standard" id="{351E6452-D553-476B-BBFE-11BDB542D6C4}" vid="{8D54A0D0-DA44-4923-9ECE-F6FE4EB811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c1c2928-3507-491a-a0f7-900236e1cc95">
      <Terms xmlns="http://schemas.microsoft.com/office/infopath/2007/PartnerControls"/>
    </lcf76f155ced4ddcb4097134ff3c332f>
    <Notes xmlns="6c1c2928-3507-491a-a0f7-900236e1cc95" xsi:nil="true"/>
    <TaxCatchAll xmlns="f8166263-dae4-4a19-bad3-fdbfda6298c2" xsi:nil="true"/>
    <l8d40799e5534d78979544709a60b2db xmlns="6c1c2928-3507-491a-a0f7-900236e1cc95">
      <Terms xmlns="http://schemas.microsoft.com/office/infopath/2007/PartnerControls"/>
    </l8d40799e5534d78979544709a60b2db>
    <_dlc_DocId xmlns="f8166263-dae4-4a19-bad3-fdbfda6298c2">6ECEFNF6QD26-1559382530-25268</_dlc_DocId>
    <_dlc_DocIdUrl xmlns="f8166263-dae4-4a19-bad3-fdbfda6298c2">
      <Url>https://sctgov.sharepoint.us/sites/ARDOperations/_layouts/15/DocIdRedir.aspx?ID=6ECEFNF6QD26-1559382530-25268</Url>
      <Description>6ECEFNF6QD26-1559382530-25268</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74B4A03A0E64C44A8E988EB2CB598C0" ma:contentTypeVersion="22" ma:contentTypeDescription="Create a new document." ma:contentTypeScope="" ma:versionID="b237914407c16b4cfb6137fc007d4130">
  <xsd:schema xmlns:xsd="http://www.w3.org/2001/XMLSchema" xmlns:xs="http://www.w3.org/2001/XMLSchema" xmlns:p="http://schemas.microsoft.com/office/2006/metadata/properties" xmlns:ns2="6c1c2928-3507-491a-a0f7-900236e1cc95" xmlns:ns3="f8166263-dae4-4a19-bad3-fdbfda6298c2" targetNamespace="http://schemas.microsoft.com/office/2006/metadata/properties" ma:root="true" ma:fieldsID="4fe140e0d9ac4bddcac824c921ae2b3b" ns2:_="" ns3:_="">
    <xsd:import namespace="6c1c2928-3507-491a-a0f7-900236e1cc95"/>
    <xsd:import namespace="f8166263-dae4-4a19-bad3-fdbfda6298c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Notes" minOccurs="0"/>
                <xsd:element ref="ns2:l8d40799e5534d78979544709a60b2db" minOccurs="0"/>
                <xsd:element ref="ns2:MediaServiceLocation" minOccurs="0"/>
                <xsd:element ref="ns3:_dlc_DocId" minOccurs="0"/>
                <xsd:element ref="ns3:_dlc_DocIdUrl" minOccurs="0"/>
                <xsd:element ref="ns3:_dlc_DocIdPersistId"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1c2928-3507-491a-a0f7-900236e1cc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96d91ea-3614-492c-ae13-121a443a120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Notes" ma:index="20" nillable="true" ma:displayName="Notes" ma:format="Dropdown" ma:internalName="Notes">
      <xsd:simpleType>
        <xsd:restriction base="dms:Note">
          <xsd:maxLength value="255"/>
        </xsd:restriction>
      </xsd:simpleType>
    </xsd:element>
    <xsd:element name="l8d40799e5534d78979544709a60b2db" ma:index="22" nillable="true" ma:taxonomy="true" ma:internalName="l8d40799e5534d78979544709a60b2db" ma:taxonomyFieldName="Tags" ma:displayName="Tags" ma:default="" ma:fieldId="{58d40799-e553-4d78-9795-44709a60b2db}" ma:sspId="c96d91ea-3614-492c-ae13-121a443a120e" ma:termSetId="d58293f0-10aa-41e1-bd7c-e6eed5d9360e" ma:anchorId="00000000-0000-0000-0000-000000000000" ma:open="fals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166263-dae4-4a19-bad3-fdbfda6298c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e39f073-137e-4687-8ab8-9cb3868d6b10}" ma:internalName="TaxCatchAll" ma:showField="CatchAllData" ma:web="f8166263-dae4-4a19-bad3-fdbfda6298c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_dlc_DocId" ma:index="24" nillable="true" ma:displayName="Document ID Value" ma:description="The value of the document ID assigned to this item." ma:indexed="true" ma:internalName="_dlc_DocId" ma:readOnly="true">
      <xsd:simpleType>
        <xsd:restriction base="dms:Text"/>
      </xsd:simpleType>
    </xsd:element>
    <xsd:element name="_dlc_DocIdUrl" ma:index="2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6"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C84A3B1-1753-4CB9-9C6B-1DBE18E4F9BF}">
  <ds:schemaRefs>
    <ds:schemaRef ds:uri="http://purl.org/dc/terms/"/>
    <ds:schemaRef ds:uri="http://purl.org/dc/dcmitype/"/>
    <ds:schemaRef ds:uri="ca16c53e-88c9-43fa-9bf0-655bdbaf3e87"/>
    <ds:schemaRef ds:uri="http://schemas.microsoft.com/office/2006/metadata/properties"/>
    <ds:schemaRef ds:uri="http://schemas.microsoft.com/office/infopath/2007/PartnerControls"/>
    <ds:schemaRef ds:uri="http://schemas.openxmlformats.org/package/2006/metadata/core-properties"/>
    <ds:schemaRef ds:uri="http://schemas.microsoft.com/office/2006/documentManagement/types"/>
    <ds:schemaRef ds:uri="faaa869e-62be-4e03-86a7-bbbc4e4e8ba9"/>
    <ds:schemaRef ds:uri="http://www.w3.org/XML/1998/namespace"/>
    <ds:schemaRef ds:uri="http://purl.org/dc/elements/1.1/"/>
  </ds:schemaRefs>
</ds:datastoreItem>
</file>

<file path=customXml/itemProps2.xml><?xml version="1.0" encoding="utf-8"?>
<ds:datastoreItem xmlns:ds="http://schemas.openxmlformats.org/officeDocument/2006/customXml" ds:itemID="{73BB62E4-79B8-402D-BB63-225B1B6BCEC6}"/>
</file>

<file path=customXml/itemProps3.xml><?xml version="1.0" encoding="utf-8"?>
<ds:datastoreItem xmlns:ds="http://schemas.openxmlformats.org/officeDocument/2006/customXml" ds:itemID="{252F9A7B-4399-492A-A553-CC08C49AB455}">
  <ds:schemaRefs>
    <ds:schemaRef ds:uri="http://schemas.microsoft.com/sharepoint/v3/contenttype/forms"/>
  </ds:schemaRefs>
</ds:datastoreItem>
</file>

<file path=customXml/itemProps4.xml><?xml version="1.0" encoding="utf-8"?>
<ds:datastoreItem xmlns:ds="http://schemas.openxmlformats.org/officeDocument/2006/customXml" ds:itemID="{490AB7AB-4FD4-419E-809E-C23E9E4ED59E}"/>
</file>

<file path=docProps/app.xml><?xml version="1.0" encoding="utf-8"?>
<Properties xmlns="http://schemas.openxmlformats.org/officeDocument/2006/extended-properties" xmlns:vt="http://schemas.openxmlformats.org/officeDocument/2006/docPropsVTypes">
  <Template/>
  <TotalTime>65715</TotalTime>
  <Words>10626</Words>
  <Application>Microsoft Office PowerPoint</Application>
  <PresentationFormat>On-screen Show (4:3)</PresentationFormat>
  <Paragraphs>1900</Paragraphs>
  <Slides>43</Slides>
  <Notes>43</Notes>
  <HiddenSlides>27</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43</vt:i4>
      </vt:variant>
    </vt:vector>
  </HeadingPairs>
  <TitlesOfParts>
    <vt:vector size="55" baseType="lpstr">
      <vt:lpstr>Arial</vt:lpstr>
      <vt:lpstr>Arial 12</vt:lpstr>
      <vt:lpstr>Arial Narrow</vt:lpstr>
      <vt:lpstr>Calibri</vt:lpstr>
      <vt:lpstr>Courier New</vt:lpstr>
      <vt:lpstr>Franklin Gothic Book</vt:lpstr>
      <vt:lpstr>Franklin Gothic Medium</vt:lpstr>
      <vt:lpstr>Garamond</vt:lpstr>
      <vt:lpstr>Verdana</vt:lpstr>
      <vt:lpstr>Wingdings</vt:lpstr>
      <vt:lpstr>R2_Master_Template</vt:lpstr>
      <vt:lpstr>OCPA Standard</vt:lpstr>
      <vt:lpstr>Facilitator Guide: Trainer notes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Post-Training Survey</vt:lpstr>
      <vt:lpstr>PowerPoint Presentation</vt:lpstr>
      <vt:lpstr>PowerPoint Presentation</vt:lpstr>
      <vt:lpstr>PowerPoint Presentation</vt:lpstr>
    </vt:vector>
  </TitlesOfParts>
  <Company>OSU Wexner Medical Center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Start, Amanda</dc:creator>
  <cp:lastModifiedBy>Novosel-Lingat, John Eric M CPT USARMY WRAIR (USA)</cp:lastModifiedBy>
  <cp:revision>2152</cp:revision>
  <cp:lastPrinted>2023-08-30T18:21:39Z</cp:lastPrinted>
  <dcterms:created xsi:type="dcterms:W3CDTF">2019-07-17T17:03:59Z</dcterms:created>
  <dcterms:modified xsi:type="dcterms:W3CDTF">2023-09-18T22:51:10Z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0x010100674B4A03A0E64C44A8E988EB2CB598C0</vt:lpwstr>
  </property>
  <property fmtid="{D5CDD505-2E9C-101B-9397-08002B2CF9AE}" pid="3" name="_dlc_DocIdItemGuid">
    <vt:lpwstr>1292a98b-1003-4508-bf82-901a08e82cdc</vt:lpwstr>
  </property>
</Properties>
</file>